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sldIdLst>
    <p:sldId id="256" r:id="rId2"/>
    <p:sldId id="257" r:id="rId3"/>
    <p:sldId id="265" r:id="rId4"/>
    <p:sldId id="258" r:id="rId5"/>
    <p:sldId id="259" r:id="rId6"/>
    <p:sldId id="260" r:id="rId7"/>
    <p:sldId id="268" r:id="rId8"/>
    <p:sldId id="270" r:id="rId9"/>
    <p:sldId id="286" r:id="rId10"/>
    <p:sldId id="271" r:id="rId11"/>
    <p:sldId id="272" r:id="rId12"/>
    <p:sldId id="285" r:id="rId13"/>
    <p:sldId id="273" r:id="rId14"/>
    <p:sldId id="284" r:id="rId15"/>
    <p:sldId id="276" r:id="rId16"/>
    <p:sldId id="277" r:id="rId17"/>
    <p:sldId id="279" r:id="rId18"/>
    <p:sldId id="281" r:id="rId19"/>
    <p:sldId id="282" r:id="rId20"/>
    <p:sldId id="262" r:id="rId21"/>
    <p:sldId id="261" r:id="rId22"/>
    <p:sldId id="278" r:id="rId23"/>
    <p:sldId id="280" r:id="rId24"/>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53464" autoAdjust="0"/>
  </p:normalViewPr>
  <p:slideViewPr>
    <p:cSldViewPr>
      <p:cViewPr varScale="1">
        <p:scale>
          <a:sx n="37" d="100"/>
          <a:sy n="37" d="100"/>
        </p:scale>
        <p:origin x="-2070" y="-90"/>
      </p:cViewPr>
      <p:guideLst>
        <p:guide orient="horz" pos="2160"/>
        <p:guide pos="2880"/>
      </p:guideLst>
    </p:cSldViewPr>
  </p:slideViewPr>
  <p:outlineViewPr>
    <p:cViewPr>
      <p:scale>
        <a:sx n="33" d="100"/>
        <a:sy n="33" d="100"/>
      </p:scale>
      <p:origin x="30" y="4464"/>
    </p:cViewPr>
  </p:outlineViewPr>
  <p:notesTextViewPr>
    <p:cViewPr>
      <p:scale>
        <a:sx n="1" d="1"/>
        <a:sy n="1" d="1"/>
      </p:scale>
      <p:origin x="0" y="0"/>
    </p:cViewPr>
  </p:notesTextViewPr>
  <p:sorterViewPr>
    <p:cViewPr>
      <p:scale>
        <a:sx n="100" d="100"/>
        <a:sy n="100" d="100"/>
      </p:scale>
      <p:origin x="0" y="0"/>
    </p:cViewPr>
  </p:sorterViewPr>
  <p:notesViewPr>
    <p:cSldViewPr>
      <p:cViewPr>
        <p:scale>
          <a:sx n="64" d="100"/>
          <a:sy n="64" d="100"/>
        </p:scale>
        <p:origin x="-2634" y="408"/>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E840223F-A573-47AB-BC9F-4961F09501BC}" type="datetimeFigureOut">
              <a:rPr lang="en-US" smtClean="0"/>
              <a:t>3/24/2014</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31F7416F-490C-4703-BB99-7529A281505D}" type="slidenum">
              <a:rPr lang="en-US" smtClean="0"/>
              <a:t>‹#›</a:t>
            </a:fld>
            <a:endParaRPr lang="en-US"/>
          </a:p>
        </p:txBody>
      </p:sp>
    </p:spTree>
    <p:extLst>
      <p:ext uri="{BB962C8B-B14F-4D97-AF65-F5344CB8AC3E}">
        <p14:creationId xmlns:p14="http://schemas.microsoft.com/office/powerpoint/2010/main" val="3626352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0" y="495300"/>
            <a:ext cx="1958675" cy="1468437"/>
          </a:xfrm>
        </p:spPr>
      </p:sp>
      <p:sp>
        <p:nvSpPr>
          <p:cNvPr id="3" name="Notes Placeholder 2"/>
          <p:cNvSpPr>
            <a:spLocks noGrp="1"/>
          </p:cNvSpPr>
          <p:nvPr>
            <p:ph type="body" idx="1"/>
          </p:nvPr>
        </p:nvSpPr>
        <p:spPr>
          <a:xfrm>
            <a:off x="266700" y="2019300"/>
            <a:ext cx="6553200" cy="6650355"/>
          </a:xfrm>
        </p:spPr>
        <p:txBody>
          <a:bodyPr/>
          <a:lstStyle/>
          <a:p>
            <a:endParaRPr lang="en-US" sz="2300" dirty="0"/>
          </a:p>
        </p:txBody>
      </p:sp>
      <p:sp>
        <p:nvSpPr>
          <p:cNvPr id="4" name="Slide Number Placeholder 3"/>
          <p:cNvSpPr>
            <a:spLocks noGrp="1"/>
          </p:cNvSpPr>
          <p:nvPr>
            <p:ph type="sldNum" sz="quarter" idx="10"/>
          </p:nvPr>
        </p:nvSpPr>
        <p:spPr/>
        <p:txBody>
          <a:bodyPr/>
          <a:lstStyle/>
          <a:p>
            <a:fld id="{31F7416F-490C-4703-BB99-7529A281505D}" type="slidenum">
              <a:rPr lang="en-US" smtClean="0"/>
              <a:t>1</a:t>
            </a:fld>
            <a:endParaRPr lang="en-US"/>
          </a:p>
        </p:txBody>
      </p:sp>
    </p:spTree>
    <p:extLst>
      <p:ext uri="{BB962C8B-B14F-4D97-AF65-F5344CB8AC3E}">
        <p14:creationId xmlns:p14="http://schemas.microsoft.com/office/powerpoint/2010/main" val="2925233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571500"/>
            <a:ext cx="2028825" cy="1522413"/>
          </a:xfrm>
        </p:spPr>
      </p:sp>
      <p:sp>
        <p:nvSpPr>
          <p:cNvPr id="3" name="Notes Placeholder 2"/>
          <p:cNvSpPr>
            <a:spLocks noGrp="1"/>
          </p:cNvSpPr>
          <p:nvPr>
            <p:ph type="body" idx="1"/>
          </p:nvPr>
        </p:nvSpPr>
        <p:spPr>
          <a:xfrm>
            <a:off x="472440" y="2499360"/>
            <a:ext cx="6220460" cy="6170295"/>
          </a:xfrm>
        </p:spPr>
        <p:txBody>
          <a:bodyPr/>
          <a:lstStyle/>
          <a:p>
            <a:endParaRPr lang="en-US" sz="1700" dirty="0"/>
          </a:p>
        </p:txBody>
      </p:sp>
      <p:sp>
        <p:nvSpPr>
          <p:cNvPr id="4" name="Slide Number Placeholder 3"/>
          <p:cNvSpPr>
            <a:spLocks noGrp="1"/>
          </p:cNvSpPr>
          <p:nvPr>
            <p:ph type="sldNum" sz="quarter" idx="10"/>
          </p:nvPr>
        </p:nvSpPr>
        <p:spPr/>
        <p:txBody>
          <a:bodyPr/>
          <a:lstStyle/>
          <a:p>
            <a:fld id="{31F7416F-490C-4703-BB99-7529A281505D}" type="slidenum">
              <a:rPr lang="en-US" smtClean="0"/>
              <a:t>10</a:t>
            </a:fld>
            <a:endParaRPr lang="en-US"/>
          </a:p>
        </p:txBody>
      </p:sp>
    </p:spTree>
    <p:extLst>
      <p:ext uri="{BB962C8B-B14F-4D97-AF65-F5344CB8AC3E}">
        <p14:creationId xmlns:p14="http://schemas.microsoft.com/office/powerpoint/2010/main" val="3710708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81300" y="266700"/>
            <a:ext cx="1754188" cy="1316038"/>
          </a:xfrm>
        </p:spPr>
      </p:sp>
      <p:sp>
        <p:nvSpPr>
          <p:cNvPr id="3" name="Notes Placeholder 2"/>
          <p:cNvSpPr>
            <a:spLocks noGrp="1"/>
          </p:cNvSpPr>
          <p:nvPr>
            <p:ph type="body" idx="1"/>
          </p:nvPr>
        </p:nvSpPr>
        <p:spPr>
          <a:xfrm>
            <a:off x="266700" y="1638300"/>
            <a:ext cx="6553200" cy="7031355"/>
          </a:xfrm>
        </p:spPr>
        <p:txBody>
          <a:bodyPr/>
          <a:lstStyle/>
          <a:p>
            <a:endParaRPr lang="en-US" sz="1600" dirty="0"/>
          </a:p>
        </p:txBody>
      </p:sp>
      <p:sp>
        <p:nvSpPr>
          <p:cNvPr id="4" name="Slide Number Placeholder 3"/>
          <p:cNvSpPr>
            <a:spLocks noGrp="1"/>
          </p:cNvSpPr>
          <p:nvPr>
            <p:ph type="sldNum" sz="quarter" idx="10"/>
          </p:nvPr>
        </p:nvSpPr>
        <p:spPr/>
        <p:txBody>
          <a:bodyPr/>
          <a:lstStyle/>
          <a:p>
            <a:fld id="{31F7416F-490C-4703-BB99-7529A281505D}" type="slidenum">
              <a:rPr lang="en-US" smtClean="0"/>
              <a:t>11</a:t>
            </a:fld>
            <a:endParaRPr lang="en-US"/>
          </a:p>
        </p:txBody>
      </p:sp>
    </p:spTree>
    <p:extLst>
      <p:ext uri="{BB962C8B-B14F-4D97-AF65-F5344CB8AC3E}">
        <p14:creationId xmlns:p14="http://schemas.microsoft.com/office/powerpoint/2010/main" val="3995375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2700" y="571500"/>
            <a:ext cx="1581150" cy="1185863"/>
          </a:xfrm>
        </p:spPr>
      </p:sp>
      <p:sp>
        <p:nvSpPr>
          <p:cNvPr id="3" name="Notes Placeholder 2"/>
          <p:cNvSpPr>
            <a:spLocks noGrp="1"/>
          </p:cNvSpPr>
          <p:nvPr>
            <p:ph type="body" idx="1"/>
          </p:nvPr>
        </p:nvSpPr>
        <p:spPr>
          <a:xfrm>
            <a:off x="708660" y="1943100"/>
            <a:ext cx="5669280" cy="6726555"/>
          </a:xfrm>
        </p:spPr>
        <p:txBody>
          <a:bodyPr/>
          <a:lstStyle/>
          <a:p>
            <a:endParaRPr lang="en-US" sz="2000" dirty="0"/>
          </a:p>
        </p:txBody>
      </p:sp>
      <p:sp>
        <p:nvSpPr>
          <p:cNvPr id="4" name="Slide Number Placeholder 3"/>
          <p:cNvSpPr>
            <a:spLocks noGrp="1"/>
          </p:cNvSpPr>
          <p:nvPr>
            <p:ph type="sldNum" sz="quarter" idx="10"/>
          </p:nvPr>
        </p:nvSpPr>
        <p:spPr/>
        <p:txBody>
          <a:bodyPr/>
          <a:lstStyle/>
          <a:p>
            <a:fld id="{31F7416F-490C-4703-BB99-7529A281505D}" type="slidenum">
              <a:rPr lang="en-US" smtClean="0"/>
              <a:t>12</a:t>
            </a:fld>
            <a:endParaRPr lang="en-US"/>
          </a:p>
        </p:txBody>
      </p:sp>
    </p:spTree>
    <p:extLst>
      <p:ext uri="{BB962C8B-B14F-4D97-AF65-F5344CB8AC3E}">
        <p14:creationId xmlns:p14="http://schemas.microsoft.com/office/powerpoint/2010/main" val="4220756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190500"/>
            <a:ext cx="1625600" cy="1219200"/>
          </a:xfrm>
        </p:spPr>
      </p:sp>
      <p:sp>
        <p:nvSpPr>
          <p:cNvPr id="3" name="Notes Placeholder 2"/>
          <p:cNvSpPr>
            <a:spLocks noGrp="1"/>
          </p:cNvSpPr>
          <p:nvPr>
            <p:ph type="body" idx="1"/>
          </p:nvPr>
        </p:nvSpPr>
        <p:spPr>
          <a:xfrm>
            <a:off x="157480" y="1485900"/>
            <a:ext cx="6692900" cy="7391400"/>
          </a:xfrm>
        </p:spPr>
        <p:txBody>
          <a:bodyPr/>
          <a:lstStyle/>
          <a:p>
            <a:endParaRPr lang="en-US" sz="1600" dirty="0" smtClean="0"/>
          </a:p>
        </p:txBody>
      </p:sp>
      <p:sp>
        <p:nvSpPr>
          <p:cNvPr id="4" name="Slide Number Placeholder 3"/>
          <p:cNvSpPr>
            <a:spLocks noGrp="1"/>
          </p:cNvSpPr>
          <p:nvPr>
            <p:ph type="sldNum" sz="quarter" idx="10"/>
          </p:nvPr>
        </p:nvSpPr>
        <p:spPr/>
        <p:txBody>
          <a:bodyPr/>
          <a:lstStyle/>
          <a:p>
            <a:fld id="{31F7416F-490C-4703-BB99-7529A281505D}" type="slidenum">
              <a:rPr lang="en-US" smtClean="0"/>
              <a:t>13</a:t>
            </a:fld>
            <a:endParaRPr lang="en-US"/>
          </a:p>
        </p:txBody>
      </p:sp>
    </p:spTree>
    <p:extLst>
      <p:ext uri="{BB962C8B-B14F-4D97-AF65-F5344CB8AC3E}">
        <p14:creationId xmlns:p14="http://schemas.microsoft.com/office/powerpoint/2010/main" val="2119535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190500"/>
            <a:ext cx="2114550" cy="1585913"/>
          </a:xfrm>
        </p:spPr>
      </p:sp>
      <p:sp>
        <p:nvSpPr>
          <p:cNvPr id="3" name="Notes Placeholder 2"/>
          <p:cNvSpPr>
            <a:spLocks noGrp="1"/>
          </p:cNvSpPr>
          <p:nvPr>
            <p:ph type="body" idx="1"/>
          </p:nvPr>
        </p:nvSpPr>
        <p:spPr>
          <a:xfrm>
            <a:off x="266700" y="1866900"/>
            <a:ext cx="6477000" cy="6802755"/>
          </a:xfrm>
        </p:spPr>
        <p:txBody>
          <a:bodyPr/>
          <a:lstStyle/>
          <a:p>
            <a:endParaRPr lang="en-US" sz="2000" dirty="0" smtClean="0"/>
          </a:p>
        </p:txBody>
      </p:sp>
      <p:sp>
        <p:nvSpPr>
          <p:cNvPr id="4" name="Slide Number Placeholder 3"/>
          <p:cNvSpPr>
            <a:spLocks noGrp="1"/>
          </p:cNvSpPr>
          <p:nvPr>
            <p:ph type="sldNum" sz="quarter" idx="10"/>
          </p:nvPr>
        </p:nvSpPr>
        <p:spPr/>
        <p:txBody>
          <a:bodyPr/>
          <a:lstStyle/>
          <a:p>
            <a:fld id="{31F7416F-490C-4703-BB99-7529A281505D}" type="slidenum">
              <a:rPr lang="en-US" smtClean="0"/>
              <a:t>14</a:t>
            </a:fld>
            <a:endParaRPr lang="en-US"/>
          </a:p>
        </p:txBody>
      </p:sp>
    </p:spTree>
    <p:extLst>
      <p:ext uri="{BB962C8B-B14F-4D97-AF65-F5344CB8AC3E}">
        <p14:creationId xmlns:p14="http://schemas.microsoft.com/office/powerpoint/2010/main" val="1897408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81300" y="190500"/>
            <a:ext cx="2028825" cy="1522413"/>
          </a:xfrm>
        </p:spPr>
      </p:sp>
      <p:sp>
        <p:nvSpPr>
          <p:cNvPr id="3" name="Notes Placeholder 2"/>
          <p:cNvSpPr>
            <a:spLocks noGrp="1"/>
          </p:cNvSpPr>
          <p:nvPr>
            <p:ph type="body" idx="1"/>
          </p:nvPr>
        </p:nvSpPr>
        <p:spPr>
          <a:xfrm>
            <a:off x="0" y="1866900"/>
            <a:ext cx="6972300" cy="6802755"/>
          </a:xfrm>
        </p:spPr>
        <p:txBody>
          <a:bodyPr/>
          <a:lstStyle/>
          <a:p>
            <a:endParaRPr lang="en-US" sz="1400" dirty="0"/>
          </a:p>
        </p:txBody>
      </p:sp>
      <p:sp>
        <p:nvSpPr>
          <p:cNvPr id="4" name="Slide Number Placeholder 3"/>
          <p:cNvSpPr>
            <a:spLocks noGrp="1"/>
          </p:cNvSpPr>
          <p:nvPr>
            <p:ph type="sldNum" sz="quarter" idx="10"/>
          </p:nvPr>
        </p:nvSpPr>
        <p:spPr/>
        <p:txBody>
          <a:bodyPr/>
          <a:lstStyle/>
          <a:p>
            <a:fld id="{31F7416F-490C-4703-BB99-7529A281505D}" type="slidenum">
              <a:rPr lang="en-US" smtClean="0"/>
              <a:t>15</a:t>
            </a:fld>
            <a:endParaRPr lang="en-US"/>
          </a:p>
        </p:txBody>
      </p:sp>
    </p:spTree>
    <p:extLst>
      <p:ext uri="{BB962C8B-B14F-4D97-AF65-F5344CB8AC3E}">
        <p14:creationId xmlns:p14="http://schemas.microsoft.com/office/powerpoint/2010/main" val="1582319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5100" y="342900"/>
            <a:ext cx="1562100" cy="1171575"/>
          </a:xfrm>
        </p:spPr>
      </p:sp>
      <p:sp>
        <p:nvSpPr>
          <p:cNvPr id="3" name="Notes Placeholder 2"/>
          <p:cNvSpPr>
            <a:spLocks noGrp="1"/>
          </p:cNvSpPr>
          <p:nvPr>
            <p:ph type="body" idx="1"/>
          </p:nvPr>
        </p:nvSpPr>
        <p:spPr>
          <a:xfrm>
            <a:off x="419100" y="1790700"/>
            <a:ext cx="6400800" cy="6878955"/>
          </a:xfrm>
        </p:spPr>
        <p:txBody>
          <a:bodyPr/>
          <a:lstStyle/>
          <a:p>
            <a:endParaRPr lang="en-US" sz="1900" dirty="0"/>
          </a:p>
        </p:txBody>
      </p:sp>
      <p:sp>
        <p:nvSpPr>
          <p:cNvPr id="4" name="Slide Number Placeholder 3"/>
          <p:cNvSpPr>
            <a:spLocks noGrp="1"/>
          </p:cNvSpPr>
          <p:nvPr>
            <p:ph type="sldNum" sz="quarter" idx="10"/>
          </p:nvPr>
        </p:nvSpPr>
        <p:spPr/>
        <p:txBody>
          <a:bodyPr/>
          <a:lstStyle/>
          <a:p>
            <a:fld id="{31F7416F-490C-4703-BB99-7529A281505D}" type="slidenum">
              <a:rPr lang="en-US" smtClean="0"/>
              <a:t>16</a:t>
            </a:fld>
            <a:endParaRPr lang="en-US"/>
          </a:p>
        </p:txBody>
      </p:sp>
    </p:spTree>
    <p:extLst>
      <p:ext uri="{BB962C8B-B14F-4D97-AF65-F5344CB8AC3E}">
        <p14:creationId xmlns:p14="http://schemas.microsoft.com/office/powerpoint/2010/main" val="1244184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0" y="419100"/>
            <a:ext cx="1905000" cy="1428750"/>
          </a:xfrm>
        </p:spPr>
      </p:sp>
      <p:sp>
        <p:nvSpPr>
          <p:cNvPr id="3" name="Notes Placeholder 2"/>
          <p:cNvSpPr>
            <a:spLocks noGrp="1"/>
          </p:cNvSpPr>
          <p:nvPr>
            <p:ph type="body" idx="1"/>
          </p:nvPr>
        </p:nvSpPr>
        <p:spPr>
          <a:xfrm>
            <a:off x="266700" y="1866900"/>
            <a:ext cx="6705600" cy="7010400"/>
          </a:xfrm>
        </p:spPr>
        <p:txBody>
          <a:bodyPr/>
          <a:lstStyle/>
          <a:p>
            <a:endParaRPr lang="en-US" sz="1800" dirty="0"/>
          </a:p>
        </p:txBody>
      </p:sp>
      <p:sp>
        <p:nvSpPr>
          <p:cNvPr id="4" name="Slide Number Placeholder 3"/>
          <p:cNvSpPr>
            <a:spLocks noGrp="1"/>
          </p:cNvSpPr>
          <p:nvPr>
            <p:ph type="sldNum" sz="quarter" idx="10"/>
          </p:nvPr>
        </p:nvSpPr>
        <p:spPr/>
        <p:txBody>
          <a:bodyPr/>
          <a:lstStyle/>
          <a:p>
            <a:fld id="{31F7416F-490C-4703-BB99-7529A281505D}" type="slidenum">
              <a:rPr lang="en-US" smtClean="0"/>
              <a:t>17</a:t>
            </a:fld>
            <a:endParaRPr lang="en-US" dirty="0"/>
          </a:p>
        </p:txBody>
      </p:sp>
    </p:spTree>
    <p:extLst>
      <p:ext uri="{BB962C8B-B14F-4D97-AF65-F5344CB8AC3E}">
        <p14:creationId xmlns:p14="http://schemas.microsoft.com/office/powerpoint/2010/main" val="2257844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190500"/>
            <a:ext cx="1219200" cy="914400"/>
          </a:xfrm>
        </p:spPr>
      </p:sp>
      <p:sp>
        <p:nvSpPr>
          <p:cNvPr id="3" name="Notes Placeholder 2"/>
          <p:cNvSpPr>
            <a:spLocks noGrp="1"/>
          </p:cNvSpPr>
          <p:nvPr>
            <p:ph type="body" idx="1"/>
          </p:nvPr>
        </p:nvSpPr>
        <p:spPr>
          <a:xfrm>
            <a:off x="157480" y="1181100"/>
            <a:ext cx="6692900" cy="7488555"/>
          </a:xfrm>
        </p:spPr>
        <p:txBody>
          <a:bodyPr>
            <a:noAutofit/>
          </a:bodyPr>
          <a:lstStyle/>
          <a:p>
            <a:pPr marL="342900" indent="-342900">
              <a:buAutoNum type="arabicPeriod"/>
            </a:pPr>
            <a:endParaRPr lang="en-US" sz="1700" dirty="0"/>
          </a:p>
        </p:txBody>
      </p:sp>
      <p:sp>
        <p:nvSpPr>
          <p:cNvPr id="4" name="Slide Number Placeholder 3"/>
          <p:cNvSpPr>
            <a:spLocks noGrp="1"/>
          </p:cNvSpPr>
          <p:nvPr>
            <p:ph type="sldNum" sz="quarter" idx="10"/>
          </p:nvPr>
        </p:nvSpPr>
        <p:spPr/>
        <p:txBody>
          <a:bodyPr/>
          <a:lstStyle/>
          <a:p>
            <a:fld id="{66C2AAEC-9A0A-4161-AD6A-D1F7FFE8922E}" type="slidenum">
              <a:rPr lang="en-US" smtClean="0"/>
              <a:pPr/>
              <a:t>18</a:t>
            </a:fld>
            <a:endParaRPr lang="en-US"/>
          </a:p>
        </p:txBody>
      </p:sp>
    </p:spTree>
    <p:extLst>
      <p:ext uri="{BB962C8B-B14F-4D97-AF65-F5344CB8AC3E}">
        <p14:creationId xmlns:p14="http://schemas.microsoft.com/office/powerpoint/2010/main" val="1963257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0" y="419100"/>
            <a:ext cx="1657350" cy="1243013"/>
          </a:xfrm>
        </p:spPr>
      </p:sp>
      <p:sp>
        <p:nvSpPr>
          <p:cNvPr id="3" name="Notes Placeholder 2"/>
          <p:cNvSpPr>
            <a:spLocks noGrp="1"/>
          </p:cNvSpPr>
          <p:nvPr>
            <p:ph type="body" idx="1"/>
          </p:nvPr>
        </p:nvSpPr>
        <p:spPr>
          <a:xfrm>
            <a:off x="708660" y="1866900"/>
            <a:ext cx="5669280" cy="6802755"/>
          </a:xfrm>
        </p:spPr>
        <p:txBody>
          <a:bodyPr>
            <a:normAutofit fontScale="92500"/>
          </a:bodyPr>
          <a:lstStyle/>
          <a:p>
            <a:endParaRPr lang="en-US" sz="2800" baseline="0" dirty="0" smtClean="0"/>
          </a:p>
        </p:txBody>
      </p:sp>
      <p:sp>
        <p:nvSpPr>
          <p:cNvPr id="4" name="Slide Number Placeholder 3"/>
          <p:cNvSpPr>
            <a:spLocks noGrp="1"/>
          </p:cNvSpPr>
          <p:nvPr>
            <p:ph type="sldNum" sz="quarter" idx="10"/>
          </p:nvPr>
        </p:nvSpPr>
        <p:spPr/>
        <p:txBody>
          <a:bodyPr/>
          <a:lstStyle/>
          <a:p>
            <a:fld id="{66C2AAEC-9A0A-4161-AD6A-D1F7FFE8922E}" type="slidenum">
              <a:rPr lang="en-US" smtClean="0"/>
              <a:pPr/>
              <a:t>19</a:t>
            </a:fld>
            <a:endParaRPr lang="en-US"/>
          </a:p>
        </p:txBody>
      </p:sp>
    </p:spTree>
    <p:extLst>
      <p:ext uri="{BB962C8B-B14F-4D97-AF65-F5344CB8AC3E}">
        <p14:creationId xmlns:p14="http://schemas.microsoft.com/office/powerpoint/2010/main" val="4187696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2700" y="571500"/>
            <a:ext cx="1895475" cy="1422400"/>
          </a:xfrm>
        </p:spPr>
      </p:sp>
      <p:sp>
        <p:nvSpPr>
          <p:cNvPr id="3" name="Notes Placeholder 2"/>
          <p:cNvSpPr>
            <a:spLocks noGrp="1"/>
          </p:cNvSpPr>
          <p:nvPr>
            <p:ph type="body" idx="1"/>
          </p:nvPr>
        </p:nvSpPr>
        <p:spPr>
          <a:xfrm>
            <a:off x="314960" y="2247900"/>
            <a:ext cx="6377940" cy="6421755"/>
          </a:xfrm>
        </p:spPr>
        <p:txBody>
          <a:bodyPr/>
          <a:lstStyle/>
          <a:p>
            <a:endParaRPr lang="en-US" sz="2300" dirty="0"/>
          </a:p>
        </p:txBody>
      </p:sp>
      <p:sp>
        <p:nvSpPr>
          <p:cNvPr id="4" name="Slide Number Placeholder 3"/>
          <p:cNvSpPr>
            <a:spLocks noGrp="1"/>
          </p:cNvSpPr>
          <p:nvPr>
            <p:ph type="sldNum" sz="quarter" idx="10"/>
          </p:nvPr>
        </p:nvSpPr>
        <p:spPr/>
        <p:txBody>
          <a:bodyPr/>
          <a:lstStyle/>
          <a:p>
            <a:fld id="{31F7416F-490C-4703-BB99-7529A281505D}" type="slidenum">
              <a:rPr lang="en-US" smtClean="0"/>
              <a:t>2</a:t>
            </a:fld>
            <a:endParaRPr lang="en-US"/>
          </a:p>
        </p:txBody>
      </p:sp>
    </p:spTree>
    <p:extLst>
      <p:ext uri="{BB962C8B-B14F-4D97-AF65-F5344CB8AC3E}">
        <p14:creationId xmlns:p14="http://schemas.microsoft.com/office/powerpoint/2010/main" val="2262834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0" y="419100"/>
            <a:ext cx="1727200" cy="1295400"/>
          </a:xfrm>
        </p:spPr>
      </p:sp>
      <p:sp>
        <p:nvSpPr>
          <p:cNvPr id="3" name="Notes Placeholder 2"/>
          <p:cNvSpPr>
            <a:spLocks noGrp="1"/>
          </p:cNvSpPr>
          <p:nvPr>
            <p:ph type="body" idx="1"/>
          </p:nvPr>
        </p:nvSpPr>
        <p:spPr>
          <a:xfrm>
            <a:off x="708660" y="2019300"/>
            <a:ext cx="5669280" cy="6650355"/>
          </a:xfrm>
        </p:spPr>
        <p:txBody>
          <a:bodyPr/>
          <a:lstStyle/>
          <a:p>
            <a:endParaRPr lang="en-US" dirty="0"/>
          </a:p>
        </p:txBody>
      </p:sp>
      <p:sp>
        <p:nvSpPr>
          <p:cNvPr id="4" name="Slide Number Placeholder 3"/>
          <p:cNvSpPr>
            <a:spLocks noGrp="1"/>
          </p:cNvSpPr>
          <p:nvPr>
            <p:ph type="sldNum" sz="quarter" idx="10"/>
          </p:nvPr>
        </p:nvSpPr>
        <p:spPr/>
        <p:txBody>
          <a:bodyPr/>
          <a:lstStyle/>
          <a:p>
            <a:fld id="{31F7416F-490C-4703-BB99-7529A281505D}" type="slidenum">
              <a:rPr lang="en-US" smtClean="0"/>
              <a:t>20</a:t>
            </a:fld>
            <a:endParaRPr lang="en-US"/>
          </a:p>
        </p:txBody>
      </p:sp>
    </p:spTree>
    <p:extLst>
      <p:ext uri="{BB962C8B-B14F-4D97-AF65-F5344CB8AC3E}">
        <p14:creationId xmlns:p14="http://schemas.microsoft.com/office/powerpoint/2010/main" val="2408171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703263"/>
            <a:ext cx="1328737" cy="995362"/>
          </a:xfrm>
        </p:spPr>
      </p:sp>
      <p:sp>
        <p:nvSpPr>
          <p:cNvPr id="3" name="Notes Placeholder 2"/>
          <p:cNvSpPr>
            <a:spLocks noGrp="1"/>
          </p:cNvSpPr>
          <p:nvPr>
            <p:ph type="body" idx="1"/>
          </p:nvPr>
        </p:nvSpPr>
        <p:spPr>
          <a:xfrm>
            <a:off x="393700" y="1874520"/>
            <a:ext cx="6377940" cy="6795135"/>
          </a:xfrm>
        </p:spPr>
        <p:txBody>
          <a:bodyPr/>
          <a:lstStyle/>
          <a:p>
            <a:endParaRPr lang="en-US" dirty="0"/>
          </a:p>
        </p:txBody>
      </p:sp>
      <p:sp>
        <p:nvSpPr>
          <p:cNvPr id="4" name="Slide Number Placeholder 3"/>
          <p:cNvSpPr>
            <a:spLocks noGrp="1"/>
          </p:cNvSpPr>
          <p:nvPr>
            <p:ph type="sldNum" sz="quarter" idx="10"/>
          </p:nvPr>
        </p:nvSpPr>
        <p:spPr/>
        <p:txBody>
          <a:bodyPr/>
          <a:lstStyle/>
          <a:p>
            <a:fld id="{31F7416F-490C-4703-BB99-7529A281505D}" type="slidenum">
              <a:rPr lang="en-US" smtClean="0"/>
              <a:t>21</a:t>
            </a:fld>
            <a:endParaRPr lang="en-US"/>
          </a:p>
        </p:txBody>
      </p:sp>
    </p:spTree>
    <p:extLst>
      <p:ext uri="{BB962C8B-B14F-4D97-AF65-F5344CB8AC3E}">
        <p14:creationId xmlns:p14="http://schemas.microsoft.com/office/powerpoint/2010/main" val="3521075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F7416F-490C-4703-BB99-7529A281505D}" type="slidenum">
              <a:rPr lang="en-US" smtClean="0"/>
              <a:t>22</a:t>
            </a:fld>
            <a:endParaRPr lang="en-US"/>
          </a:p>
        </p:txBody>
      </p:sp>
    </p:spTree>
    <p:extLst>
      <p:ext uri="{BB962C8B-B14F-4D97-AF65-F5344CB8AC3E}">
        <p14:creationId xmlns:p14="http://schemas.microsoft.com/office/powerpoint/2010/main" val="981336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F7416F-490C-4703-BB99-7529A281505D}" type="slidenum">
              <a:rPr lang="en-US" smtClean="0"/>
              <a:t>23</a:t>
            </a:fld>
            <a:endParaRPr lang="en-US"/>
          </a:p>
        </p:txBody>
      </p:sp>
    </p:spTree>
    <p:extLst>
      <p:ext uri="{BB962C8B-B14F-4D97-AF65-F5344CB8AC3E}">
        <p14:creationId xmlns:p14="http://schemas.microsoft.com/office/powerpoint/2010/main" val="103541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9513" y="234950"/>
            <a:ext cx="1873250" cy="1404938"/>
          </a:xfrm>
        </p:spPr>
      </p:sp>
      <p:sp>
        <p:nvSpPr>
          <p:cNvPr id="3" name="Notes Placeholder 2"/>
          <p:cNvSpPr>
            <a:spLocks noGrp="1"/>
          </p:cNvSpPr>
          <p:nvPr>
            <p:ph type="body" idx="1"/>
          </p:nvPr>
        </p:nvSpPr>
        <p:spPr>
          <a:xfrm>
            <a:off x="266700" y="1866900"/>
            <a:ext cx="6614160" cy="6951345"/>
          </a:xfrm>
        </p:spPr>
        <p:txBody>
          <a:bodyPr>
            <a:noAutofit/>
          </a:bodyPr>
          <a:lstStyle/>
          <a:p>
            <a:endParaRPr lang="en-US" sz="2100" dirty="0"/>
          </a:p>
        </p:txBody>
      </p:sp>
      <p:sp>
        <p:nvSpPr>
          <p:cNvPr id="4" name="Slide Number Placeholder 3"/>
          <p:cNvSpPr>
            <a:spLocks noGrp="1"/>
          </p:cNvSpPr>
          <p:nvPr>
            <p:ph type="sldNum" sz="quarter" idx="10"/>
          </p:nvPr>
        </p:nvSpPr>
        <p:spPr/>
        <p:txBody>
          <a:bodyPr/>
          <a:lstStyle/>
          <a:p>
            <a:fld id="{66C2AAEC-9A0A-4161-AD6A-D1F7FFE8922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2700" y="495300"/>
            <a:ext cx="1873250" cy="1404938"/>
          </a:xfrm>
        </p:spPr>
      </p:sp>
      <p:sp>
        <p:nvSpPr>
          <p:cNvPr id="3" name="Notes Placeholder 2"/>
          <p:cNvSpPr>
            <a:spLocks noGrp="1"/>
          </p:cNvSpPr>
          <p:nvPr>
            <p:ph type="body" idx="1"/>
          </p:nvPr>
        </p:nvSpPr>
        <p:spPr>
          <a:xfrm>
            <a:off x="157480" y="2186940"/>
            <a:ext cx="6614160" cy="6482715"/>
          </a:xfrm>
        </p:spPr>
        <p:txBody>
          <a:bodyPr/>
          <a:lstStyle/>
          <a:p>
            <a:endParaRPr lang="en-US" sz="1900" dirty="0"/>
          </a:p>
        </p:txBody>
      </p:sp>
      <p:sp>
        <p:nvSpPr>
          <p:cNvPr id="4" name="Slide Number Placeholder 3"/>
          <p:cNvSpPr>
            <a:spLocks noGrp="1"/>
          </p:cNvSpPr>
          <p:nvPr>
            <p:ph type="sldNum" sz="quarter" idx="10"/>
          </p:nvPr>
        </p:nvSpPr>
        <p:spPr/>
        <p:txBody>
          <a:bodyPr/>
          <a:lstStyle/>
          <a:p>
            <a:fld id="{31F7416F-490C-4703-BB99-7529A281505D}" type="slidenum">
              <a:rPr lang="en-US" smtClean="0"/>
              <a:t>4</a:t>
            </a:fld>
            <a:endParaRPr lang="en-US"/>
          </a:p>
        </p:txBody>
      </p:sp>
    </p:spTree>
    <p:extLst>
      <p:ext uri="{BB962C8B-B14F-4D97-AF65-F5344CB8AC3E}">
        <p14:creationId xmlns:p14="http://schemas.microsoft.com/office/powerpoint/2010/main" val="3092521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33700" y="571500"/>
            <a:ext cx="1873250" cy="1404938"/>
          </a:xfrm>
        </p:spPr>
      </p:sp>
      <p:sp>
        <p:nvSpPr>
          <p:cNvPr id="3" name="Notes Placeholder 2"/>
          <p:cNvSpPr>
            <a:spLocks noGrp="1"/>
          </p:cNvSpPr>
          <p:nvPr>
            <p:ph type="body" idx="1"/>
          </p:nvPr>
        </p:nvSpPr>
        <p:spPr>
          <a:xfrm>
            <a:off x="236220" y="2186940"/>
            <a:ext cx="6692900" cy="6482715"/>
          </a:xfrm>
        </p:spPr>
        <p:txBody>
          <a:bodyPr/>
          <a:lstStyle/>
          <a:p>
            <a:endParaRPr lang="en-US" sz="1900" dirty="0"/>
          </a:p>
        </p:txBody>
      </p:sp>
      <p:sp>
        <p:nvSpPr>
          <p:cNvPr id="4" name="Slide Number Placeholder 3"/>
          <p:cNvSpPr>
            <a:spLocks noGrp="1"/>
          </p:cNvSpPr>
          <p:nvPr>
            <p:ph type="sldNum" sz="quarter" idx="10"/>
          </p:nvPr>
        </p:nvSpPr>
        <p:spPr/>
        <p:txBody>
          <a:bodyPr/>
          <a:lstStyle/>
          <a:p>
            <a:fld id="{31F7416F-490C-4703-BB99-7529A281505D}" type="slidenum">
              <a:rPr lang="en-US" smtClean="0"/>
              <a:t>5</a:t>
            </a:fld>
            <a:endParaRPr lang="en-US"/>
          </a:p>
        </p:txBody>
      </p:sp>
    </p:spTree>
    <p:extLst>
      <p:ext uri="{BB962C8B-B14F-4D97-AF65-F5344CB8AC3E}">
        <p14:creationId xmlns:p14="http://schemas.microsoft.com/office/powerpoint/2010/main" val="3005362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2700" y="419100"/>
            <a:ext cx="2290763" cy="1717675"/>
          </a:xfrm>
        </p:spPr>
      </p:sp>
      <p:sp>
        <p:nvSpPr>
          <p:cNvPr id="3" name="Notes Placeholder 2"/>
          <p:cNvSpPr>
            <a:spLocks noGrp="1"/>
          </p:cNvSpPr>
          <p:nvPr>
            <p:ph type="body" idx="1"/>
          </p:nvPr>
        </p:nvSpPr>
        <p:spPr>
          <a:xfrm>
            <a:off x="266700" y="2324100"/>
            <a:ext cx="6400800" cy="6345555"/>
          </a:xfrm>
        </p:spPr>
        <p:txBody>
          <a:bodyPr/>
          <a:lstStyle/>
          <a:p>
            <a:endParaRPr lang="en-US" sz="2100" dirty="0"/>
          </a:p>
        </p:txBody>
      </p:sp>
      <p:sp>
        <p:nvSpPr>
          <p:cNvPr id="4" name="Slide Number Placeholder 3"/>
          <p:cNvSpPr>
            <a:spLocks noGrp="1"/>
          </p:cNvSpPr>
          <p:nvPr>
            <p:ph type="sldNum" sz="quarter" idx="10"/>
          </p:nvPr>
        </p:nvSpPr>
        <p:spPr/>
        <p:txBody>
          <a:bodyPr/>
          <a:lstStyle/>
          <a:p>
            <a:fld id="{31F7416F-490C-4703-BB99-7529A281505D}" type="slidenum">
              <a:rPr lang="en-US" smtClean="0"/>
              <a:t>6</a:t>
            </a:fld>
            <a:endParaRPr lang="en-US"/>
          </a:p>
        </p:txBody>
      </p:sp>
    </p:spTree>
    <p:extLst>
      <p:ext uri="{BB962C8B-B14F-4D97-AF65-F5344CB8AC3E}">
        <p14:creationId xmlns:p14="http://schemas.microsoft.com/office/powerpoint/2010/main" val="3293867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0" y="571500"/>
            <a:ext cx="2706688" cy="2030413"/>
          </a:xfrm>
        </p:spPr>
      </p:sp>
      <p:sp>
        <p:nvSpPr>
          <p:cNvPr id="3" name="Notes Placeholder 2"/>
          <p:cNvSpPr>
            <a:spLocks noGrp="1"/>
          </p:cNvSpPr>
          <p:nvPr>
            <p:ph type="body" idx="1"/>
          </p:nvPr>
        </p:nvSpPr>
        <p:spPr>
          <a:xfrm>
            <a:off x="342900" y="2967990"/>
            <a:ext cx="6350000" cy="5701665"/>
          </a:xfrm>
        </p:spPr>
        <p:txBody>
          <a:bodyPr/>
          <a:lstStyle/>
          <a:p>
            <a:pPr defTabSz="940460">
              <a:defRPr/>
            </a:pPr>
            <a:endParaRPr lang="en-US" dirty="0"/>
          </a:p>
        </p:txBody>
      </p:sp>
      <p:sp>
        <p:nvSpPr>
          <p:cNvPr id="4" name="Slide Number Placeholder 3"/>
          <p:cNvSpPr>
            <a:spLocks noGrp="1"/>
          </p:cNvSpPr>
          <p:nvPr>
            <p:ph type="sldNum" sz="quarter" idx="10"/>
          </p:nvPr>
        </p:nvSpPr>
        <p:spPr/>
        <p:txBody>
          <a:bodyPr/>
          <a:lstStyle/>
          <a:p>
            <a:fld id="{31F7416F-490C-4703-BB99-7529A281505D}" type="slidenum">
              <a:rPr lang="en-US" smtClean="0"/>
              <a:t>7</a:t>
            </a:fld>
            <a:endParaRPr lang="en-US"/>
          </a:p>
        </p:txBody>
      </p:sp>
    </p:spTree>
    <p:extLst>
      <p:ext uri="{BB962C8B-B14F-4D97-AF65-F5344CB8AC3E}">
        <p14:creationId xmlns:p14="http://schemas.microsoft.com/office/powerpoint/2010/main" val="2800247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266700"/>
            <a:ext cx="1525588" cy="1143000"/>
          </a:xfrm>
        </p:spPr>
      </p:sp>
      <p:sp>
        <p:nvSpPr>
          <p:cNvPr id="3" name="Notes Placeholder 2"/>
          <p:cNvSpPr>
            <a:spLocks noGrp="1"/>
          </p:cNvSpPr>
          <p:nvPr>
            <p:ph type="body" idx="1"/>
          </p:nvPr>
        </p:nvSpPr>
        <p:spPr>
          <a:xfrm>
            <a:off x="266700" y="1562100"/>
            <a:ext cx="6553200" cy="7107555"/>
          </a:xfrm>
        </p:spPr>
        <p:txBody>
          <a:bodyPr/>
          <a:lstStyle/>
          <a:p>
            <a:endParaRPr lang="en-US" sz="1700" dirty="0"/>
          </a:p>
        </p:txBody>
      </p:sp>
      <p:sp>
        <p:nvSpPr>
          <p:cNvPr id="4" name="Slide Number Placeholder 3"/>
          <p:cNvSpPr>
            <a:spLocks noGrp="1"/>
          </p:cNvSpPr>
          <p:nvPr>
            <p:ph type="sldNum" sz="quarter" idx="10"/>
          </p:nvPr>
        </p:nvSpPr>
        <p:spPr/>
        <p:txBody>
          <a:bodyPr/>
          <a:lstStyle/>
          <a:p>
            <a:fld id="{31F7416F-490C-4703-BB99-7529A281505D}" type="slidenum">
              <a:rPr lang="en-US" smtClean="0"/>
              <a:t>8</a:t>
            </a:fld>
            <a:endParaRPr lang="en-US"/>
          </a:p>
        </p:txBody>
      </p:sp>
    </p:spTree>
    <p:extLst>
      <p:ext uri="{BB962C8B-B14F-4D97-AF65-F5344CB8AC3E}">
        <p14:creationId xmlns:p14="http://schemas.microsoft.com/office/powerpoint/2010/main" val="1905501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81300" y="419100"/>
            <a:ext cx="1733550" cy="1300163"/>
          </a:xfrm>
        </p:spPr>
      </p:sp>
      <p:sp>
        <p:nvSpPr>
          <p:cNvPr id="3" name="Notes Placeholder 2"/>
          <p:cNvSpPr>
            <a:spLocks noGrp="1"/>
          </p:cNvSpPr>
          <p:nvPr>
            <p:ph type="body" idx="1"/>
          </p:nvPr>
        </p:nvSpPr>
        <p:spPr>
          <a:xfrm>
            <a:off x="708660" y="1866900"/>
            <a:ext cx="5669280" cy="6802755"/>
          </a:xfrm>
        </p:spPr>
        <p:txBody>
          <a:bodyPr/>
          <a:lstStyle/>
          <a:p>
            <a:endParaRPr lang="en-US" sz="2000" dirty="0"/>
          </a:p>
        </p:txBody>
      </p:sp>
      <p:sp>
        <p:nvSpPr>
          <p:cNvPr id="4" name="Slide Number Placeholder 3"/>
          <p:cNvSpPr>
            <a:spLocks noGrp="1"/>
          </p:cNvSpPr>
          <p:nvPr>
            <p:ph type="sldNum" sz="quarter" idx="10"/>
          </p:nvPr>
        </p:nvSpPr>
        <p:spPr/>
        <p:txBody>
          <a:bodyPr/>
          <a:lstStyle/>
          <a:p>
            <a:fld id="{31F7416F-490C-4703-BB99-7529A281505D}" type="slidenum">
              <a:rPr lang="en-US" smtClean="0"/>
              <a:t>9</a:t>
            </a:fld>
            <a:endParaRPr lang="en-US"/>
          </a:p>
        </p:txBody>
      </p:sp>
    </p:spTree>
    <p:extLst>
      <p:ext uri="{BB962C8B-B14F-4D97-AF65-F5344CB8AC3E}">
        <p14:creationId xmlns:p14="http://schemas.microsoft.com/office/powerpoint/2010/main" val="3457937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a:xfrm>
            <a:off x="6727032" y="6407944"/>
            <a:ext cx="1920240" cy="365760"/>
          </a:xfrm>
          <a:prstGeom prst="rect">
            <a:avLst/>
          </a:prstGeom>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a:xfrm>
            <a:off x="4380072" y="6407944"/>
            <a:ext cx="2350681" cy="365125"/>
          </a:xfrm>
          <a:prstGeom prst="rect">
            <a:avLst/>
          </a:prstGeom>
        </p:spPr>
        <p:txBody>
          <a:bodyPr/>
          <a:lstStyle>
            <a:lvl1pPr>
              <a:defRPr>
                <a:solidFill>
                  <a:schemeClr val="accent1">
                    <a:tint val="20000"/>
                  </a:schemeClr>
                </a:solidFill>
              </a:defRPr>
            </a:lvl1pPr>
            <a:extLst/>
          </a:lstStyle>
          <a:p>
            <a:r>
              <a:rPr lang="en-US" smtClean="0"/>
              <a:t>Accessibility Partners, LLC</a:t>
            </a:r>
            <a:endParaRPr lang="en-US"/>
          </a:p>
        </p:txBody>
      </p:sp>
      <p:sp>
        <p:nvSpPr>
          <p:cNvPr id="27" name="Slide Number Placeholder 26"/>
          <p:cNvSpPr>
            <a:spLocks noGrp="1"/>
          </p:cNvSpPr>
          <p:nvPr>
            <p:ph type="sldNum" sz="quarter" idx="12"/>
          </p:nvPr>
        </p:nvSpPr>
        <p:spPr>
          <a:xfrm>
            <a:off x="8647272" y="6407944"/>
            <a:ext cx="365760" cy="365125"/>
          </a:xfrm>
          <a:prstGeom prst="rect">
            <a:avLst/>
          </a:prstGeom>
        </p:spPr>
        <p:txBody>
          <a:bodyPr/>
          <a:lstStyle>
            <a:lvl1pPr>
              <a:defRPr>
                <a:solidFill>
                  <a:srgbClr val="FFFFFF"/>
                </a:solidFill>
              </a:defRPr>
            </a:lvl1pPr>
            <a:extLst/>
          </a:lstStyle>
          <a:p>
            <a:fld id="{FD6D8843-F209-4615-BCEF-2546E07DBC8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r>
              <a:rPr lang="en-US" smtClean="0"/>
              <a:t>Accessibility Partners, LLC</a:t>
            </a:r>
            <a:endParaRPr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fld id="{FD6D8843-F209-4615-BCEF-2546E07DBC8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r>
              <a:rPr lang="en-US" smtClean="0"/>
              <a:t>Accessibility Partners, LLC</a:t>
            </a:r>
            <a:endParaRPr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fld id="{FD6D8843-F209-4615-BCEF-2546E07DBC8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Footer Placeholder 4"/>
          <p:cNvSpPr>
            <a:spLocks noGrp="1"/>
          </p:cNvSpPr>
          <p:nvPr>
            <p:ph type="ftr" sz="quarter" idx="11"/>
          </p:nvPr>
        </p:nvSpPr>
        <p:spPr>
          <a:xfrm>
            <a:off x="2971800" y="6407944"/>
            <a:ext cx="5486400" cy="365125"/>
          </a:xfrm>
          <a:prstGeom prst="rect">
            <a:avLst/>
          </a:prstGeom>
        </p:spPr>
        <p:txBody>
          <a:bodyPr/>
          <a:lstStyle>
            <a:lvl1pPr algn="r">
              <a:defRPr/>
            </a:lvl1pPr>
            <a:extLst/>
          </a:lstStyle>
          <a:p>
            <a:r>
              <a:rPr lang="en-US" dirty="0" smtClean="0"/>
              <a:t>Accessibility Partners, LLC</a:t>
            </a:r>
            <a:endParaRPr lang="en-US" dirty="0"/>
          </a:p>
        </p:txBody>
      </p:sp>
      <p:sp>
        <p:nvSpPr>
          <p:cNvPr id="6" name="Slide Number Placeholder 5"/>
          <p:cNvSpPr>
            <a:spLocks noGrp="1"/>
          </p:cNvSpPr>
          <p:nvPr>
            <p:ph type="sldNum" sz="quarter" idx="12"/>
          </p:nvPr>
        </p:nvSpPr>
        <p:spPr>
          <a:xfrm>
            <a:off x="8647272" y="6407944"/>
            <a:ext cx="496728" cy="365125"/>
          </a:xfrm>
          <a:prstGeom prst="rect">
            <a:avLst/>
          </a:prstGeom>
        </p:spPr>
        <p:txBody>
          <a:bodyPr/>
          <a:lstStyle>
            <a:extLst/>
          </a:lstStyle>
          <a:p>
            <a:fld id="{FD6D8843-F209-4615-BCEF-2546E07DBC83}" type="slidenum">
              <a:rPr lang="en-US" smtClean="0"/>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r>
              <a:rPr lang="en-US" smtClean="0"/>
              <a:t>Accessibility Partners, LLC</a:t>
            </a:r>
            <a:endParaRPr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fld id="{FD6D8843-F209-4615-BCEF-2546E07DBC83}"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r>
              <a:rPr lang="en-US" smtClean="0"/>
              <a:t>Accessibility Partners, LLC</a:t>
            </a:r>
            <a:endParaRPr lang="en-US"/>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extLst/>
          </a:lstStyle>
          <a:p>
            <a:fld id="{FD6D8843-F209-4615-BCEF-2546E07DBC83}"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6727032" y="6407944"/>
            <a:ext cx="1920240" cy="365760"/>
          </a:xfrm>
          <a:prstGeom prst="rect">
            <a:avLst/>
          </a:prstGeom>
        </p:spPr>
        <p:txBody>
          <a:bodyPr/>
          <a:lstStyle>
            <a:extLst/>
          </a:lstStyle>
          <a:p>
            <a:endParaRPr lang="en-US"/>
          </a:p>
        </p:txBody>
      </p:sp>
      <p:sp>
        <p:nvSpPr>
          <p:cNvPr id="8" name="Footer Placeholder 7"/>
          <p:cNvSpPr>
            <a:spLocks noGrp="1"/>
          </p:cNvSpPr>
          <p:nvPr>
            <p:ph type="ftr" sz="quarter" idx="11"/>
          </p:nvPr>
        </p:nvSpPr>
        <p:spPr>
          <a:xfrm>
            <a:off x="4380072" y="6407944"/>
            <a:ext cx="2350681" cy="365125"/>
          </a:xfrm>
          <a:prstGeom prst="rect">
            <a:avLst/>
          </a:prstGeom>
        </p:spPr>
        <p:txBody>
          <a:bodyPr/>
          <a:lstStyle>
            <a:extLst/>
          </a:lstStyle>
          <a:p>
            <a:r>
              <a:rPr lang="en-US" smtClean="0"/>
              <a:t>Accessibility Partners, LLC</a:t>
            </a:r>
            <a:endParaRPr lang="en-US"/>
          </a:p>
        </p:txBody>
      </p:sp>
      <p:sp>
        <p:nvSpPr>
          <p:cNvPr id="9" name="Slide Number Placeholder 8"/>
          <p:cNvSpPr>
            <a:spLocks noGrp="1"/>
          </p:cNvSpPr>
          <p:nvPr>
            <p:ph type="sldNum" sz="quarter" idx="12"/>
          </p:nvPr>
        </p:nvSpPr>
        <p:spPr>
          <a:xfrm>
            <a:off x="8647272" y="6407944"/>
            <a:ext cx="365760" cy="365125"/>
          </a:xfrm>
          <a:prstGeom prst="rect">
            <a:avLst/>
          </a:prstGeom>
        </p:spPr>
        <p:txBody>
          <a:bodyPr/>
          <a:lstStyle>
            <a:extLst/>
          </a:lstStyle>
          <a:p>
            <a:fld id="{FD6D8843-F209-4615-BCEF-2546E07DBC8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extLst/>
          </a:lstStyle>
          <a:p>
            <a:endParaRPr lang="en-US"/>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extLst/>
          </a:lstStyle>
          <a:p>
            <a:r>
              <a:rPr lang="en-US" smtClean="0"/>
              <a:t>Accessibility Partners, LLC</a:t>
            </a:r>
            <a:endParaRPr lang="en-US"/>
          </a:p>
        </p:txBody>
      </p:sp>
      <p:sp>
        <p:nvSpPr>
          <p:cNvPr id="5" name="Slide Number Placeholder 4"/>
          <p:cNvSpPr>
            <a:spLocks noGrp="1"/>
          </p:cNvSpPr>
          <p:nvPr>
            <p:ph type="sldNum" sz="quarter" idx="12"/>
          </p:nvPr>
        </p:nvSpPr>
        <p:spPr>
          <a:xfrm>
            <a:off x="8647272" y="6407944"/>
            <a:ext cx="365760" cy="365125"/>
          </a:xfrm>
          <a:prstGeom prst="rect">
            <a:avLst/>
          </a:prstGeom>
        </p:spPr>
        <p:txBody>
          <a:bodyPr/>
          <a:lstStyle>
            <a:extLst/>
          </a:lstStyle>
          <a:p>
            <a:fld id="{FD6D8843-F209-4615-BCEF-2546E07DBC83}"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920240" cy="365760"/>
          </a:xfrm>
          <a:prstGeom prst="rect">
            <a:avLst/>
          </a:prstGeom>
        </p:spPr>
        <p:txBody>
          <a:bodyPr/>
          <a:lstStyle>
            <a:extLst/>
          </a:lstStyle>
          <a:p>
            <a:endParaRPr lang="en-US"/>
          </a:p>
        </p:txBody>
      </p:sp>
      <p:sp>
        <p:nvSpPr>
          <p:cNvPr id="3" name="Footer Placeholder 2"/>
          <p:cNvSpPr>
            <a:spLocks noGrp="1"/>
          </p:cNvSpPr>
          <p:nvPr>
            <p:ph type="ftr" sz="quarter" idx="11"/>
          </p:nvPr>
        </p:nvSpPr>
        <p:spPr>
          <a:xfrm>
            <a:off x="4380072" y="6407944"/>
            <a:ext cx="2350681" cy="365125"/>
          </a:xfrm>
          <a:prstGeom prst="rect">
            <a:avLst/>
          </a:prstGeom>
        </p:spPr>
        <p:txBody>
          <a:bodyPr/>
          <a:lstStyle>
            <a:extLst/>
          </a:lstStyle>
          <a:p>
            <a:r>
              <a:rPr lang="en-US" smtClean="0"/>
              <a:t>Accessibility Partners, LLC</a:t>
            </a:r>
            <a:endParaRPr lang="en-US"/>
          </a:p>
        </p:txBody>
      </p:sp>
      <p:sp>
        <p:nvSpPr>
          <p:cNvPr id="4" name="Slide Number Placeholder 3"/>
          <p:cNvSpPr>
            <a:spLocks noGrp="1"/>
          </p:cNvSpPr>
          <p:nvPr>
            <p:ph type="sldNum" sz="quarter" idx="12"/>
          </p:nvPr>
        </p:nvSpPr>
        <p:spPr>
          <a:xfrm>
            <a:off x="8647272" y="6407944"/>
            <a:ext cx="365760" cy="365125"/>
          </a:xfrm>
          <a:prstGeom prst="rect">
            <a:avLst/>
          </a:prstGeom>
        </p:spPr>
        <p:txBody>
          <a:bodyPr/>
          <a:lstStyle>
            <a:extLst/>
          </a:lstStyle>
          <a:p>
            <a:fld id="{FD6D8843-F209-4615-BCEF-2546E07DBC8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r>
              <a:rPr lang="en-US" smtClean="0"/>
              <a:t>Accessibility Partners, LLC</a:t>
            </a:r>
            <a:endParaRPr lang="en-US"/>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extLst/>
          </a:lstStyle>
          <a:p>
            <a:fld id="{FD6D8843-F209-4615-BCEF-2546E07DBC8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a:xfrm>
            <a:off x="6727032" y="6407944"/>
            <a:ext cx="1920240" cy="365760"/>
          </a:xfrm>
          <a:prstGeom prst="rect">
            <a:avLst/>
          </a:prstGeom>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lvl1pPr>
              <a:defRPr>
                <a:solidFill>
                  <a:schemeClr val="tx1"/>
                </a:solidFill>
              </a:defRPr>
            </a:lvl1pPr>
            <a:extLst/>
          </a:lstStyle>
          <a:p>
            <a:r>
              <a:rPr lang="en-US" smtClean="0"/>
              <a:t>Accessibility Partners, LLC</a:t>
            </a:r>
            <a:endParaRPr lang="en-US"/>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FD6D8843-F209-4615-BCEF-2546E07DBC83}"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pic>
        <p:nvPicPr>
          <p:cNvPr id="3" name="Picture 2" descr="Logo for Accessibility Partner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2400" y="6235918"/>
            <a:ext cx="1588575" cy="54588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ccessibilitypartners.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mailto:Info@AccessibilityPartners.com"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cnbc.com/id/43483060" TargetMode="External"/><Relationship Id="rId3" Type="http://schemas.openxmlformats.org/officeDocument/2006/relationships/hyperlink" Target="http://www.census.gov/people/disability/" TargetMode="External"/><Relationship Id="rId7" Type="http://schemas.openxmlformats.org/officeDocument/2006/relationships/hyperlink" Target="http://www.usicd.org/template/index.cf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ndss.org/Advocacy/Legislative-Agenda/Creating-an-Economic-Future-for-Individuals-with-Down-Syndrome/Achieving-a-Better-of-Life-Experience-ABLE-Act/" TargetMode="External"/><Relationship Id="rId5" Type="http://schemas.openxmlformats.org/officeDocument/2006/relationships/hyperlink" Target="http://m.economictimes.com/news/news-by-industry/banking/finance/banking/banking-guidelines-in-place-to-help-differently-abled-individuals/articleshow/29174125.cms" TargetMode="External"/><Relationship Id="rId10" Type="http://schemas.openxmlformats.org/officeDocument/2006/relationships/hyperlink" Target="http://www.gaebler.com/News/Small-Business-Marketing/Hotels-and-Restaurants-Lead-Other-Small-Businesses-in-Mobile-Accessibility-900000562.htm" TargetMode="External"/><Relationship Id="rId4" Type="http://schemas.openxmlformats.org/officeDocument/2006/relationships/hyperlink" Target="http://www.attitudeiseverything.org.uk/news/music-industry-missing-out-on-66m-a-year-through-inaccessible-ticketing" TargetMode="External"/><Relationship Id="rId9" Type="http://schemas.openxmlformats.org/officeDocument/2006/relationships/hyperlink" Target="http://lflegal.com/2014/02/safeway-accessibilit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52601"/>
            <a:ext cx="9144000" cy="1829761"/>
          </a:xfrm>
        </p:spPr>
        <p:txBody>
          <a:bodyPr>
            <a:normAutofit/>
          </a:bodyPr>
          <a:lstStyle/>
          <a:p>
            <a:r>
              <a:rPr lang="en-US" sz="4000" dirty="0" smtClean="0"/>
              <a:t>Accessibility in Emerging Industries</a:t>
            </a:r>
            <a:endParaRPr lang="en-US" sz="4000" dirty="0"/>
          </a:p>
        </p:txBody>
      </p:sp>
      <p:sp>
        <p:nvSpPr>
          <p:cNvPr id="3" name="Subtitle 2"/>
          <p:cNvSpPr>
            <a:spLocks noGrp="1"/>
          </p:cNvSpPr>
          <p:nvPr>
            <p:ph type="subTitle" idx="1"/>
          </p:nvPr>
        </p:nvSpPr>
        <p:spPr/>
        <p:txBody>
          <a:bodyPr/>
          <a:lstStyle/>
          <a:p>
            <a:r>
              <a:rPr lang="en-US" dirty="0" smtClean="0"/>
              <a:t>Accessibility Partners</a:t>
            </a:r>
          </a:p>
          <a:p>
            <a:r>
              <a:rPr lang="en-US" dirty="0" smtClean="0"/>
              <a:t>CSUN 2014</a:t>
            </a:r>
            <a:endParaRPr lang="en-US" dirty="0"/>
          </a:p>
        </p:txBody>
      </p:sp>
      <p:pic>
        <p:nvPicPr>
          <p:cNvPr id="4" name="Picture 3" descr="Logo for Accessibility Partn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25" y="5334000"/>
            <a:ext cx="3769762" cy="1295400"/>
          </a:xfrm>
          <a:prstGeom prst="rect">
            <a:avLst/>
          </a:prstGeom>
        </p:spPr>
      </p:pic>
      <p:pic>
        <p:nvPicPr>
          <p:cNvPr id="3076" name="Picture 4" descr="Image of a diverse group of paper dolls holding hands in a circle. One of the peole is in a wheelchair. "/>
          <p:cNvPicPr>
            <a:picLocks noChangeAspect="1" noChangeArrowheads="1"/>
          </p:cNvPicPr>
          <p:nvPr/>
        </p:nvPicPr>
        <p:blipFill rotWithShape="1">
          <a:blip r:embed="rId4">
            <a:extLst>
              <a:ext uri="{28A0092B-C50C-407E-A947-70E740481C1C}">
                <a14:useLocalDpi xmlns:a14="http://schemas.microsoft.com/office/drawing/2010/main" val="0"/>
              </a:ext>
            </a:extLst>
          </a:blip>
          <a:srcRect b="6756"/>
          <a:stretch/>
        </p:blipFill>
        <p:spPr bwMode="auto">
          <a:xfrm>
            <a:off x="2590800" y="1"/>
            <a:ext cx="3762375" cy="2868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971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Travel: Self-Driving Cars</a:t>
            </a:r>
            <a:endParaRPr lang="en-US" dirty="0"/>
          </a:p>
        </p:txBody>
      </p:sp>
      <p:sp>
        <p:nvSpPr>
          <p:cNvPr id="2" name="Content Placeholder 1"/>
          <p:cNvSpPr>
            <a:spLocks noGrp="1"/>
          </p:cNvSpPr>
          <p:nvPr>
            <p:ph idx="1"/>
          </p:nvPr>
        </p:nvSpPr>
        <p:spPr/>
        <p:txBody>
          <a:bodyPr/>
          <a:lstStyle/>
          <a:p>
            <a:r>
              <a:rPr lang="en-US" dirty="0" smtClean="0"/>
              <a:t>New level of freedom with self-driving cars</a:t>
            </a:r>
          </a:p>
          <a:p>
            <a:r>
              <a:rPr lang="en-US" dirty="0" smtClean="0"/>
              <a:t>Extends to those with visual disabilities or inability to obtain a driver’s license</a:t>
            </a:r>
          </a:p>
          <a:p>
            <a:pPr lvl="1"/>
            <a:r>
              <a:rPr lang="en-US" dirty="0" smtClean="0"/>
              <a:t>Removes reliance on people and public transportation</a:t>
            </a:r>
          </a:p>
          <a:p>
            <a:r>
              <a:rPr lang="en-US" dirty="0" smtClean="0"/>
              <a:t>Increases ability to travel to work and independence</a:t>
            </a:r>
          </a:p>
        </p:txBody>
      </p:sp>
      <p:pic>
        <p:nvPicPr>
          <p:cNvPr id="2050" name="Picture 2" descr="Image of self-driving Google c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4038600"/>
            <a:ext cx="3546762" cy="199544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a:xfrm>
            <a:off x="2394524" y="6324600"/>
            <a:ext cx="5486400" cy="365125"/>
          </a:xfrm>
        </p:spPr>
        <p:txBody>
          <a:bodyPr/>
          <a:lstStyle/>
          <a:p>
            <a:r>
              <a:rPr lang="en-US" dirty="0" smtClean="0"/>
              <a:t>Accessibility Partners, LLC</a:t>
            </a:r>
            <a:endParaRPr lang="en-US" dirty="0"/>
          </a:p>
        </p:txBody>
      </p:sp>
      <p:sp>
        <p:nvSpPr>
          <p:cNvPr id="5" name="Slide Number Placeholder 4"/>
          <p:cNvSpPr>
            <a:spLocks noGrp="1"/>
          </p:cNvSpPr>
          <p:nvPr>
            <p:ph type="sldNum" sz="quarter" idx="12"/>
          </p:nvPr>
        </p:nvSpPr>
        <p:spPr>
          <a:xfrm>
            <a:off x="8271162" y="6407944"/>
            <a:ext cx="741870" cy="450056"/>
          </a:xfrm>
        </p:spPr>
        <p:txBody>
          <a:bodyPr/>
          <a:lstStyle/>
          <a:p>
            <a:fld id="{FD6D8843-F209-4615-BCEF-2546E07DBC83}" type="slidenum">
              <a:rPr lang="en-US" smtClean="0"/>
              <a:t>10</a:t>
            </a:fld>
            <a:endParaRPr lang="en-US" dirty="0"/>
          </a:p>
        </p:txBody>
      </p:sp>
    </p:spTree>
    <p:extLst>
      <p:ext uri="{BB962C8B-B14F-4D97-AF65-F5344CB8AC3E}">
        <p14:creationId xmlns:p14="http://schemas.microsoft.com/office/powerpoint/2010/main" val="1153982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Food and Beverage: Grocery Delivery</a:t>
            </a:r>
            <a:endParaRPr lang="en-US" dirty="0"/>
          </a:p>
        </p:txBody>
      </p:sp>
      <p:sp>
        <p:nvSpPr>
          <p:cNvPr id="2" name="Content Placeholder 1"/>
          <p:cNvSpPr>
            <a:spLocks noGrp="1"/>
          </p:cNvSpPr>
          <p:nvPr>
            <p:ph idx="1"/>
          </p:nvPr>
        </p:nvSpPr>
        <p:spPr>
          <a:xfrm>
            <a:off x="0" y="1481328"/>
            <a:ext cx="8686800" cy="4525963"/>
          </a:xfrm>
        </p:spPr>
        <p:txBody>
          <a:bodyPr/>
          <a:lstStyle/>
          <a:p>
            <a:r>
              <a:rPr lang="en-US" dirty="0" smtClean="0"/>
              <a:t>On-demand</a:t>
            </a:r>
            <a:r>
              <a:rPr lang="en-US" baseline="0" dirty="0" smtClean="0"/>
              <a:t> grocery delivery services are a boon for those with mobility and visual disabilities</a:t>
            </a:r>
          </a:p>
          <a:p>
            <a:r>
              <a:rPr lang="en-US" dirty="0" smtClean="0"/>
              <a:t>Companies like Peapod, Netgrocer and newly Amazon</a:t>
            </a:r>
          </a:p>
          <a:p>
            <a:r>
              <a:rPr lang="en-US" dirty="0" smtClean="0"/>
              <a:t>Eliminates ‘prisoner in own home’ feeling</a:t>
            </a:r>
          </a:p>
          <a:p>
            <a:r>
              <a:rPr lang="en-US" dirty="0" smtClean="0"/>
              <a:t>Increased access to more nutrition with wider selection</a:t>
            </a:r>
          </a:p>
        </p:txBody>
      </p:sp>
      <p:pic>
        <p:nvPicPr>
          <p:cNvPr id="8194" name="Picture 2" descr="Image of man delivering groceries to a home resid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191000"/>
            <a:ext cx="4013155" cy="2205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smtClean="0"/>
              <a:t>Accessibility Partners, LLC</a:t>
            </a:r>
            <a:endParaRPr lang="en-US"/>
          </a:p>
        </p:txBody>
      </p:sp>
      <p:sp>
        <p:nvSpPr>
          <p:cNvPr id="5" name="Slide Number Placeholder 4"/>
          <p:cNvSpPr>
            <a:spLocks noGrp="1"/>
          </p:cNvSpPr>
          <p:nvPr>
            <p:ph type="sldNum" sz="quarter" idx="12"/>
          </p:nvPr>
        </p:nvSpPr>
        <p:spPr>
          <a:xfrm>
            <a:off x="8458200" y="6396704"/>
            <a:ext cx="554832" cy="376366"/>
          </a:xfrm>
        </p:spPr>
        <p:txBody>
          <a:bodyPr/>
          <a:lstStyle/>
          <a:p>
            <a:fld id="{FD6D8843-F209-4615-BCEF-2546E07DBC83}" type="slidenum">
              <a:rPr lang="en-US" smtClean="0"/>
              <a:t>11</a:t>
            </a:fld>
            <a:endParaRPr lang="en-US" dirty="0"/>
          </a:p>
        </p:txBody>
      </p:sp>
    </p:spTree>
    <p:extLst>
      <p:ext uri="{BB962C8B-B14F-4D97-AF65-F5344CB8AC3E}">
        <p14:creationId xmlns:p14="http://schemas.microsoft.com/office/powerpoint/2010/main" val="2539652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Restaurants, Hotels and Mobile Accessibility</a:t>
            </a:r>
            <a:endParaRPr lang="en-US" dirty="0"/>
          </a:p>
        </p:txBody>
      </p:sp>
      <p:sp>
        <p:nvSpPr>
          <p:cNvPr id="2" name="Content Placeholder 1"/>
          <p:cNvSpPr>
            <a:spLocks noGrp="1"/>
          </p:cNvSpPr>
          <p:nvPr>
            <p:ph idx="1"/>
          </p:nvPr>
        </p:nvSpPr>
        <p:spPr/>
        <p:txBody>
          <a:bodyPr/>
          <a:lstStyle/>
          <a:p>
            <a:r>
              <a:rPr lang="en-US" dirty="0" smtClean="0"/>
              <a:t>Out of ten industries, hotels and B&amp;Bs ranked first for mobile accessibility: 63%</a:t>
            </a:r>
          </a:p>
          <a:p>
            <a:r>
              <a:rPr lang="en-US" dirty="0" smtClean="0"/>
              <a:t>Restaurants have 52% friendly experience</a:t>
            </a:r>
          </a:p>
          <a:p>
            <a:pPr lvl="1"/>
            <a:r>
              <a:rPr lang="en-US" dirty="0" smtClean="0"/>
              <a:t>51% of restaurants with iPhone accessibility</a:t>
            </a:r>
          </a:p>
          <a:p>
            <a:r>
              <a:rPr lang="en-US" dirty="0" smtClean="0"/>
              <a:t>Devices change periodically</a:t>
            </a:r>
          </a:p>
          <a:p>
            <a:pPr lvl="1"/>
            <a:r>
              <a:rPr lang="en-US" dirty="0" smtClean="0"/>
              <a:t>Lack of web accessibility is a </a:t>
            </a:r>
            <a:r>
              <a:rPr lang="en-US" b="1" dirty="0" smtClean="0"/>
              <a:t>huge </a:t>
            </a:r>
            <a:r>
              <a:rPr lang="en-US" dirty="0" smtClean="0"/>
              <a:t>mistake</a:t>
            </a:r>
            <a:endParaRPr lang="en-US" dirty="0"/>
          </a:p>
        </p:txBody>
      </p:sp>
      <p:pic>
        <p:nvPicPr>
          <p:cNvPr id="1026" name="Picture 2" descr="Image of a bellhop holding lugg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638" y="4114800"/>
            <a:ext cx="3433762" cy="2067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Accessibility Partners, LLC</a:t>
            </a:r>
            <a:endParaRPr lang="en-US" dirty="0"/>
          </a:p>
        </p:txBody>
      </p:sp>
      <p:sp>
        <p:nvSpPr>
          <p:cNvPr id="4" name="Slide Number Placeholder 3"/>
          <p:cNvSpPr>
            <a:spLocks noGrp="1"/>
          </p:cNvSpPr>
          <p:nvPr>
            <p:ph type="sldNum" sz="quarter" idx="12"/>
          </p:nvPr>
        </p:nvSpPr>
        <p:spPr/>
        <p:txBody>
          <a:bodyPr/>
          <a:lstStyle/>
          <a:p>
            <a:fld id="{FD6D8843-F209-4615-BCEF-2546E07DBC83}" type="slidenum">
              <a:rPr lang="en-US" smtClean="0"/>
              <a:t>12</a:t>
            </a:fld>
            <a:endParaRPr lang="en-US" dirty="0"/>
          </a:p>
        </p:txBody>
      </p:sp>
    </p:spTree>
    <p:extLst>
      <p:ext uri="{BB962C8B-B14F-4D97-AF65-F5344CB8AC3E}">
        <p14:creationId xmlns:p14="http://schemas.microsoft.com/office/powerpoint/2010/main" val="3746490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Financial Services: Following India’s Banking Model</a:t>
            </a:r>
            <a:endParaRPr lang="en-US" dirty="0"/>
          </a:p>
        </p:txBody>
      </p:sp>
      <p:sp>
        <p:nvSpPr>
          <p:cNvPr id="2" name="Content Placeholder 1"/>
          <p:cNvSpPr>
            <a:spLocks noGrp="1"/>
          </p:cNvSpPr>
          <p:nvPr>
            <p:ph idx="1"/>
          </p:nvPr>
        </p:nvSpPr>
        <p:spPr/>
        <p:txBody>
          <a:bodyPr>
            <a:normAutofit/>
          </a:bodyPr>
          <a:lstStyle/>
          <a:p>
            <a:r>
              <a:rPr lang="en-US" dirty="0" smtClean="0"/>
              <a:t>Rail accident led to increased banking accessibility for Reserve Bank of India</a:t>
            </a:r>
          </a:p>
          <a:p>
            <a:r>
              <a:rPr lang="en-US" dirty="0" smtClean="0"/>
              <a:t>Toe impressions instead of fingerprints</a:t>
            </a:r>
          </a:p>
          <a:p>
            <a:r>
              <a:rPr lang="en-US" dirty="0" smtClean="0"/>
              <a:t>Banking representatives can visit the customer</a:t>
            </a:r>
          </a:p>
          <a:p>
            <a:pPr lvl="1"/>
            <a:r>
              <a:rPr lang="en-US" dirty="0" smtClean="0"/>
              <a:t>Outline procedures for interactions</a:t>
            </a:r>
          </a:p>
          <a:p>
            <a:r>
              <a:rPr lang="en-US" dirty="0" smtClean="0"/>
              <a:t>Guardianship certificates</a:t>
            </a:r>
          </a:p>
        </p:txBody>
      </p:sp>
      <p:sp>
        <p:nvSpPr>
          <p:cNvPr id="4" name="Footer Placeholder 3"/>
          <p:cNvSpPr>
            <a:spLocks noGrp="1"/>
          </p:cNvSpPr>
          <p:nvPr>
            <p:ph type="ftr" sz="quarter" idx="11"/>
          </p:nvPr>
        </p:nvSpPr>
        <p:spPr/>
        <p:txBody>
          <a:bodyPr/>
          <a:lstStyle/>
          <a:p>
            <a:r>
              <a:rPr lang="en-US" smtClean="0"/>
              <a:t>Accessibility Partners, LLC</a:t>
            </a:r>
            <a:endParaRPr lang="en-US"/>
          </a:p>
        </p:txBody>
      </p:sp>
      <p:sp>
        <p:nvSpPr>
          <p:cNvPr id="5" name="Slide Number Placeholder 4"/>
          <p:cNvSpPr>
            <a:spLocks noGrp="1"/>
          </p:cNvSpPr>
          <p:nvPr>
            <p:ph type="sldNum" sz="quarter" idx="12"/>
          </p:nvPr>
        </p:nvSpPr>
        <p:spPr>
          <a:xfrm>
            <a:off x="8647272" y="6400800"/>
            <a:ext cx="496728" cy="372269"/>
          </a:xfrm>
        </p:spPr>
        <p:txBody>
          <a:bodyPr/>
          <a:lstStyle/>
          <a:p>
            <a:fld id="{FD6D8843-F209-4615-BCEF-2546E07DBC83}" type="slidenum">
              <a:rPr lang="en-US" smtClean="0"/>
              <a:t>13</a:t>
            </a:fld>
            <a:endParaRPr lang="en-US"/>
          </a:p>
        </p:txBody>
      </p:sp>
      <p:pic>
        <p:nvPicPr>
          <p:cNvPr id="2050" name="Picture 2" descr="Reserve Bank of Indi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114800"/>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7632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Banking in the United States</a:t>
            </a:r>
            <a:endParaRPr lang="en-US" dirty="0"/>
          </a:p>
        </p:txBody>
      </p:sp>
      <p:sp>
        <p:nvSpPr>
          <p:cNvPr id="2" name="Content Placeholder 1"/>
          <p:cNvSpPr>
            <a:spLocks noGrp="1"/>
          </p:cNvSpPr>
          <p:nvPr>
            <p:ph idx="1"/>
          </p:nvPr>
        </p:nvSpPr>
        <p:spPr/>
        <p:txBody>
          <a:bodyPr/>
          <a:lstStyle/>
          <a:p>
            <a:r>
              <a:rPr lang="en-US" dirty="0" smtClean="0"/>
              <a:t>Audio input for ATMs with Braille keypads</a:t>
            </a:r>
          </a:p>
          <a:p>
            <a:r>
              <a:rPr lang="en-US" dirty="0" smtClean="0"/>
              <a:t>Options to make deposits</a:t>
            </a:r>
          </a:p>
          <a:p>
            <a:r>
              <a:rPr lang="en-US" dirty="0" smtClean="0"/>
              <a:t>Web apps to track finances</a:t>
            </a:r>
          </a:p>
          <a:p>
            <a:r>
              <a:rPr lang="en-US" dirty="0" smtClean="0"/>
              <a:t>Accessible documents</a:t>
            </a:r>
          </a:p>
          <a:p>
            <a:pPr lvl="1"/>
            <a:r>
              <a:rPr lang="en-US" dirty="0" smtClean="0"/>
              <a:t>Dedicated telephone lines</a:t>
            </a:r>
          </a:p>
          <a:p>
            <a:pPr lvl="1"/>
            <a:r>
              <a:rPr lang="en-US" dirty="0" smtClean="0"/>
              <a:t>Specialized training for CSRs</a:t>
            </a:r>
            <a:endParaRPr lang="en-US" dirty="0"/>
          </a:p>
        </p:txBody>
      </p:sp>
      <p:pic>
        <p:nvPicPr>
          <p:cNvPr id="3074" name="Picture 2" descr="Image of an ATM keypad with Braill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067492"/>
            <a:ext cx="3057857" cy="2066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Accessibility Partners, LLC</a:t>
            </a:r>
            <a:endParaRPr lang="en-US" dirty="0"/>
          </a:p>
        </p:txBody>
      </p:sp>
      <p:sp>
        <p:nvSpPr>
          <p:cNvPr id="4" name="Slide Number Placeholder 3"/>
          <p:cNvSpPr>
            <a:spLocks noGrp="1"/>
          </p:cNvSpPr>
          <p:nvPr>
            <p:ph type="sldNum" sz="quarter" idx="12"/>
          </p:nvPr>
        </p:nvSpPr>
        <p:spPr/>
        <p:txBody>
          <a:bodyPr/>
          <a:lstStyle/>
          <a:p>
            <a:fld id="{FD6D8843-F209-4615-BCEF-2546E07DBC83}" type="slidenum">
              <a:rPr lang="en-US" smtClean="0"/>
              <a:t>14</a:t>
            </a:fld>
            <a:endParaRPr lang="en-US" dirty="0"/>
          </a:p>
        </p:txBody>
      </p:sp>
    </p:spTree>
    <p:extLst>
      <p:ext uri="{BB962C8B-B14F-4D97-AF65-F5344CB8AC3E}">
        <p14:creationId xmlns:p14="http://schemas.microsoft.com/office/powerpoint/2010/main" val="2010191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Healthcare: the ABLE Act</a:t>
            </a:r>
            <a:endParaRPr lang="en-US" dirty="0"/>
          </a:p>
        </p:txBody>
      </p:sp>
      <p:sp>
        <p:nvSpPr>
          <p:cNvPr id="2" name="Content Placeholder 1"/>
          <p:cNvSpPr>
            <a:spLocks noGrp="1"/>
          </p:cNvSpPr>
          <p:nvPr>
            <p:ph idx="1"/>
          </p:nvPr>
        </p:nvSpPr>
        <p:spPr>
          <a:xfrm>
            <a:off x="152400" y="1481328"/>
            <a:ext cx="8839200" cy="4525963"/>
          </a:xfrm>
        </p:spPr>
        <p:txBody>
          <a:bodyPr>
            <a:normAutofit/>
          </a:bodyPr>
          <a:lstStyle/>
          <a:p>
            <a:r>
              <a:rPr lang="en-US" dirty="0" smtClean="0"/>
              <a:t>Cuts to Medicaid, SSI and other federal programs</a:t>
            </a:r>
          </a:p>
          <a:p>
            <a:r>
              <a:rPr lang="en-US" dirty="0" smtClean="0"/>
              <a:t>Families need the ability to save private funds to support health, independence and quality of life</a:t>
            </a:r>
          </a:p>
          <a:p>
            <a:r>
              <a:rPr lang="en-US" dirty="0" smtClean="0"/>
              <a:t>ABLE Act would create tax-advantaged account for disability related expenses</a:t>
            </a:r>
          </a:p>
          <a:p>
            <a:pPr lvl="1"/>
            <a:r>
              <a:rPr lang="en-US" dirty="0" smtClean="0"/>
              <a:t>Education, housing, transportation, health-related expenses, AT, and personal support</a:t>
            </a:r>
          </a:p>
          <a:p>
            <a:r>
              <a:rPr lang="en-US" dirty="0" smtClean="0"/>
              <a:t>Up for a vote sometime in 113</a:t>
            </a:r>
            <a:r>
              <a:rPr lang="en-US" baseline="30000" dirty="0" smtClean="0"/>
              <a:t>th</a:t>
            </a:r>
            <a:r>
              <a:rPr lang="en-US" dirty="0" smtClean="0"/>
              <a:t> Congress</a:t>
            </a:r>
          </a:p>
        </p:txBody>
      </p:sp>
      <p:pic>
        <p:nvPicPr>
          <p:cNvPr id="9218" name="Picture 2" descr="http://www.progressillinois.com/sites/progressillinois.com/files/imagecache/content_scale/pi-images/saving_mon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876800"/>
            <a:ext cx="2381250" cy="159067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Accessibility Partners, LLC</a:t>
            </a:r>
            <a:endParaRPr lang="en-US"/>
          </a:p>
        </p:txBody>
      </p:sp>
      <p:sp>
        <p:nvSpPr>
          <p:cNvPr id="5" name="Slide Number Placeholder 4"/>
          <p:cNvSpPr>
            <a:spLocks noGrp="1"/>
          </p:cNvSpPr>
          <p:nvPr>
            <p:ph type="sldNum" sz="quarter" idx="12"/>
          </p:nvPr>
        </p:nvSpPr>
        <p:spPr>
          <a:xfrm>
            <a:off x="8647272" y="6467475"/>
            <a:ext cx="496728" cy="305594"/>
          </a:xfrm>
        </p:spPr>
        <p:txBody>
          <a:bodyPr/>
          <a:lstStyle/>
          <a:p>
            <a:fld id="{FD6D8843-F209-4615-BCEF-2546E07DBC83}" type="slidenum">
              <a:rPr lang="en-US" smtClean="0"/>
              <a:t>15</a:t>
            </a:fld>
            <a:endParaRPr lang="en-US" dirty="0"/>
          </a:p>
        </p:txBody>
      </p:sp>
    </p:spTree>
    <p:extLst>
      <p:ext uri="{BB962C8B-B14F-4D97-AF65-F5344CB8AC3E}">
        <p14:creationId xmlns:p14="http://schemas.microsoft.com/office/powerpoint/2010/main" val="2451638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The Convention on the Rights of Persons</a:t>
            </a:r>
            <a:r>
              <a:rPr lang="en-US" baseline="0" dirty="0" smtClean="0"/>
              <a:t> with Disabilities Treaty</a:t>
            </a:r>
            <a:endParaRPr lang="en-US" dirty="0"/>
          </a:p>
        </p:txBody>
      </p:sp>
      <p:sp>
        <p:nvSpPr>
          <p:cNvPr id="2" name="Content Placeholder 1"/>
          <p:cNvSpPr>
            <a:spLocks noGrp="1"/>
          </p:cNvSpPr>
          <p:nvPr>
            <p:ph idx="1"/>
          </p:nvPr>
        </p:nvSpPr>
        <p:spPr/>
        <p:txBody>
          <a:bodyPr/>
          <a:lstStyle/>
          <a:p>
            <a:r>
              <a:rPr lang="en-US" dirty="0" smtClean="0"/>
              <a:t>Recognizes rights of people with disabilities by creating legislation to embrace dignity</a:t>
            </a:r>
          </a:p>
          <a:p>
            <a:r>
              <a:rPr lang="en-US" dirty="0" smtClean="0"/>
              <a:t>Based on ADA—increases benefits of those with disabilities in the US and worldwide</a:t>
            </a:r>
          </a:p>
          <a:p>
            <a:r>
              <a:rPr lang="en-US" dirty="0" smtClean="0"/>
              <a:t>Increased travel potential</a:t>
            </a:r>
          </a:p>
          <a:p>
            <a:r>
              <a:rPr lang="en-US" dirty="0" smtClean="0"/>
              <a:t>One billion people worldwide have a disability</a:t>
            </a:r>
          </a:p>
        </p:txBody>
      </p:sp>
      <p:pic>
        <p:nvPicPr>
          <p:cNvPr id="12290" name="Picture 2" descr="Graphic of two planes flying over some of the world's monuments, like the Eiffel Tower, Big Ben, the Leaning Tower of Pisa, the Coliseum, the Statue of Liberty, the Pyraminds, and ot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267200"/>
            <a:ext cx="2783125" cy="1859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smtClean="0"/>
              <a:t>Accessibility Partners, LLC</a:t>
            </a:r>
            <a:endParaRPr lang="en-US"/>
          </a:p>
        </p:txBody>
      </p:sp>
      <p:sp>
        <p:nvSpPr>
          <p:cNvPr id="5" name="Slide Number Placeholder 4"/>
          <p:cNvSpPr>
            <a:spLocks noGrp="1"/>
          </p:cNvSpPr>
          <p:nvPr>
            <p:ph type="sldNum" sz="quarter" idx="12"/>
          </p:nvPr>
        </p:nvSpPr>
        <p:spPr/>
        <p:txBody>
          <a:bodyPr/>
          <a:lstStyle/>
          <a:p>
            <a:fld id="{FD6D8843-F209-4615-BCEF-2546E07DBC83}" type="slidenum">
              <a:rPr lang="en-US" smtClean="0"/>
              <a:t>16</a:t>
            </a:fld>
            <a:endParaRPr lang="en-US"/>
          </a:p>
        </p:txBody>
      </p:sp>
    </p:spTree>
    <p:extLst>
      <p:ext uri="{BB962C8B-B14F-4D97-AF65-F5344CB8AC3E}">
        <p14:creationId xmlns:p14="http://schemas.microsoft.com/office/powerpoint/2010/main" val="1040745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CRPD continued</a:t>
            </a:r>
            <a:endParaRPr lang="en-US" dirty="0"/>
          </a:p>
        </p:txBody>
      </p:sp>
      <p:sp>
        <p:nvSpPr>
          <p:cNvPr id="2" name="Content Placeholder 1"/>
          <p:cNvSpPr>
            <a:spLocks noGrp="1"/>
          </p:cNvSpPr>
          <p:nvPr>
            <p:ph idx="1"/>
          </p:nvPr>
        </p:nvSpPr>
        <p:spPr>
          <a:xfrm>
            <a:off x="304800" y="1481328"/>
            <a:ext cx="8382000" cy="4525963"/>
          </a:xfrm>
        </p:spPr>
        <p:txBody>
          <a:bodyPr/>
          <a:lstStyle/>
          <a:p>
            <a:pPr rtl="0" eaLnBrk="1" latinLnBrk="0" hangingPunct="1"/>
            <a:r>
              <a:rPr kumimoji="0" lang="en-US" sz="2700" kern="1200" dirty="0" smtClean="0">
                <a:solidFill>
                  <a:schemeClr val="tx1"/>
                </a:solidFill>
                <a:effectLst/>
                <a:latin typeface="+mn-lt"/>
                <a:ea typeface="+mn-ea"/>
                <a:cs typeface="+mn-cs"/>
              </a:rPr>
              <a:t>90% of children with a disability worldwide do not attend school</a:t>
            </a:r>
            <a:endParaRPr lang="en-US" sz="2700" dirty="0" smtClean="0">
              <a:effectLst/>
            </a:endParaRPr>
          </a:p>
          <a:p>
            <a:pPr rtl="0" eaLnBrk="1" latinLnBrk="0" hangingPunct="1"/>
            <a:r>
              <a:rPr kumimoji="0" lang="en-US" sz="2700" kern="1200" dirty="0" smtClean="0">
                <a:solidFill>
                  <a:schemeClr val="tx1"/>
                </a:solidFill>
                <a:effectLst/>
                <a:latin typeface="+mn-lt"/>
                <a:ea typeface="+mn-ea"/>
                <a:cs typeface="+mn-cs"/>
              </a:rPr>
              <a:t>Unemployment and poverty rates are very high</a:t>
            </a:r>
            <a:endParaRPr lang="en-US" dirty="0" smtClean="0">
              <a:effectLst/>
            </a:endParaRPr>
          </a:p>
          <a:p>
            <a:pPr rtl="0" eaLnBrk="1" latinLnBrk="0" hangingPunct="1"/>
            <a:r>
              <a:rPr kumimoji="0" lang="en-US" sz="2700" kern="1200" dirty="0" smtClean="0">
                <a:solidFill>
                  <a:schemeClr val="tx1"/>
                </a:solidFill>
                <a:effectLst/>
                <a:latin typeface="+mn-lt"/>
                <a:ea typeface="+mn-ea"/>
                <a:cs typeface="+mn-cs"/>
              </a:rPr>
              <a:t>US has not currently signed, but could join 130 other countries to increase accessibility</a:t>
            </a:r>
            <a:endParaRPr lang="en-US" dirty="0" smtClean="0">
              <a:effectLst/>
            </a:endParaRPr>
          </a:p>
        </p:txBody>
      </p:sp>
      <p:pic>
        <p:nvPicPr>
          <p:cNvPr id="11266" name="Picture 2" descr="Circular Logo that reads Inclusion, Dignity, Equality. Raitfy CRPD Y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962400"/>
            <a:ext cx="2514600"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smtClean="0"/>
              <a:t>Accessibility Partners, LLC</a:t>
            </a:r>
            <a:endParaRPr lang="en-US"/>
          </a:p>
        </p:txBody>
      </p:sp>
      <p:sp>
        <p:nvSpPr>
          <p:cNvPr id="5" name="Slide Number Placeholder 4"/>
          <p:cNvSpPr>
            <a:spLocks noGrp="1"/>
          </p:cNvSpPr>
          <p:nvPr>
            <p:ph type="sldNum" sz="quarter" idx="12"/>
          </p:nvPr>
        </p:nvSpPr>
        <p:spPr>
          <a:xfrm>
            <a:off x="8534400" y="6257926"/>
            <a:ext cx="478632" cy="515144"/>
          </a:xfrm>
        </p:spPr>
        <p:txBody>
          <a:bodyPr/>
          <a:lstStyle/>
          <a:p>
            <a:fld id="{FD6D8843-F209-4615-BCEF-2546E07DBC83}" type="slidenum">
              <a:rPr lang="en-US" smtClean="0"/>
              <a:t>17</a:t>
            </a:fld>
            <a:endParaRPr lang="en-US"/>
          </a:p>
        </p:txBody>
      </p:sp>
    </p:spTree>
    <p:extLst>
      <p:ext uri="{BB962C8B-B14F-4D97-AF65-F5344CB8AC3E}">
        <p14:creationId xmlns:p14="http://schemas.microsoft.com/office/powerpoint/2010/main" val="13483297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Cloud4All</a:t>
            </a:r>
            <a:endParaRPr lang="en-US" dirty="0"/>
          </a:p>
        </p:txBody>
      </p:sp>
      <p:sp>
        <p:nvSpPr>
          <p:cNvPr id="2" name="Content Placeholder 1"/>
          <p:cNvSpPr>
            <a:spLocks noGrp="1"/>
          </p:cNvSpPr>
          <p:nvPr>
            <p:ph idx="1"/>
          </p:nvPr>
        </p:nvSpPr>
        <p:spPr>
          <a:xfrm>
            <a:off x="381000" y="1219200"/>
            <a:ext cx="5334000" cy="4525963"/>
          </a:xfrm>
        </p:spPr>
        <p:txBody>
          <a:bodyPr>
            <a:normAutofit/>
          </a:bodyPr>
          <a:lstStyle/>
          <a:p>
            <a:r>
              <a:rPr lang="en-US" dirty="0" smtClean="0"/>
              <a:t>International project funded by the EU</a:t>
            </a:r>
          </a:p>
          <a:p>
            <a:r>
              <a:rPr lang="en-US" dirty="0" smtClean="0"/>
              <a:t>Objectives:</a:t>
            </a:r>
          </a:p>
          <a:p>
            <a:pPr lvl="1"/>
            <a:r>
              <a:rPr lang="en-US" dirty="0" smtClean="0"/>
              <a:t>Simple, </a:t>
            </a:r>
            <a:r>
              <a:rPr lang="en-US" dirty="0"/>
              <a:t>i</a:t>
            </a:r>
            <a:r>
              <a:rPr lang="en-US" dirty="0" smtClean="0"/>
              <a:t>nstant </a:t>
            </a:r>
            <a:r>
              <a:rPr lang="en-US" dirty="0"/>
              <a:t>accessibility for </a:t>
            </a:r>
            <a:r>
              <a:rPr lang="en-US" dirty="0" smtClean="0"/>
              <a:t>ALL</a:t>
            </a:r>
          </a:p>
          <a:p>
            <a:pPr lvl="1"/>
            <a:r>
              <a:rPr lang="en-US" dirty="0" smtClean="0"/>
              <a:t>Anywhere, </a:t>
            </a:r>
            <a:r>
              <a:rPr lang="en-US" dirty="0"/>
              <a:t>a</a:t>
            </a:r>
            <a:r>
              <a:rPr lang="en-US" dirty="0" smtClean="0"/>
              <a:t>ny </a:t>
            </a:r>
            <a:r>
              <a:rPr lang="en-US" dirty="0"/>
              <a:t>d</a:t>
            </a:r>
            <a:r>
              <a:rPr lang="en-US" dirty="0" smtClean="0"/>
              <a:t>evice </a:t>
            </a:r>
            <a:r>
              <a:rPr lang="en-US" dirty="0"/>
              <a:t>a</a:t>
            </a:r>
            <a:r>
              <a:rPr lang="en-US" dirty="0" smtClean="0"/>
              <a:t>ccess</a:t>
            </a:r>
          </a:p>
          <a:p>
            <a:pPr lvl="1"/>
            <a:r>
              <a:rPr lang="en-US" dirty="0" smtClean="0"/>
              <a:t>Supply </a:t>
            </a:r>
            <a:r>
              <a:rPr lang="en-US" dirty="0"/>
              <a:t>and </a:t>
            </a:r>
            <a:r>
              <a:rPr lang="en-US" dirty="0" smtClean="0"/>
              <a:t>demand </a:t>
            </a:r>
            <a:r>
              <a:rPr lang="en-US" dirty="0"/>
              <a:t>better </a:t>
            </a:r>
            <a:r>
              <a:rPr lang="en-US" dirty="0" smtClean="0"/>
              <a:t>connected</a:t>
            </a:r>
          </a:p>
          <a:p>
            <a:pPr lvl="1"/>
            <a:r>
              <a:rPr lang="en-US" dirty="0" smtClean="0"/>
              <a:t>Affordable </a:t>
            </a:r>
            <a:r>
              <a:rPr lang="en-US" dirty="0"/>
              <a:t>method to offer diversity needed</a:t>
            </a:r>
            <a:r>
              <a:rPr lang="en-US" dirty="0" smtClean="0"/>
              <a:t>.</a:t>
            </a:r>
            <a:endParaRPr lang="en-US" dirty="0"/>
          </a:p>
        </p:txBody>
      </p:sp>
      <p:pic>
        <p:nvPicPr>
          <p:cNvPr id="2050" name="Picture 2" descr="Logo for Cloud4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883925"/>
            <a:ext cx="2895600" cy="2398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US" smtClean="0"/>
              <a:t>Accessibility Partners, LLC</a:t>
            </a:r>
            <a:endParaRPr lang="en-US" dirty="0"/>
          </a:p>
        </p:txBody>
      </p:sp>
      <p:sp>
        <p:nvSpPr>
          <p:cNvPr id="6" name="Slide Number Placeholder 5"/>
          <p:cNvSpPr>
            <a:spLocks noGrp="1"/>
          </p:cNvSpPr>
          <p:nvPr>
            <p:ph type="sldNum" sz="quarter" idx="12"/>
          </p:nvPr>
        </p:nvSpPr>
        <p:spPr/>
        <p:txBody>
          <a:bodyPr/>
          <a:lstStyle/>
          <a:p>
            <a:fld id="{FD6D8843-F209-4615-BCEF-2546E07DBC83}" type="slidenum">
              <a:rPr lang="en-US" smtClean="0"/>
              <a:t>18</a:t>
            </a:fld>
            <a:endParaRPr lang="en-US" dirty="0"/>
          </a:p>
        </p:txBody>
      </p:sp>
    </p:spTree>
    <p:extLst>
      <p:ext uri="{BB962C8B-B14F-4D97-AF65-F5344CB8AC3E}">
        <p14:creationId xmlns:p14="http://schemas.microsoft.com/office/powerpoint/2010/main" val="2032370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Global Public Inclusive Infrastructure</a:t>
            </a:r>
            <a:endParaRPr lang="en-US" dirty="0"/>
          </a:p>
        </p:txBody>
      </p:sp>
      <p:sp>
        <p:nvSpPr>
          <p:cNvPr id="2" name="Content Placeholder 1"/>
          <p:cNvSpPr>
            <a:spLocks noGrp="1"/>
          </p:cNvSpPr>
          <p:nvPr>
            <p:ph idx="1"/>
          </p:nvPr>
        </p:nvSpPr>
        <p:spPr/>
        <p:txBody>
          <a:bodyPr/>
          <a:lstStyle/>
          <a:p>
            <a:r>
              <a:rPr lang="en-US" dirty="0" smtClean="0"/>
              <a:t>Those facing accessibility barriers can access the Internet</a:t>
            </a:r>
          </a:p>
          <a:p>
            <a:pPr lvl="1"/>
            <a:r>
              <a:rPr lang="en-US" dirty="0" smtClean="0"/>
              <a:t>Disability</a:t>
            </a:r>
          </a:p>
          <a:p>
            <a:pPr lvl="1"/>
            <a:r>
              <a:rPr lang="en-US" dirty="0" smtClean="0"/>
              <a:t>Digital Literacy</a:t>
            </a:r>
          </a:p>
          <a:p>
            <a:pPr lvl="1"/>
            <a:r>
              <a:rPr lang="en-US" dirty="0" smtClean="0"/>
              <a:t>Aging</a:t>
            </a:r>
          </a:p>
          <a:p>
            <a:pPr lvl="1"/>
            <a:r>
              <a:rPr lang="en-US" dirty="0" smtClean="0"/>
              <a:t>Economics</a:t>
            </a:r>
          </a:p>
          <a:p>
            <a:r>
              <a:rPr lang="en-US" dirty="0" smtClean="0"/>
              <a:t>Access to information, communities, and services</a:t>
            </a:r>
            <a:endParaRPr lang="en-US" dirty="0"/>
          </a:p>
        </p:txBody>
      </p:sp>
      <p:pic>
        <p:nvPicPr>
          <p:cNvPr id="1026" name="Picture 2" descr="Logo for the Global Public Inclusive Infra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674666"/>
            <a:ext cx="3661136" cy="121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1"/>
          </p:nvPr>
        </p:nvSpPr>
        <p:spPr/>
        <p:txBody>
          <a:bodyPr/>
          <a:lstStyle/>
          <a:p>
            <a:fld id="{389DE4EB-3B61-4D2C-A1AF-B1E6A02A1372}" type="slidenum">
              <a:rPr lang="en-US" smtClean="0"/>
              <a:pPr/>
              <a:t>19</a:t>
            </a:fld>
            <a:endParaRPr lang="en-US"/>
          </a:p>
        </p:txBody>
      </p:sp>
      <p:sp>
        <p:nvSpPr>
          <p:cNvPr id="5" name="Footer Placeholder 4"/>
          <p:cNvSpPr>
            <a:spLocks noGrp="1"/>
          </p:cNvSpPr>
          <p:nvPr>
            <p:ph type="ftr" sz="quarter" idx="11"/>
          </p:nvPr>
        </p:nvSpPr>
        <p:spPr>
          <a:xfrm>
            <a:off x="2514600" y="6324600"/>
            <a:ext cx="5486400" cy="365125"/>
          </a:xfrm>
        </p:spPr>
        <p:txBody>
          <a:bodyPr/>
          <a:lstStyle/>
          <a:p>
            <a:r>
              <a:rPr lang="en-US" dirty="0" smtClean="0"/>
              <a:t>Accessibility Partners, LLC</a:t>
            </a:r>
            <a:endParaRPr lang="en-US" dirty="0"/>
          </a:p>
        </p:txBody>
      </p:sp>
    </p:spTree>
    <p:extLst>
      <p:ext uri="{BB962C8B-B14F-4D97-AF65-F5344CB8AC3E}">
        <p14:creationId xmlns:p14="http://schemas.microsoft.com/office/powerpoint/2010/main" val="4286227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Agenda</a:t>
            </a:r>
            <a:endParaRPr lang="en-US" dirty="0"/>
          </a:p>
        </p:txBody>
      </p:sp>
      <p:sp>
        <p:nvSpPr>
          <p:cNvPr id="2" name="Content Placeholder 1"/>
          <p:cNvSpPr>
            <a:spLocks noGrp="1"/>
          </p:cNvSpPr>
          <p:nvPr>
            <p:ph idx="1"/>
          </p:nvPr>
        </p:nvSpPr>
        <p:spPr/>
        <p:txBody>
          <a:bodyPr/>
          <a:lstStyle/>
          <a:p>
            <a:r>
              <a:rPr lang="en-US" dirty="0" smtClean="0"/>
              <a:t>How do we construe accessibility</a:t>
            </a:r>
            <a:r>
              <a:rPr lang="en-US" baseline="0" dirty="0" smtClean="0"/>
              <a:t> now?</a:t>
            </a:r>
          </a:p>
          <a:p>
            <a:r>
              <a:rPr lang="en-US" baseline="0" dirty="0" smtClean="0"/>
              <a:t>Moving beyond accessible IT</a:t>
            </a:r>
          </a:p>
          <a:p>
            <a:r>
              <a:rPr lang="en-US" baseline="0" dirty="0" smtClean="0"/>
              <a:t>New possibilities in new markets</a:t>
            </a:r>
          </a:p>
          <a:p>
            <a:r>
              <a:rPr lang="en-US" dirty="0" smtClean="0"/>
              <a:t>Future legislation</a:t>
            </a:r>
            <a:endParaRPr lang="en-US" baseline="0" dirty="0" smtClean="0"/>
          </a:p>
          <a:p>
            <a:r>
              <a:rPr lang="en-US" baseline="0" dirty="0" smtClean="0"/>
              <a:t>The future of accessibility services</a:t>
            </a:r>
          </a:p>
        </p:txBody>
      </p:sp>
      <p:pic>
        <p:nvPicPr>
          <p:cNvPr id="4099" name="Picture 3" descr="Image of a yellow road sign with the label &quot;Accessibility&quot; with a forward arr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810000"/>
            <a:ext cx="3435246"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a:xfrm>
            <a:off x="4380072" y="6400800"/>
            <a:ext cx="3773328" cy="372269"/>
          </a:xfrm>
        </p:spPr>
        <p:txBody>
          <a:bodyPr/>
          <a:lstStyle/>
          <a:p>
            <a:r>
              <a:rPr lang="en-US" dirty="0" smtClean="0"/>
              <a:t>Accessibility Partners, LLC</a:t>
            </a:r>
            <a:endParaRPr lang="en-US" dirty="0"/>
          </a:p>
        </p:txBody>
      </p:sp>
      <p:sp>
        <p:nvSpPr>
          <p:cNvPr id="6" name="Slide Number Placeholder 5"/>
          <p:cNvSpPr>
            <a:spLocks noGrp="1"/>
          </p:cNvSpPr>
          <p:nvPr>
            <p:ph type="sldNum" sz="quarter" idx="12"/>
          </p:nvPr>
        </p:nvSpPr>
        <p:spPr/>
        <p:txBody>
          <a:bodyPr/>
          <a:lstStyle/>
          <a:p>
            <a:fld id="{FD6D8843-F209-4615-BCEF-2546E07DBC83}" type="slidenum">
              <a:rPr lang="en-US" smtClean="0"/>
              <a:t>2</a:t>
            </a:fld>
            <a:endParaRPr lang="en-US"/>
          </a:p>
        </p:txBody>
      </p:sp>
    </p:spTree>
    <p:extLst>
      <p:ext uri="{BB962C8B-B14F-4D97-AF65-F5344CB8AC3E}">
        <p14:creationId xmlns:p14="http://schemas.microsoft.com/office/powerpoint/2010/main" val="5418720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a:t>
            </a:r>
            <a:r>
              <a:rPr lang="en-US" baseline="0" dirty="0" smtClean="0"/>
              <a:t> impetus of accessibility</a:t>
            </a:r>
            <a:endParaRPr lang="en-US" dirty="0"/>
          </a:p>
        </p:txBody>
      </p:sp>
      <p:sp>
        <p:nvSpPr>
          <p:cNvPr id="2" name="Content Placeholder 1"/>
          <p:cNvSpPr>
            <a:spLocks noGrp="1"/>
          </p:cNvSpPr>
          <p:nvPr>
            <p:ph idx="1"/>
          </p:nvPr>
        </p:nvSpPr>
        <p:spPr/>
        <p:txBody>
          <a:bodyPr/>
          <a:lstStyle/>
          <a:p>
            <a:r>
              <a:rPr lang="en-US" dirty="0" smtClean="0"/>
              <a:t>Increased population of people with disabilities</a:t>
            </a:r>
          </a:p>
          <a:p>
            <a:r>
              <a:rPr lang="en-US" dirty="0" smtClean="0"/>
              <a:t>Aging population</a:t>
            </a:r>
          </a:p>
          <a:p>
            <a:r>
              <a:rPr lang="en-US" dirty="0" smtClean="0"/>
              <a:t>Returning veterans with disabilities </a:t>
            </a:r>
            <a:endParaRPr lang="en-US" dirty="0"/>
          </a:p>
        </p:txBody>
      </p:sp>
      <p:pic>
        <p:nvPicPr>
          <p:cNvPr id="10242" name="Picture 2" descr="Image of a soldier with a prosthetic le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1" y="3429000"/>
            <a:ext cx="2133600" cy="273343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Accessibility Partners, LLC</a:t>
            </a:r>
            <a:endParaRPr lang="en-US"/>
          </a:p>
        </p:txBody>
      </p:sp>
      <p:sp>
        <p:nvSpPr>
          <p:cNvPr id="5" name="Slide Number Placeholder 4"/>
          <p:cNvSpPr>
            <a:spLocks noGrp="1"/>
          </p:cNvSpPr>
          <p:nvPr>
            <p:ph type="sldNum" sz="quarter" idx="12"/>
          </p:nvPr>
        </p:nvSpPr>
        <p:spPr>
          <a:xfrm>
            <a:off x="8458200" y="6400800"/>
            <a:ext cx="554832" cy="372269"/>
          </a:xfrm>
        </p:spPr>
        <p:txBody>
          <a:bodyPr/>
          <a:lstStyle/>
          <a:p>
            <a:fld id="{FD6D8843-F209-4615-BCEF-2546E07DBC83}" type="slidenum">
              <a:rPr lang="en-US" smtClean="0"/>
              <a:t>20</a:t>
            </a:fld>
            <a:endParaRPr lang="en-US"/>
          </a:p>
        </p:txBody>
      </p:sp>
    </p:spTree>
    <p:extLst>
      <p:ext uri="{BB962C8B-B14F-4D97-AF65-F5344CB8AC3E}">
        <p14:creationId xmlns:p14="http://schemas.microsoft.com/office/powerpoint/2010/main" val="3177590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Why</a:t>
            </a:r>
            <a:r>
              <a:rPr lang="en-US" baseline="0" dirty="0" smtClean="0"/>
              <a:t> accessibility should be considered now!</a:t>
            </a:r>
            <a:endParaRPr lang="en-US" dirty="0"/>
          </a:p>
        </p:txBody>
      </p:sp>
      <p:sp>
        <p:nvSpPr>
          <p:cNvPr id="2" name="Content Placeholder 1"/>
          <p:cNvSpPr>
            <a:spLocks noGrp="1"/>
          </p:cNvSpPr>
          <p:nvPr>
            <p:ph idx="1"/>
          </p:nvPr>
        </p:nvSpPr>
        <p:spPr>
          <a:xfrm>
            <a:off x="457200" y="1481328"/>
            <a:ext cx="4724400" cy="4525963"/>
          </a:xfrm>
        </p:spPr>
        <p:txBody>
          <a:bodyPr>
            <a:normAutofit fontScale="92500"/>
          </a:bodyPr>
          <a:lstStyle/>
          <a:p>
            <a:r>
              <a:rPr lang="en-US" dirty="0" smtClean="0"/>
              <a:t>Helps customers use your services</a:t>
            </a:r>
          </a:p>
          <a:p>
            <a:pPr lvl="1"/>
            <a:r>
              <a:rPr lang="en-US" dirty="0" smtClean="0"/>
              <a:t>Regardless of ability or disability</a:t>
            </a:r>
          </a:p>
          <a:p>
            <a:r>
              <a:rPr lang="en-US" dirty="0" smtClean="0"/>
              <a:t>Promotes diversity of customer pace</a:t>
            </a:r>
          </a:p>
          <a:p>
            <a:r>
              <a:rPr lang="en-US" dirty="0" smtClean="0"/>
              <a:t>Competitive differentiator</a:t>
            </a:r>
          </a:p>
          <a:p>
            <a:r>
              <a:rPr lang="en-US" dirty="0" smtClean="0"/>
              <a:t>Better user experience:</a:t>
            </a:r>
          </a:p>
          <a:p>
            <a:pPr lvl="1"/>
            <a:r>
              <a:rPr lang="en-US" dirty="0" smtClean="0"/>
              <a:t>Reach mission critical goals</a:t>
            </a:r>
          </a:p>
          <a:p>
            <a:pPr lvl="1"/>
            <a:r>
              <a:rPr lang="en-US" dirty="0" smtClean="0"/>
              <a:t>Customers utilize services better</a:t>
            </a:r>
            <a:endParaRPr lang="en-US" dirty="0"/>
          </a:p>
        </p:txBody>
      </p:sp>
      <p:pic>
        <p:nvPicPr>
          <p:cNvPr id="1026" name="Picture 2" descr="Graphic of custom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116667"/>
            <a:ext cx="3251851"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smtClean="0"/>
              <a:t>Accessibility Partners, LLC</a:t>
            </a:r>
            <a:endParaRPr lang="en-US"/>
          </a:p>
        </p:txBody>
      </p:sp>
      <p:sp>
        <p:nvSpPr>
          <p:cNvPr id="5" name="Slide Number Placeholder 4"/>
          <p:cNvSpPr>
            <a:spLocks noGrp="1"/>
          </p:cNvSpPr>
          <p:nvPr>
            <p:ph type="sldNum" sz="quarter" idx="12"/>
          </p:nvPr>
        </p:nvSpPr>
        <p:spPr/>
        <p:txBody>
          <a:bodyPr/>
          <a:lstStyle/>
          <a:p>
            <a:fld id="{FD6D8843-F209-4615-BCEF-2546E07DBC83}" type="slidenum">
              <a:rPr lang="en-US" smtClean="0"/>
              <a:t>21</a:t>
            </a:fld>
            <a:endParaRPr lang="en-US"/>
          </a:p>
        </p:txBody>
      </p:sp>
    </p:spTree>
    <p:extLst>
      <p:ext uri="{BB962C8B-B14F-4D97-AF65-F5344CB8AC3E}">
        <p14:creationId xmlns:p14="http://schemas.microsoft.com/office/powerpoint/2010/main" val="3962023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a:t>
            </a:r>
            <a:endParaRPr lang="en-US" dirty="0"/>
          </a:p>
        </p:txBody>
      </p:sp>
      <p:sp>
        <p:nvSpPr>
          <p:cNvPr id="2" name="Content Placeholder 1"/>
          <p:cNvSpPr>
            <a:spLocks noGrp="1"/>
          </p:cNvSpPr>
          <p:nvPr>
            <p:ph idx="1"/>
          </p:nvPr>
        </p:nvSpPr>
        <p:spPr/>
        <p:txBody>
          <a:bodyPr/>
          <a:lstStyle/>
          <a:p>
            <a:r>
              <a:rPr lang="en-US" dirty="0" smtClean="0"/>
              <a:t>Contact Information:</a:t>
            </a:r>
          </a:p>
          <a:p>
            <a:endParaRPr lang="en-US" dirty="0" smtClean="0"/>
          </a:p>
          <a:p>
            <a:pPr marL="109728" indent="0">
              <a:buNone/>
            </a:pPr>
            <a:r>
              <a:rPr lang="en-US" dirty="0" smtClean="0"/>
              <a:t>Dana Marlowe</a:t>
            </a:r>
          </a:p>
          <a:p>
            <a:pPr marL="109728" indent="0">
              <a:buNone/>
            </a:pPr>
            <a:r>
              <a:rPr lang="en-US" dirty="0" smtClean="0"/>
              <a:t>Accessibility</a:t>
            </a:r>
            <a:r>
              <a:rPr lang="en-US" baseline="0" dirty="0" smtClean="0"/>
              <a:t> Partners</a:t>
            </a:r>
          </a:p>
          <a:p>
            <a:pPr marL="109728" indent="0">
              <a:buNone/>
            </a:pPr>
            <a:r>
              <a:rPr lang="en-US" baseline="0" dirty="0" smtClean="0">
                <a:hlinkClick r:id="rId3"/>
              </a:rPr>
              <a:t>www.AccessibilityPartners.com</a:t>
            </a:r>
            <a:endParaRPr lang="en-US" baseline="0" dirty="0" smtClean="0"/>
          </a:p>
          <a:p>
            <a:pPr marL="109728" indent="0">
              <a:buNone/>
            </a:pPr>
            <a:r>
              <a:rPr lang="en-US" baseline="0" dirty="0" smtClean="0">
                <a:hlinkClick r:id="rId4"/>
              </a:rPr>
              <a:t>Info@AccessibilityPartners.com</a:t>
            </a:r>
            <a:r>
              <a:rPr lang="en-US" baseline="0" dirty="0" smtClean="0"/>
              <a:t/>
            </a:r>
            <a:br>
              <a:rPr lang="en-US" baseline="0" dirty="0" smtClean="0"/>
            </a:br>
            <a:r>
              <a:rPr lang="en-US" baseline="0" dirty="0" smtClean="0"/>
              <a:t/>
            </a:r>
            <a:br>
              <a:rPr lang="en-US" baseline="0" dirty="0" smtClean="0"/>
            </a:br>
            <a:r>
              <a:rPr lang="en-US" baseline="0" dirty="0" smtClean="0"/>
              <a:t>301-717-7177</a:t>
            </a:r>
            <a:endParaRPr lang="en-US" dirty="0"/>
          </a:p>
        </p:txBody>
      </p:sp>
      <p:sp>
        <p:nvSpPr>
          <p:cNvPr id="4" name="Footer Placeholder 3"/>
          <p:cNvSpPr>
            <a:spLocks noGrp="1"/>
          </p:cNvSpPr>
          <p:nvPr>
            <p:ph type="ftr" sz="quarter" idx="11"/>
          </p:nvPr>
        </p:nvSpPr>
        <p:spPr/>
        <p:txBody>
          <a:bodyPr/>
          <a:lstStyle/>
          <a:p>
            <a:r>
              <a:rPr lang="en-US" smtClean="0"/>
              <a:t>Accessibility Partners, LLC</a:t>
            </a:r>
            <a:endParaRPr lang="en-US"/>
          </a:p>
        </p:txBody>
      </p:sp>
      <p:sp>
        <p:nvSpPr>
          <p:cNvPr id="5" name="Slide Number Placeholder 4"/>
          <p:cNvSpPr>
            <a:spLocks noGrp="1"/>
          </p:cNvSpPr>
          <p:nvPr>
            <p:ph type="sldNum" sz="quarter" idx="12"/>
          </p:nvPr>
        </p:nvSpPr>
        <p:spPr/>
        <p:txBody>
          <a:bodyPr/>
          <a:lstStyle/>
          <a:p>
            <a:fld id="{FD6D8843-F209-4615-BCEF-2546E07DBC83}" type="slidenum">
              <a:rPr lang="en-US" smtClean="0"/>
              <a:t>22</a:t>
            </a:fld>
            <a:endParaRPr lang="en-US"/>
          </a:p>
        </p:txBody>
      </p:sp>
    </p:spTree>
    <p:extLst>
      <p:ext uri="{BB962C8B-B14F-4D97-AF65-F5344CB8AC3E}">
        <p14:creationId xmlns:p14="http://schemas.microsoft.com/office/powerpoint/2010/main" val="2920933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9144000" cy="4525963"/>
          </a:xfrm>
        </p:spPr>
        <p:txBody>
          <a:bodyPr>
            <a:normAutofit fontScale="55000" lnSpcReduction="20000"/>
          </a:bodyPr>
          <a:lstStyle/>
          <a:p>
            <a:r>
              <a:rPr lang="en-US" dirty="0" smtClean="0"/>
              <a:t>Census Information: </a:t>
            </a:r>
            <a:r>
              <a:rPr lang="en-US" dirty="0" smtClean="0">
                <a:hlinkClick r:id="rId3"/>
              </a:rPr>
              <a:t>http://www.census.gov/people/disability/</a:t>
            </a:r>
            <a:endParaRPr lang="en-US" dirty="0" smtClean="0"/>
          </a:p>
          <a:p>
            <a:r>
              <a:rPr lang="en-US" dirty="0" smtClean="0"/>
              <a:t>ADA: Americans with Disabilities Act</a:t>
            </a:r>
          </a:p>
          <a:p>
            <a:r>
              <a:rPr lang="en-US" dirty="0" smtClean="0"/>
              <a:t>IDEA: Individuals</a:t>
            </a:r>
            <a:r>
              <a:rPr lang="en-US" baseline="0" dirty="0" smtClean="0"/>
              <a:t> with Disabilities Education Act</a:t>
            </a:r>
          </a:p>
          <a:p>
            <a:r>
              <a:rPr lang="en-US" dirty="0"/>
              <a:t>CVAA: The 21st Century Communications and Video Accessibility </a:t>
            </a:r>
            <a:r>
              <a:rPr lang="en-US" dirty="0" smtClean="0"/>
              <a:t>Act</a:t>
            </a:r>
          </a:p>
          <a:p>
            <a:r>
              <a:rPr lang="en-US" dirty="0" smtClean="0"/>
              <a:t>Attitude</a:t>
            </a:r>
            <a:r>
              <a:rPr lang="en-US" baseline="0" dirty="0" smtClean="0"/>
              <a:t> is Everything Report: </a:t>
            </a:r>
            <a:r>
              <a:rPr lang="en-US" baseline="0" dirty="0" smtClean="0">
                <a:hlinkClick r:id="rId4"/>
              </a:rPr>
              <a:t>http://www.attitudeiseverything.org.uk/news/music-industry-missing-out-on-66m-a-year-through-inaccessible-ticketing</a:t>
            </a:r>
            <a:endParaRPr lang="en-US" baseline="0" dirty="0" smtClean="0"/>
          </a:p>
          <a:p>
            <a:r>
              <a:rPr lang="en-US" baseline="0" dirty="0" smtClean="0"/>
              <a:t> Banking in India: </a:t>
            </a:r>
            <a:r>
              <a:rPr lang="en-US" baseline="0" dirty="0" smtClean="0">
                <a:hlinkClick r:id="rId5"/>
              </a:rPr>
              <a:t>http://m.economictimes.com/news/news-by-industry/banking/finance/banking/banking-guidelines-in-place-to-help-differently-abled-individuals/articleshow/29174125.cms</a:t>
            </a:r>
            <a:endParaRPr lang="en-US" baseline="0" dirty="0" smtClean="0"/>
          </a:p>
          <a:p>
            <a:r>
              <a:rPr lang="en-US" baseline="0" dirty="0" smtClean="0"/>
              <a:t>The ABLE Act: </a:t>
            </a:r>
            <a:r>
              <a:rPr lang="en-US" baseline="0" dirty="0" smtClean="0">
                <a:hlinkClick r:id="rId6"/>
              </a:rPr>
              <a:t>http://www.ndss.org/Advocacy/Legislative-Agenda/Creating-an-Economic-Future-for-Individuals-with-Down-Syndrome/Achieving-a-Better-of-Life-Experience-ABLE-Act/</a:t>
            </a:r>
            <a:endParaRPr lang="en-US" baseline="0" dirty="0" smtClean="0"/>
          </a:p>
          <a:p>
            <a:r>
              <a:rPr lang="en-US" baseline="0" dirty="0" smtClean="0"/>
              <a:t>CRPD: </a:t>
            </a:r>
            <a:r>
              <a:rPr lang="en-US" baseline="0" dirty="0" smtClean="0">
                <a:hlinkClick r:id="rId7"/>
              </a:rPr>
              <a:t>http://www.usicd.org/template/index.cfm</a:t>
            </a:r>
            <a:endParaRPr lang="en-US" baseline="0" dirty="0" smtClean="0"/>
          </a:p>
          <a:p>
            <a:r>
              <a:rPr lang="en-US" baseline="0" dirty="0" smtClean="0"/>
              <a:t>Cloud Computing: </a:t>
            </a:r>
            <a:r>
              <a:rPr lang="en-US" baseline="0" dirty="0" smtClean="0">
                <a:hlinkClick r:id="rId8"/>
              </a:rPr>
              <a:t>http://www.cnbc.com/id/43483060</a:t>
            </a:r>
            <a:endParaRPr lang="en-US" baseline="0" dirty="0" smtClean="0"/>
          </a:p>
          <a:p>
            <a:r>
              <a:rPr lang="en-US" baseline="0" dirty="0" smtClean="0"/>
              <a:t>Safeway: </a:t>
            </a:r>
            <a:r>
              <a:rPr lang="en-US" baseline="0" dirty="0" smtClean="0">
                <a:hlinkClick r:id="rId9"/>
              </a:rPr>
              <a:t>http://lflegal.com/2014/02/safeway-accessibility/</a:t>
            </a:r>
            <a:endParaRPr lang="en-US" baseline="0" dirty="0" smtClean="0"/>
          </a:p>
          <a:p>
            <a:r>
              <a:rPr lang="en-US" baseline="0" dirty="0" smtClean="0"/>
              <a:t>Mobile Accessibility in Hotels and Restaurants: </a:t>
            </a:r>
            <a:r>
              <a:rPr lang="en-US" baseline="0" dirty="0" smtClean="0">
                <a:hlinkClick r:id="rId10"/>
              </a:rPr>
              <a:t>http://www.gaebler.com/News/Small-Business-Marketing/Hotels-and-Restaurants-Lead-Other-Small-Businesses-in-Mobile-Accessibility-900000562.htm</a:t>
            </a:r>
            <a:endParaRPr lang="en-US" baseline="0" dirty="0" smtClean="0"/>
          </a:p>
          <a:p>
            <a:r>
              <a:rPr lang="en-US" baseline="0" dirty="0" smtClean="0"/>
              <a:t>Film Festival Accessibility: http://hellonfriscobay.blogspot.com/2014/03/adam-hartzell-on-caam-fest-and.html</a:t>
            </a:r>
          </a:p>
          <a:p>
            <a:endParaRPr lang="en-US" baseline="0" dirty="0" smtClean="0"/>
          </a:p>
          <a:p>
            <a:endParaRPr lang="en-US" baseline="0" dirty="0" smtClean="0"/>
          </a:p>
          <a:p>
            <a:endParaRPr lang="en-US" baseline="0" dirty="0" smtClean="0"/>
          </a:p>
          <a:p>
            <a:endParaRPr lang="en-US" dirty="0" smtClean="0"/>
          </a:p>
          <a:p>
            <a:endParaRPr lang="en-US" dirty="0" smtClean="0"/>
          </a:p>
          <a:p>
            <a:endParaRPr lang="en-US" dirty="0"/>
          </a:p>
        </p:txBody>
      </p:sp>
      <p:sp>
        <p:nvSpPr>
          <p:cNvPr id="3" name="Footer Placeholder 2"/>
          <p:cNvSpPr>
            <a:spLocks noGrp="1"/>
          </p:cNvSpPr>
          <p:nvPr>
            <p:ph type="ftr" sz="quarter" idx="11"/>
          </p:nvPr>
        </p:nvSpPr>
        <p:spPr/>
        <p:txBody>
          <a:bodyPr/>
          <a:lstStyle/>
          <a:p>
            <a:r>
              <a:rPr lang="en-US" smtClean="0"/>
              <a:t>Accessibility Partners, LLC</a:t>
            </a:r>
            <a:endParaRPr lang="en-US" dirty="0"/>
          </a:p>
        </p:txBody>
      </p:sp>
      <p:sp>
        <p:nvSpPr>
          <p:cNvPr id="4" name="Slide Number Placeholder 3"/>
          <p:cNvSpPr>
            <a:spLocks noGrp="1"/>
          </p:cNvSpPr>
          <p:nvPr>
            <p:ph type="sldNum" sz="quarter" idx="12"/>
          </p:nvPr>
        </p:nvSpPr>
        <p:spPr/>
        <p:txBody>
          <a:bodyPr/>
          <a:lstStyle/>
          <a:p>
            <a:fld id="{FD6D8843-F209-4615-BCEF-2546E07DBC83}" type="slidenum">
              <a:rPr lang="en-US" smtClean="0"/>
              <a:t>23</a:t>
            </a:fld>
            <a:endParaRPr lang="en-US"/>
          </a:p>
        </p:txBody>
      </p:sp>
      <p:sp>
        <p:nvSpPr>
          <p:cNvPr id="5" name="Title 4"/>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2343194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Numbers</a:t>
            </a:r>
            <a:endParaRPr lang="en-US" dirty="0"/>
          </a:p>
        </p:txBody>
      </p:sp>
      <p:sp>
        <p:nvSpPr>
          <p:cNvPr id="2" name="Content Placeholder 1"/>
          <p:cNvSpPr>
            <a:spLocks noGrp="1"/>
          </p:cNvSpPr>
          <p:nvPr>
            <p:ph idx="1"/>
          </p:nvPr>
        </p:nvSpPr>
        <p:spPr>
          <a:xfrm>
            <a:off x="457200" y="1219200"/>
            <a:ext cx="8229600" cy="4788091"/>
          </a:xfrm>
        </p:spPr>
        <p:txBody>
          <a:bodyPr/>
          <a:lstStyle/>
          <a:p>
            <a:r>
              <a:rPr lang="en-US" dirty="0" smtClean="0"/>
              <a:t>1 in 3 households includes a person with a disability</a:t>
            </a:r>
          </a:p>
          <a:p>
            <a:r>
              <a:rPr lang="en-US" dirty="0" smtClean="0"/>
              <a:t>60 million Americans</a:t>
            </a:r>
          </a:p>
          <a:p>
            <a:r>
              <a:rPr lang="en-US" dirty="0" smtClean="0"/>
              <a:t>76 million baby boomers</a:t>
            </a:r>
          </a:p>
          <a:p>
            <a:r>
              <a:rPr lang="en-US" dirty="0" smtClean="0"/>
              <a:t>$220 billion discretionary income</a:t>
            </a:r>
          </a:p>
        </p:txBody>
      </p:sp>
      <p:grpSp>
        <p:nvGrpSpPr>
          <p:cNvPr id="7" name="Group 6" descr="Image of three houses with one house highlighted in a red box. This illustrates that 1 in 3 households contain a person with a disability. "/>
          <p:cNvGrpSpPr/>
          <p:nvPr/>
        </p:nvGrpSpPr>
        <p:grpSpPr>
          <a:xfrm>
            <a:off x="304800" y="3733800"/>
            <a:ext cx="2819400" cy="2057400"/>
            <a:chOff x="304800" y="1371600"/>
            <a:chExt cx="2819400" cy="2057400"/>
          </a:xfrm>
        </p:grpSpPr>
        <p:pic>
          <p:nvPicPr>
            <p:cNvPr id="8" name="Picture 18" descr="House"/>
            <p:cNvPicPr>
              <a:picLocks noChangeAspect="1" noChangeArrowheads="1"/>
            </p:cNvPicPr>
            <p:nvPr/>
          </p:nvPicPr>
          <p:blipFill>
            <a:blip r:embed="rId3" cstate="print"/>
            <a:srcRect/>
            <a:stretch>
              <a:fillRect/>
            </a:stretch>
          </p:blipFill>
          <p:spPr bwMode="auto">
            <a:xfrm>
              <a:off x="304800" y="1371600"/>
              <a:ext cx="1371600" cy="1371600"/>
            </a:xfrm>
            <a:prstGeom prst="rect">
              <a:avLst/>
            </a:prstGeom>
            <a:noFill/>
            <a:ln w="9525">
              <a:noFill/>
              <a:miter lim="800000"/>
              <a:headEnd/>
              <a:tailEnd/>
            </a:ln>
          </p:spPr>
        </p:pic>
        <p:pic>
          <p:nvPicPr>
            <p:cNvPr id="9" name="Picture 20" descr="House"/>
            <p:cNvPicPr>
              <a:picLocks noChangeAspect="1" noChangeArrowheads="1"/>
            </p:cNvPicPr>
            <p:nvPr/>
          </p:nvPicPr>
          <p:blipFill>
            <a:blip r:embed="rId3" cstate="print"/>
            <a:srcRect/>
            <a:stretch>
              <a:fillRect/>
            </a:stretch>
          </p:blipFill>
          <p:spPr bwMode="auto">
            <a:xfrm>
              <a:off x="1752600" y="1371600"/>
              <a:ext cx="1371600" cy="1371600"/>
            </a:xfrm>
            <a:prstGeom prst="rect">
              <a:avLst/>
            </a:prstGeom>
            <a:noFill/>
            <a:ln w="9525">
              <a:noFill/>
              <a:miter lim="800000"/>
              <a:headEnd/>
              <a:tailEnd/>
            </a:ln>
          </p:spPr>
        </p:pic>
        <p:pic>
          <p:nvPicPr>
            <p:cNvPr id="10" name="Picture 21" descr="Household of a person with a disability"/>
            <p:cNvPicPr>
              <a:picLocks noChangeAspect="1" noChangeArrowheads="1"/>
            </p:cNvPicPr>
            <p:nvPr/>
          </p:nvPicPr>
          <p:blipFill>
            <a:blip r:embed="rId3" cstate="print"/>
            <a:srcRect/>
            <a:stretch>
              <a:fillRect/>
            </a:stretch>
          </p:blipFill>
          <p:spPr bwMode="auto">
            <a:xfrm>
              <a:off x="1143000" y="2362200"/>
              <a:ext cx="1066800" cy="1066800"/>
            </a:xfrm>
            <a:prstGeom prst="rect">
              <a:avLst/>
            </a:prstGeom>
            <a:noFill/>
            <a:ln w="38100">
              <a:solidFill>
                <a:srgbClr val="FF0000"/>
              </a:solidFill>
              <a:miter lim="800000"/>
              <a:headEnd/>
              <a:tailEnd/>
            </a:ln>
          </p:spPr>
        </p:pic>
      </p:grpSp>
      <p:pic>
        <p:nvPicPr>
          <p:cNvPr id="11" name="Picture 10" descr="Baby boomers jogging"/>
          <p:cNvPicPr>
            <a:picLocks noChangeAspect="1" noChangeArrowheads="1"/>
          </p:cNvPicPr>
          <p:nvPr/>
        </p:nvPicPr>
        <p:blipFill>
          <a:blip r:embed="rId4" cstate="print"/>
          <a:srcRect/>
          <a:stretch>
            <a:fillRect/>
          </a:stretch>
        </p:blipFill>
        <p:spPr bwMode="auto">
          <a:xfrm>
            <a:off x="3429000" y="3962400"/>
            <a:ext cx="2514600" cy="2087563"/>
          </a:xfrm>
          <a:prstGeom prst="rect">
            <a:avLst/>
          </a:prstGeom>
          <a:noFill/>
          <a:ln w="9525">
            <a:noFill/>
            <a:miter lim="800000"/>
            <a:headEnd/>
            <a:tailEnd/>
          </a:ln>
        </p:spPr>
      </p:pic>
      <p:pic>
        <p:nvPicPr>
          <p:cNvPr id="12" name="Picture 15" descr="Discretionary income money tree&#10;"/>
          <p:cNvPicPr>
            <a:picLocks noChangeAspect="1" noChangeArrowheads="1"/>
          </p:cNvPicPr>
          <p:nvPr/>
        </p:nvPicPr>
        <p:blipFill>
          <a:blip r:embed="rId5" cstate="print"/>
          <a:srcRect/>
          <a:stretch>
            <a:fillRect/>
          </a:stretch>
        </p:blipFill>
        <p:spPr bwMode="auto">
          <a:xfrm>
            <a:off x="6248400" y="3810000"/>
            <a:ext cx="2209800" cy="2209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Accessibility Partners, LLC</a:t>
            </a:r>
            <a:endParaRPr lang="en-US"/>
          </a:p>
        </p:txBody>
      </p:sp>
      <p:sp>
        <p:nvSpPr>
          <p:cNvPr id="5" name="Slide Number Placeholder 4"/>
          <p:cNvSpPr>
            <a:spLocks noGrp="1"/>
          </p:cNvSpPr>
          <p:nvPr>
            <p:ph type="sldNum" sz="quarter" idx="4294967295"/>
          </p:nvPr>
        </p:nvSpPr>
        <p:spPr>
          <a:xfrm>
            <a:off x="8647272" y="6407944"/>
            <a:ext cx="365760" cy="365125"/>
          </a:xfrm>
          <a:prstGeom prst="rect">
            <a:avLst/>
          </a:prstGeom>
        </p:spPr>
        <p:txBody>
          <a:bodyPr/>
          <a:lstStyle/>
          <a:p>
            <a:fld id="{389DE4EB-3B61-4D2C-A1AF-B1E6A02A1372}" type="slidenum">
              <a:rPr lang="en-US" smtClean="0"/>
              <a:pPr/>
              <a:t>3</a:t>
            </a:fld>
            <a:endParaRPr lang="en-US" dirty="0"/>
          </a:p>
        </p:txBody>
      </p:sp>
    </p:spTree>
    <p:extLst>
      <p:ext uri="{BB962C8B-B14F-4D97-AF65-F5344CB8AC3E}">
        <p14:creationId xmlns:p14="http://schemas.microsoft.com/office/powerpoint/2010/main" val="4267988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does</a:t>
            </a:r>
            <a:r>
              <a:rPr lang="en-US" baseline="0" dirty="0" smtClean="0"/>
              <a:t> accessibility ‘mean’?</a:t>
            </a:r>
            <a:endParaRPr lang="en-US" dirty="0"/>
          </a:p>
        </p:txBody>
      </p:sp>
      <p:sp>
        <p:nvSpPr>
          <p:cNvPr id="2" name="Content Placeholder 1"/>
          <p:cNvSpPr>
            <a:spLocks noGrp="1"/>
          </p:cNvSpPr>
          <p:nvPr>
            <p:ph idx="1"/>
          </p:nvPr>
        </p:nvSpPr>
        <p:spPr/>
        <p:txBody>
          <a:bodyPr/>
          <a:lstStyle/>
          <a:p>
            <a:r>
              <a:rPr lang="en-US" dirty="0" smtClean="0"/>
              <a:t>How available a product or device is to as many people as possible</a:t>
            </a:r>
          </a:p>
          <a:p>
            <a:pPr lvl="1"/>
            <a:r>
              <a:rPr lang="en-US" dirty="0" smtClean="0"/>
              <a:t>Hard to measure—number cannot be quantified</a:t>
            </a:r>
          </a:p>
          <a:p>
            <a:pPr lvl="1"/>
            <a:r>
              <a:rPr lang="en-US" dirty="0" smtClean="0"/>
              <a:t>Must measure comparative benefits:</a:t>
            </a:r>
          </a:p>
          <a:p>
            <a:pPr lvl="2"/>
            <a:r>
              <a:rPr lang="en-US" dirty="0" smtClean="0"/>
              <a:t>Product A is </a:t>
            </a:r>
            <a:r>
              <a:rPr lang="en-US" i="1" dirty="0" smtClean="0"/>
              <a:t>more </a:t>
            </a:r>
            <a:r>
              <a:rPr lang="en-US" dirty="0" smtClean="0"/>
              <a:t>accessible than Product B</a:t>
            </a:r>
          </a:p>
          <a:p>
            <a:pPr lvl="1"/>
            <a:r>
              <a:rPr lang="en-US" dirty="0" smtClean="0"/>
              <a:t>Subjective</a:t>
            </a:r>
          </a:p>
          <a:p>
            <a:r>
              <a:rPr lang="en-US" dirty="0" smtClean="0"/>
              <a:t>Focused on people with disabilities and rights of access</a:t>
            </a:r>
          </a:p>
          <a:p>
            <a:r>
              <a:rPr lang="en-US" dirty="0" smtClean="0"/>
              <a:t>Enable use of assistive technology</a:t>
            </a:r>
            <a:endParaRPr lang="en-US" dirty="0"/>
          </a:p>
        </p:txBody>
      </p:sp>
      <p:sp>
        <p:nvSpPr>
          <p:cNvPr id="4" name="Footer Placeholder 3"/>
          <p:cNvSpPr>
            <a:spLocks noGrp="1"/>
          </p:cNvSpPr>
          <p:nvPr>
            <p:ph type="ftr" sz="quarter" idx="11"/>
          </p:nvPr>
        </p:nvSpPr>
        <p:spPr/>
        <p:txBody>
          <a:bodyPr/>
          <a:lstStyle/>
          <a:p>
            <a:r>
              <a:rPr lang="en-US" smtClean="0"/>
              <a:t>Accessibility Partners, LLC</a:t>
            </a:r>
            <a:endParaRPr lang="en-US"/>
          </a:p>
        </p:txBody>
      </p:sp>
      <p:sp>
        <p:nvSpPr>
          <p:cNvPr id="5" name="Slide Number Placeholder 4"/>
          <p:cNvSpPr>
            <a:spLocks noGrp="1"/>
          </p:cNvSpPr>
          <p:nvPr>
            <p:ph type="sldNum" sz="quarter" idx="12"/>
          </p:nvPr>
        </p:nvSpPr>
        <p:spPr/>
        <p:txBody>
          <a:bodyPr/>
          <a:lstStyle/>
          <a:p>
            <a:fld id="{FD6D8843-F209-4615-BCEF-2546E07DBC83}" type="slidenum">
              <a:rPr lang="en-US" smtClean="0"/>
              <a:t>4</a:t>
            </a:fld>
            <a:endParaRPr lang="en-US"/>
          </a:p>
        </p:txBody>
      </p:sp>
    </p:spTree>
    <p:extLst>
      <p:ext uri="{BB962C8B-B14F-4D97-AF65-F5344CB8AC3E}">
        <p14:creationId xmlns:p14="http://schemas.microsoft.com/office/powerpoint/2010/main" val="1385315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Accessibility</a:t>
            </a:r>
            <a:r>
              <a:rPr lang="en-US" baseline="0" dirty="0" smtClean="0"/>
              <a:t> as a right</a:t>
            </a:r>
            <a:endParaRPr lang="en-US" dirty="0"/>
          </a:p>
        </p:txBody>
      </p:sp>
      <p:sp>
        <p:nvSpPr>
          <p:cNvPr id="2" name="Content Placeholder 1"/>
          <p:cNvSpPr>
            <a:spLocks noGrp="1"/>
          </p:cNvSpPr>
          <p:nvPr>
            <p:ph idx="1"/>
          </p:nvPr>
        </p:nvSpPr>
        <p:spPr>
          <a:xfrm>
            <a:off x="457200" y="1219200"/>
            <a:ext cx="8229600" cy="4788091"/>
          </a:xfrm>
        </p:spPr>
        <p:txBody>
          <a:bodyPr/>
          <a:lstStyle/>
          <a:p>
            <a:r>
              <a:rPr lang="en-US" dirty="0" smtClean="0"/>
              <a:t>Is accessibility guaranteed?</a:t>
            </a:r>
          </a:p>
          <a:p>
            <a:r>
              <a:rPr lang="en-US" dirty="0" smtClean="0"/>
              <a:t>How do we monitor accessibility</a:t>
            </a:r>
          </a:p>
          <a:p>
            <a:pPr lvl="1"/>
            <a:r>
              <a:rPr lang="en-US" dirty="0" smtClean="0"/>
              <a:t>Watchdog agencies like the GSA, DOJ, FCC, etc.</a:t>
            </a:r>
          </a:p>
          <a:p>
            <a:r>
              <a:rPr lang="en-US" dirty="0" smtClean="0"/>
              <a:t>Once accessibility becomes more acknowledged, the possibilities grow</a:t>
            </a:r>
          </a:p>
          <a:p>
            <a:r>
              <a:rPr lang="en-US" dirty="0" smtClean="0"/>
              <a:t>Breaking free of the realm of litigation</a:t>
            </a:r>
          </a:p>
          <a:p>
            <a:r>
              <a:rPr lang="en-US" dirty="0" smtClean="0"/>
              <a:t>Accessibility has potential for innovation, creativity, and inclusivity in </a:t>
            </a:r>
            <a:r>
              <a:rPr lang="en-US" b="1" dirty="0" smtClean="0"/>
              <a:t>all realms. </a:t>
            </a:r>
          </a:p>
        </p:txBody>
      </p:sp>
      <p:pic>
        <p:nvPicPr>
          <p:cNvPr id="5122" name="Picture 2" descr="Textual picture of accessibility with surrounding words including &quot;browers&quot;, &quot;content&quot;, &quot;link&quot;, &quot;sites, &quot;reader&quot;, &quot;principles&quot;, &quot;users&quot; and ot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810992"/>
            <a:ext cx="4343400" cy="149772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Accessibility Partners, LLC</a:t>
            </a:r>
            <a:endParaRPr lang="en-US"/>
          </a:p>
        </p:txBody>
      </p:sp>
      <p:sp>
        <p:nvSpPr>
          <p:cNvPr id="5" name="Slide Number Placeholder 4"/>
          <p:cNvSpPr>
            <a:spLocks noGrp="1"/>
          </p:cNvSpPr>
          <p:nvPr>
            <p:ph type="sldNum" sz="quarter" idx="12"/>
          </p:nvPr>
        </p:nvSpPr>
        <p:spPr/>
        <p:txBody>
          <a:bodyPr/>
          <a:lstStyle/>
          <a:p>
            <a:fld id="{FD6D8843-F209-4615-BCEF-2546E07DBC83}" type="slidenum">
              <a:rPr lang="en-US" smtClean="0"/>
              <a:t>5</a:t>
            </a:fld>
            <a:endParaRPr lang="en-US"/>
          </a:p>
        </p:txBody>
      </p:sp>
    </p:spTree>
    <p:extLst>
      <p:ext uri="{BB962C8B-B14F-4D97-AF65-F5344CB8AC3E}">
        <p14:creationId xmlns:p14="http://schemas.microsoft.com/office/powerpoint/2010/main" val="719200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Breaking out of technology confines</a:t>
            </a:r>
            <a:endParaRPr lang="en-US" dirty="0"/>
          </a:p>
        </p:txBody>
      </p:sp>
      <p:sp>
        <p:nvSpPr>
          <p:cNvPr id="2" name="Content Placeholder 1"/>
          <p:cNvSpPr>
            <a:spLocks noGrp="1"/>
          </p:cNvSpPr>
          <p:nvPr>
            <p:ph idx="1"/>
          </p:nvPr>
        </p:nvSpPr>
        <p:spPr>
          <a:xfrm>
            <a:off x="152400" y="1481328"/>
            <a:ext cx="8534400" cy="4525963"/>
          </a:xfrm>
        </p:spPr>
        <p:txBody>
          <a:bodyPr/>
          <a:lstStyle/>
          <a:p>
            <a:r>
              <a:rPr lang="en-US" dirty="0" smtClean="0"/>
              <a:t>Accessibility</a:t>
            </a:r>
            <a:r>
              <a:rPr lang="en-US" baseline="0" dirty="0" smtClean="0"/>
              <a:t> transcends technology traditions</a:t>
            </a:r>
          </a:p>
          <a:p>
            <a:r>
              <a:rPr lang="en-US" baseline="0" dirty="0" smtClean="0"/>
              <a:t>Time to insert accessibility in new markets:</a:t>
            </a:r>
          </a:p>
          <a:p>
            <a:pPr lvl="1"/>
            <a:r>
              <a:rPr lang="en-US" dirty="0" smtClean="0"/>
              <a:t>Entertainment</a:t>
            </a:r>
            <a:r>
              <a:rPr lang="en-US" baseline="0" dirty="0" smtClean="0"/>
              <a:t> and travel</a:t>
            </a:r>
            <a:endParaRPr lang="en-US" dirty="0" smtClean="0"/>
          </a:p>
          <a:p>
            <a:pPr lvl="1"/>
            <a:r>
              <a:rPr lang="en-US" dirty="0" smtClean="0"/>
              <a:t>Food and beverage</a:t>
            </a:r>
          </a:p>
          <a:p>
            <a:pPr lvl="1"/>
            <a:r>
              <a:rPr lang="en-US" dirty="0" smtClean="0"/>
              <a:t>Financial services</a:t>
            </a:r>
          </a:p>
          <a:p>
            <a:pPr lvl="1"/>
            <a:r>
              <a:rPr lang="en-US" dirty="0" smtClean="0"/>
              <a:t>Healthcare</a:t>
            </a:r>
          </a:p>
          <a:p>
            <a:pPr lvl="1"/>
            <a:r>
              <a:rPr lang="en-US" dirty="0" smtClean="0"/>
              <a:t>Cloud</a:t>
            </a:r>
            <a:r>
              <a:rPr lang="en-US" baseline="0" dirty="0" smtClean="0"/>
              <a:t> computing</a:t>
            </a:r>
            <a:endParaRPr lang="en-US" dirty="0" smtClean="0"/>
          </a:p>
          <a:p>
            <a:pPr lvl="0"/>
            <a:r>
              <a:rPr lang="en-US" dirty="0" smtClean="0"/>
              <a:t>All</a:t>
            </a:r>
            <a:r>
              <a:rPr lang="en-US" baseline="0" dirty="0" smtClean="0"/>
              <a:t> industries deal with accessibility, whether they realize it or not!</a:t>
            </a:r>
            <a:endParaRPr lang="en-US" dirty="0" smtClean="0"/>
          </a:p>
        </p:txBody>
      </p:sp>
      <p:pic>
        <p:nvPicPr>
          <p:cNvPr id="6146" name="Picture 2" descr="Image of five people with sledgehammers amidst the heading &quot;Breaking Barriers&quot;"/>
          <p:cNvPicPr>
            <a:picLocks noChangeAspect="1" noChangeArrowheads="1"/>
          </p:cNvPicPr>
          <p:nvPr/>
        </p:nvPicPr>
        <p:blipFill rotWithShape="1">
          <a:blip r:embed="rId3">
            <a:extLst>
              <a:ext uri="{28A0092B-C50C-407E-A947-70E740481C1C}">
                <a14:useLocalDpi xmlns:a14="http://schemas.microsoft.com/office/drawing/2010/main" val="0"/>
              </a:ext>
            </a:extLst>
          </a:blip>
          <a:srcRect t="15447" b="42868"/>
          <a:stretch/>
        </p:blipFill>
        <p:spPr bwMode="auto">
          <a:xfrm>
            <a:off x="4343400" y="4832168"/>
            <a:ext cx="4312024" cy="123498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Accessibility Partners, LLC</a:t>
            </a:r>
            <a:endParaRPr lang="en-US"/>
          </a:p>
        </p:txBody>
      </p:sp>
      <p:sp>
        <p:nvSpPr>
          <p:cNvPr id="5" name="Slide Number Placeholder 4"/>
          <p:cNvSpPr>
            <a:spLocks noGrp="1"/>
          </p:cNvSpPr>
          <p:nvPr>
            <p:ph type="sldNum" sz="quarter" idx="12"/>
          </p:nvPr>
        </p:nvSpPr>
        <p:spPr/>
        <p:txBody>
          <a:bodyPr/>
          <a:lstStyle/>
          <a:p>
            <a:fld id="{FD6D8843-F209-4615-BCEF-2546E07DBC83}" type="slidenum">
              <a:rPr lang="en-US" smtClean="0"/>
              <a:t>6</a:t>
            </a:fld>
            <a:endParaRPr lang="en-US"/>
          </a:p>
        </p:txBody>
      </p:sp>
    </p:spTree>
    <p:extLst>
      <p:ext uri="{BB962C8B-B14F-4D97-AF65-F5344CB8AC3E}">
        <p14:creationId xmlns:p14="http://schemas.microsoft.com/office/powerpoint/2010/main" val="1895573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Entertainment:</a:t>
            </a:r>
            <a:r>
              <a:rPr lang="en-US" baseline="0" dirty="0" smtClean="0"/>
              <a:t> </a:t>
            </a:r>
            <a:r>
              <a:rPr lang="en-US" dirty="0" smtClean="0"/>
              <a:t>Broadway and Theater</a:t>
            </a:r>
            <a:endParaRPr lang="en-US" dirty="0"/>
          </a:p>
        </p:txBody>
      </p:sp>
      <p:sp>
        <p:nvSpPr>
          <p:cNvPr id="2" name="Content Placeholder 1"/>
          <p:cNvSpPr>
            <a:spLocks noGrp="1"/>
          </p:cNvSpPr>
          <p:nvPr>
            <p:ph idx="1"/>
          </p:nvPr>
        </p:nvSpPr>
        <p:spPr>
          <a:xfrm>
            <a:off x="155575" y="1481328"/>
            <a:ext cx="8988425" cy="4843272"/>
          </a:xfrm>
        </p:spPr>
        <p:txBody>
          <a:bodyPr>
            <a:normAutofit/>
          </a:bodyPr>
          <a:lstStyle/>
          <a:p>
            <a:r>
              <a:rPr lang="en-US" dirty="0" smtClean="0"/>
              <a:t>Starting in spring 2014, nine Broadway theaters will become more accessible</a:t>
            </a:r>
            <a:br>
              <a:rPr lang="en-US" dirty="0" smtClean="0"/>
            </a:br>
            <a:endParaRPr lang="en-US" dirty="0" smtClean="0"/>
          </a:p>
          <a:p>
            <a:r>
              <a:rPr lang="en-US" dirty="0" smtClean="0"/>
              <a:t>Provide 70 wheelchair seats</a:t>
            </a:r>
            <a:br>
              <a:rPr lang="en-US" dirty="0" smtClean="0"/>
            </a:br>
            <a:endParaRPr lang="en-US" dirty="0" smtClean="0"/>
          </a:p>
          <a:p>
            <a:r>
              <a:rPr lang="en-US" dirty="0" smtClean="0"/>
              <a:t>134 transfer seats</a:t>
            </a:r>
            <a:br>
              <a:rPr lang="en-US" dirty="0" smtClean="0"/>
            </a:br>
            <a:endParaRPr lang="en-US" dirty="0" smtClean="0"/>
          </a:p>
          <a:p>
            <a:r>
              <a:rPr lang="en-US" dirty="0" smtClean="0"/>
              <a:t>Elimination of 500 accessibility barriers</a:t>
            </a:r>
          </a:p>
          <a:p>
            <a:pPr lvl="1"/>
            <a:r>
              <a:rPr lang="en-US" dirty="0"/>
              <a:t>restrooms, concession counters, waiting areas and box offices</a:t>
            </a:r>
          </a:p>
        </p:txBody>
      </p:sp>
      <p:pic>
        <p:nvPicPr>
          <p:cNvPr id="7171" name="Picture 3" descr="Image of the Broadway street sign in New York C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399" y="2493817"/>
            <a:ext cx="290512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US" smtClean="0"/>
              <a:t>Accessibility Partners, LLC</a:t>
            </a:r>
            <a:endParaRPr lang="en-US"/>
          </a:p>
        </p:txBody>
      </p:sp>
      <p:sp>
        <p:nvSpPr>
          <p:cNvPr id="6" name="Slide Number Placeholder 5"/>
          <p:cNvSpPr>
            <a:spLocks noGrp="1"/>
          </p:cNvSpPr>
          <p:nvPr>
            <p:ph type="sldNum" sz="quarter" idx="12"/>
          </p:nvPr>
        </p:nvSpPr>
        <p:spPr/>
        <p:txBody>
          <a:bodyPr/>
          <a:lstStyle/>
          <a:p>
            <a:fld id="{FD6D8843-F209-4615-BCEF-2546E07DBC83}" type="slidenum">
              <a:rPr lang="en-US" smtClean="0"/>
              <a:t>7</a:t>
            </a:fld>
            <a:endParaRPr lang="en-US"/>
          </a:p>
        </p:txBody>
      </p:sp>
    </p:spTree>
    <p:extLst>
      <p:ext uri="{BB962C8B-B14F-4D97-AF65-F5344CB8AC3E}">
        <p14:creationId xmlns:p14="http://schemas.microsoft.com/office/powerpoint/2010/main" val="419833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Entertainment: Tickets for Live Events</a:t>
            </a:r>
            <a:endParaRPr lang="en-US" dirty="0"/>
          </a:p>
        </p:txBody>
      </p:sp>
      <p:sp>
        <p:nvSpPr>
          <p:cNvPr id="2" name="Content Placeholder 1"/>
          <p:cNvSpPr>
            <a:spLocks noGrp="1"/>
          </p:cNvSpPr>
          <p:nvPr>
            <p:ph idx="1"/>
          </p:nvPr>
        </p:nvSpPr>
        <p:spPr>
          <a:xfrm>
            <a:off x="457200" y="1481328"/>
            <a:ext cx="8458200" cy="4525963"/>
          </a:xfrm>
        </p:spPr>
        <p:txBody>
          <a:bodyPr/>
          <a:lstStyle/>
          <a:p>
            <a:r>
              <a:rPr lang="en-US" dirty="0"/>
              <a:t>M</a:t>
            </a:r>
            <a:r>
              <a:rPr lang="en-US" dirty="0" smtClean="0"/>
              <a:t>issing out on 2.5 million ticket sales per year</a:t>
            </a:r>
          </a:p>
          <a:p>
            <a:r>
              <a:rPr lang="en-US" dirty="0" smtClean="0"/>
              <a:t>Equal to about $</a:t>
            </a:r>
            <a:r>
              <a:rPr lang="en-US" smtClean="0"/>
              <a:t>110 million </a:t>
            </a:r>
            <a:r>
              <a:rPr lang="en-US" dirty="0" smtClean="0"/>
              <a:t>in lost revenue</a:t>
            </a:r>
          </a:p>
          <a:p>
            <a:r>
              <a:rPr lang="en-US" dirty="0" smtClean="0"/>
              <a:t>While events are made accessible, tickets sales are not</a:t>
            </a:r>
          </a:p>
          <a:p>
            <a:pPr lvl="1"/>
            <a:r>
              <a:rPr lang="en-US" dirty="0" smtClean="0"/>
              <a:t>83% of people with disabilities put off by sites</a:t>
            </a:r>
          </a:p>
          <a:p>
            <a:pPr lvl="1"/>
            <a:r>
              <a:rPr lang="en-US" dirty="0" smtClean="0"/>
              <a:t>Some are forced to buy online, with more difficulty</a:t>
            </a:r>
          </a:p>
        </p:txBody>
      </p:sp>
      <p:pic>
        <p:nvPicPr>
          <p:cNvPr id="1026" name="Picture 2" descr="Attitude Is Everything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191000"/>
            <a:ext cx="3524250" cy="201385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Accessibility Partners, LLC</a:t>
            </a:r>
            <a:endParaRPr lang="en-US"/>
          </a:p>
        </p:txBody>
      </p:sp>
      <p:sp>
        <p:nvSpPr>
          <p:cNvPr id="5" name="Slide Number Placeholder 4"/>
          <p:cNvSpPr>
            <a:spLocks noGrp="1"/>
          </p:cNvSpPr>
          <p:nvPr>
            <p:ph type="sldNum" sz="quarter" idx="12"/>
          </p:nvPr>
        </p:nvSpPr>
        <p:spPr/>
        <p:txBody>
          <a:bodyPr/>
          <a:lstStyle/>
          <a:p>
            <a:fld id="{FD6D8843-F209-4615-BCEF-2546E07DBC83}" type="slidenum">
              <a:rPr lang="en-US" smtClean="0"/>
              <a:t>8</a:t>
            </a:fld>
            <a:endParaRPr lang="en-US"/>
          </a:p>
        </p:txBody>
      </p:sp>
    </p:spTree>
    <p:extLst>
      <p:ext uri="{BB962C8B-B14F-4D97-AF65-F5344CB8AC3E}">
        <p14:creationId xmlns:p14="http://schemas.microsoft.com/office/powerpoint/2010/main" val="3113997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Film Festivals</a:t>
            </a:r>
            <a:endParaRPr lang="en-US" dirty="0"/>
          </a:p>
        </p:txBody>
      </p:sp>
      <p:sp>
        <p:nvSpPr>
          <p:cNvPr id="2" name="Content Placeholder 1"/>
          <p:cNvSpPr>
            <a:spLocks noGrp="1"/>
          </p:cNvSpPr>
          <p:nvPr>
            <p:ph idx="1"/>
          </p:nvPr>
        </p:nvSpPr>
        <p:spPr>
          <a:xfrm>
            <a:off x="457200" y="1481328"/>
            <a:ext cx="8077200" cy="4525963"/>
          </a:xfrm>
        </p:spPr>
        <p:txBody>
          <a:bodyPr/>
          <a:lstStyle/>
          <a:p>
            <a:r>
              <a:rPr lang="en-US" dirty="0" smtClean="0"/>
              <a:t>Local venues eliminate travel</a:t>
            </a:r>
          </a:p>
          <a:p>
            <a:r>
              <a:rPr lang="en-US" dirty="0" smtClean="0"/>
              <a:t>Images, dialogue, and music made more accessible with subtitles</a:t>
            </a:r>
          </a:p>
          <a:p>
            <a:r>
              <a:rPr lang="en-US" dirty="0" smtClean="0"/>
              <a:t>Can be on Internet or have communal experience</a:t>
            </a:r>
          </a:p>
          <a:p>
            <a:pPr lvl="1"/>
            <a:r>
              <a:rPr lang="en-US" dirty="0" smtClean="0"/>
              <a:t>Venues meet ADA requirements</a:t>
            </a:r>
            <a:endParaRPr lang="en-US" dirty="0"/>
          </a:p>
        </p:txBody>
      </p:sp>
      <p:pic>
        <p:nvPicPr>
          <p:cNvPr id="2051" name="Picture 3" descr="Image of a film str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99" y="4343400"/>
            <a:ext cx="7097713"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Accessibility Partners, LLC</a:t>
            </a:r>
            <a:endParaRPr lang="en-US" dirty="0"/>
          </a:p>
        </p:txBody>
      </p:sp>
      <p:sp>
        <p:nvSpPr>
          <p:cNvPr id="4" name="Slide Number Placeholder 3"/>
          <p:cNvSpPr>
            <a:spLocks noGrp="1"/>
          </p:cNvSpPr>
          <p:nvPr>
            <p:ph type="sldNum" sz="quarter" idx="12"/>
          </p:nvPr>
        </p:nvSpPr>
        <p:spPr/>
        <p:txBody>
          <a:bodyPr/>
          <a:lstStyle/>
          <a:p>
            <a:fld id="{FD6D8843-F209-4615-BCEF-2546E07DBC83}" type="slidenum">
              <a:rPr lang="en-US" smtClean="0"/>
              <a:t>9</a:t>
            </a:fld>
            <a:endParaRPr lang="en-US" dirty="0"/>
          </a:p>
        </p:txBody>
      </p:sp>
    </p:spTree>
    <p:extLst>
      <p:ext uri="{BB962C8B-B14F-4D97-AF65-F5344CB8AC3E}">
        <p14:creationId xmlns:p14="http://schemas.microsoft.com/office/powerpoint/2010/main" val="14085381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 Theme</Template>
  <TotalTime>4301</TotalTime>
  <Words>987</Words>
  <Application>Microsoft Office PowerPoint</Application>
  <PresentationFormat>On-screen Show (4:3)</PresentationFormat>
  <Paragraphs>216</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AP Theme</vt:lpstr>
      <vt:lpstr>Accessibility in Emerging Industries</vt:lpstr>
      <vt:lpstr>Agenda</vt:lpstr>
      <vt:lpstr>The Numbers</vt:lpstr>
      <vt:lpstr>What does accessibility ‘mean’?</vt:lpstr>
      <vt:lpstr>Accessibility as a right</vt:lpstr>
      <vt:lpstr>Breaking out of technology confines</vt:lpstr>
      <vt:lpstr>Entertainment: Broadway and Theater</vt:lpstr>
      <vt:lpstr>Entertainment: Tickets for Live Events</vt:lpstr>
      <vt:lpstr>Film Festivals</vt:lpstr>
      <vt:lpstr>Travel: Self-Driving Cars</vt:lpstr>
      <vt:lpstr>Food and Beverage: Grocery Delivery</vt:lpstr>
      <vt:lpstr>Restaurants, Hotels and Mobile Accessibility</vt:lpstr>
      <vt:lpstr>Financial Services: Following India’s Banking Model</vt:lpstr>
      <vt:lpstr>Banking in the United States</vt:lpstr>
      <vt:lpstr>Healthcare: the ABLE Act</vt:lpstr>
      <vt:lpstr>The Convention on the Rights of Persons with Disabilities Treaty</vt:lpstr>
      <vt:lpstr>CRPD continued</vt:lpstr>
      <vt:lpstr>Cloud4All</vt:lpstr>
      <vt:lpstr>Global Public Inclusive Infrastructure</vt:lpstr>
      <vt:lpstr>The impetus of accessibility</vt:lpstr>
      <vt:lpstr>Why accessibility should be considered now!</vt:lpstr>
      <vt:lpstr>Thank You!</vt:lpstr>
      <vt:lpstr>References</vt:lpstr>
    </vt:vector>
  </TitlesOfParts>
  <Company>Windows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in Emerging Industries</dc:title>
  <dc:creator>Accessibility Partners, LLC</dc:creator>
  <cp:lastModifiedBy>Accessibility Partners, LLC</cp:lastModifiedBy>
  <cp:revision>135</cp:revision>
  <cp:lastPrinted>2014-03-11T20:55:56Z</cp:lastPrinted>
  <dcterms:created xsi:type="dcterms:W3CDTF">2014-01-07T00:18:27Z</dcterms:created>
  <dcterms:modified xsi:type="dcterms:W3CDTF">2014-03-24T21:16:52Z</dcterms:modified>
</cp:coreProperties>
</file>