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306" r:id="rId3"/>
    <p:sldId id="307" r:id="rId4"/>
    <p:sldId id="323" r:id="rId5"/>
    <p:sldId id="308" r:id="rId6"/>
    <p:sldId id="324" r:id="rId7"/>
    <p:sldId id="309" r:id="rId8"/>
    <p:sldId id="310" r:id="rId9"/>
    <p:sldId id="311" r:id="rId10"/>
    <p:sldId id="312" r:id="rId11"/>
    <p:sldId id="325" r:id="rId12"/>
    <p:sldId id="313" r:id="rId13"/>
    <p:sldId id="316" r:id="rId14"/>
    <p:sldId id="314" r:id="rId15"/>
    <p:sldId id="322" r:id="rId16"/>
    <p:sldId id="315" r:id="rId17"/>
    <p:sldId id="319" r:id="rId18"/>
    <p:sldId id="320" r:id="rId19"/>
    <p:sldId id="321" r:id="rId20"/>
    <p:sldId id="326" r:id="rId21"/>
    <p:sldId id="329" r:id="rId22"/>
    <p:sldId id="330" r:id="rId23"/>
    <p:sldId id="327" r:id="rId24"/>
    <p:sldId id="333" r:id="rId25"/>
    <p:sldId id="332" r:id="rId26"/>
    <p:sldId id="317" r:id="rId27"/>
    <p:sldId id="318" r:id="rId28"/>
    <p:sldId id="328" r:id="rId29"/>
    <p:sldId id="334" r:id="rId30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60568" autoAdjust="0"/>
  </p:normalViewPr>
  <p:slideViewPr>
    <p:cSldViewPr>
      <p:cViewPr>
        <p:scale>
          <a:sx n="53" d="100"/>
          <a:sy n="53" d="100"/>
        </p:scale>
        <p:origin x="-63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>
        <p:scale>
          <a:sx n="50" d="100"/>
          <a:sy n="50" d="100"/>
        </p:scale>
        <p:origin x="-2922" y="-228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199C3C0-2B68-49E5-B87A-DB51623F555E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6C2AAEC-9A0A-4161-AD6A-D1F7FFE89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495300"/>
            <a:ext cx="1625600" cy="121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1866900"/>
            <a:ext cx="6324600" cy="6802755"/>
          </a:xfrm>
        </p:spPr>
        <p:txBody>
          <a:bodyPr>
            <a:normAutofit/>
          </a:bodyPr>
          <a:lstStyle/>
          <a:p>
            <a:pPr defTabSz="940460">
              <a:defRPr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5100" y="190500"/>
            <a:ext cx="1524000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960" y="1562100"/>
            <a:ext cx="6614160" cy="7391400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7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419100"/>
            <a:ext cx="1625600" cy="121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700" y="1638300"/>
            <a:ext cx="6299200" cy="7031355"/>
          </a:xfrm>
        </p:spPr>
        <p:txBody>
          <a:bodyPr>
            <a:noAutofit/>
          </a:bodyPr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100"/>
            <a:ext cx="1447800" cy="108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1181100"/>
            <a:ext cx="6781800" cy="7848600"/>
          </a:xfrm>
        </p:spPr>
        <p:txBody>
          <a:bodyPr>
            <a:no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1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342900"/>
            <a:ext cx="2057400" cy="1543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943100"/>
            <a:ext cx="6553200" cy="6726555"/>
          </a:xfrm>
        </p:spPr>
        <p:txBody>
          <a:bodyPr>
            <a:no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266700"/>
            <a:ext cx="1828800" cy="137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790700"/>
            <a:ext cx="6324600" cy="68789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419100"/>
            <a:ext cx="1962150" cy="147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2095500"/>
            <a:ext cx="6324600" cy="6574155"/>
          </a:xfrm>
        </p:spPr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8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342900"/>
            <a:ext cx="1733550" cy="1300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1790700"/>
            <a:ext cx="6400800" cy="6878955"/>
          </a:xfrm>
        </p:spPr>
        <p:txBody>
          <a:bodyPr>
            <a:noAutofit/>
          </a:bodyPr>
          <a:lstStyle/>
          <a:p>
            <a:endParaRPr lang="en-US" sz="2000" dirty="0">
              <a:latin typeface="+mj-lt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3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419100"/>
            <a:ext cx="2130425" cy="1597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2171700"/>
            <a:ext cx="5882640" cy="6705600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1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266700"/>
            <a:ext cx="1855788" cy="139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638300"/>
            <a:ext cx="6629400" cy="7031355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7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342900"/>
            <a:ext cx="2058988" cy="1544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2095500"/>
            <a:ext cx="6248400" cy="6574155"/>
          </a:xfrm>
        </p:spPr>
        <p:txBody>
          <a:bodyPr>
            <a:normAutofit/>
          </a:bodyPr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2700" y="342900"/>
            <a:ext cx="1625600" cy="121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1866900"/>
            <a:ext cx="6629400" cy="6802755"/>
          </a:xfrm>
        </p:spPr>
        <p:txBody>
          <a:bodyPr>
            <a:noAutofit/>
          </a:bodyPr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2700" y="419100"/>
            <a:ext cx="1957388" cy="146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2095500"/>
            <a:ext cx="6477000" cy="6574155"/>
          </a:xfrm>
        </p:spPr>
        <p:txBody>
          <a:bodyPr>
            <a:normAutofit fontScale="92500" lnSpcReduction="20000"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3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419100"/>
            <a:ext cx="2038350" cy="1528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7700" y="2019300"/>
            <a:ext cx="5730240" cy="6650355"/>
          </a:xfrm>
        </p:spPr>
        <p:txBody>
          <a:bodyPr>
            <a:normAutofit fontScale="92500" lnSpcReduction="10000"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9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495300"/>
            <a:ext cx="1524000" cy="114323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790700"/>
            <a:ext cx="6553200" cy="6878955"/>
          </a:xfrm>
        </p:spPr>
        <p:txBody>
          <a:bodyPr>
            <a:normAutofit fontScale="92500" lnSpcReduction="20000"/>
          </a:bodyPr>
          <a:lstStyle/>
          <a:p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3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495300"/>
            <a:ext cx="1857375" cy="139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2247900"/>
            <a:ext cx="6400800" cy="6421755"/>
          </a:xfrm>
        </p:spPr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4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266700"/>
            <a:ext cx="1958975" cy="146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7480" y="1790700"/>
            <a:ext cx="6692900" cy="6878955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7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419100"/>
            <a:ext cx="1657350" cy="124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866900"/>
            <a:ext cx="6477000" cy="6802755"/>
          </a:xfrm>
        </p:spPr>
        <p:txBody>
          <a:bodyPr>
            <a:normAutofit fontScale="77500" lnSpcReduction="20000"/>
          </a:bodyPr>
          <a:lstStyle/>
          <a:p>
            <a:endParaRPr lang="en-US" sz="2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6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419100"/>
            <a:ext cx="1524000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1638300"/>
            <a:ext cx="6400800" cy="7031355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571500"/>
            <a:ext cx="2495550" cy="187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628900"/>
            <a:ext cx="5669280" cy="6040755"/>
          </a:xfrm>
        </p:spPr>
        <p:txBody>
          <a:bodyPr>
            <a:normAutofit/>
          </a:bodyPr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9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7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4100" y="190500"/>
            <a:ext cx="1676400" cy="125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1638300"/>
            <a:ext cx="6507480" cy="7031355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190500"/>
            <a:ext cx="1725613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1562100"/>
            <a:ext cx="6477000" cy="7467600"/>
          </a:xfrm>
        </p:spPr>
        <p:txBody>
          <a:bodyPr>
            <a:noAutofit/>
          </a:bodyPr>
          <a:lstStyle/>
          <a:p>
            <a:pPr defTabSz="940460">
              <a:defRPr/>
            </a:pPr>
            <a:endParaRPr lang="en-US" sz="18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6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266700"/>
            <a:ext cx="1524000" cy="114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1485900"/>
            <a:ext cx="6248400" cy="7105651"/>
          </a:xfrm>
        </p:spPr>
        <p:txBody>
          <a:bodyPr>
            <a:no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9900" y="266700"/>
            <a:ext cx="1625600" cy="121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1485900"/>
            <a:ext cx="6400800" cy="7467600"/>
          </a:xfrm>
        </p:spPr>
        <p:txBody>
          <a:bodyPr>
            <a:normAutofit lnSpcReduction="10000"/>
          </a:bodyPr>
          <a:lstStyle/>
          <a:p>
            <a:pPr defTabSz="940460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342900"/>
            <a:ext cx="1676400" cy="125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1714500"/>
            <a:ext cx="6400800" cy="6955155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4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5500" y="266700"/>
            <a:ext cx="1905000" cy="1428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960" y="1790700"/>
            <a:ext cx="6535420" cy="6878955"/>
          </a:xfrm>
        </p:spPr>
        <p:txBody>
          <a:bodyPr>
            <a:noAutofit/>
          </a:bodyPr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8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19050"/>
            <a:ext cx="1448189" cy="108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" y="1181100"/>
            <a:ext cx="6858000" cy="8001000"/>
          </a:xfrm>
        </p:spPr>
        <p:txBody>
          <a:bodyPr>
            <a:noAutofit/>
          </a:bodyPr>
          <a:lstStyle/>
          <a:p>
            <a:endParaRPr lang="en-US" sz="16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2AAEC-9A0A-4161-AD6A-D1F7FFE892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 Defaul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3200" baseline="0"/>
            </a:lvl1pPr>
            <a:lvl2pPr>
              <a:buFont typeface="Wingdings" pitchFamily="2" charset="2"/>
              <a:buChar char="§"/>
              <a:defRPr sz="3000" baseline="0"/>
            </a:lvl2pPr>
            <a:lvl3pPr>
              <a:buFont typeface="Wingdings" pitchFamily="2" charset="2"/>
              <a:buChar char="§"/>
              <a:defRPr sz="2800" baseline="0"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9" name="Picture 7" descr="Accessibility Partners Logo with 5 circles representing the letters &quot;A&quot; and &quot;P&quot; in braille next to the words, &quot;Accessibility Partners&quot; in black and gray.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51014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Accessibility Partners,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9DE4EB-3B61-4D2C-A1AF-B1E6A02A1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Marlowe@AccessibilityPartners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ha.org/NJC/faqs-aac-basics.htm" TargetMode="External"/><Relationship Id="rId3" Type="http://schemas.openxmlformats.org/officeDocument/2006/relationships/hyperlink" Target="http://www.seas.upenn.edu/about-seas/eniac/" TargetMode="External"/><Relationship Id="rId7" Type="http://schemas.openxmlformats.org/officeDocument/2006/relationships/hyperlink" Target="http://www.census.gov/prod/2012pubs/p70-131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l.gov/odep/" TargetMode="External"/><Relationship Id="rId11" Type="http://schemas.openxmlformats.org/officeDocument/2006/relationships/hyperlink" Target="http://gpii.net/" TargetMode="External"/><Relationship Id="rId5" Type="http://schemas.openxmlformats.org/officeDocument/2006/relationships/hyperlink" Target="http://www.salesforce.com/company/#1999" TargetMode="External"/><Relationship Id="rId10" Type="http://schemas.openxmlformats.org/officeDocument/2006/relationships/hyperlink" Target="http://cloud4all.info/" TargetMode="External"/><Relationship Id="rId4" Type="http://schemas.openxmlformats.org/officeDocument/2006/relationships/hyperlink" Target="http://www-03.ibm.com/ibm/history/exhibits/mainframe/mainframe_intro.html" TargetMode="External"/><Relationship Id="rId9" Type="http://schemas.openxmlformats.org/officeDocument/2006/relationships/hyperlink" Target="http://www-03.ibm.com/able/news/cloud_desktop_a11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763000" cy="182976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Keeping Our Head in the Clouds: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Assistive </a:t>
            </a:r>
            <a:r>
              <a:rPr lang="en-US" dirty="0">
                <a:effectLst/>
              </a:rPr>
              <a:t>Technology’s </a:t>
            </a:r>
            <a:r>
              <a:rPr lang="en-US" dirty="0" smtClean="0">
                <a:effectLst/>
              </a:rPr>
              <a:t>Future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199704"/>
          </a:xfrm>
        </p:spPr>
        <p:txBody>
          <a:bodyPr/>
          <a:lstStyle/>
          <a:p>
            <a:r>
              <a:rPr lang="en-US" dirty="0" smtClean="0"/>
              <a:t>March</a:t>
            </a:r>
            <a:r>
              <a:rPr lang="en-US" baseline="0" dirty="0" smtClean="0"/>
              <a:t> 21, 2014</a:t>
            </a:r>
            <a:endParaRPr lang="en-US" dirty="0" smtClean="0"/>
          </a:p>
          <a:p>
            <a:r>
              <a:rPr lang="en-US" dirty="0" smtClean="0"/>
              <a:t>Accessibility Partners</a:t>
            </a:r>
            <a:endParaRPr lang="en-US" dirty="0"/>
          </a:p>
        </p:txBody>
      </p:sp>
      <p:pic>
        <p:nvPicPr>
          <p:cNvPr id="4" name="Picture 7" descr="Accessibility Partners Logo with 5 circles representing the letters &quot;A&quot; and &quot;P&quot; in braille next to the words, &quot;Accessibility Partners&quot; in black and gra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399010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with Disabilities in the Workforce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ODEP Data as of February 2014:</a:t>
            </a:r>
          </a:p>
          <a:p>
            <a:pPr lvl="1"/>
            <a:r>
              <a:rPr lang="en-US" dirty="0" smtClean="0"/>
              <a:t>19.1% of PWD</a:t>
            </a:r>
            <a:r>
              <a:rPr lang="en-US" baseline="0" dirty="0" smtClean="0"/>
              <a:t> </a:t>
            </a:r>
            <a:r>
              <a:rPr lang="en-US" dirty="0" smtClean="0"/>
              <a:t>are in the workforce</a:t>
            </a:r>
          </a:p>
          <a:p>
            <a:pPr lvl="1"/>
            <a:r>
              <a:rPr lang="en-US" dirty="0" smtClean="0"/>
              <a:t>68.5% without</a:t>
            </a:r>
            <a:r>
              <a:rPr lang="en-US" baseline="0" dirty="0" smtClean="0"/>
              <a:t> disabilities</a:t>
            </a:r>
          </a:p>
          <a:p>
            <a:pPr lvl="0"/>
            <a:r>
              <a:rPr lang="en-US" dirty="0" smtClean="0"/>
              <a:t>Most of these jobs use or could use cloud computing as a benefit</a:t>
            </a:r>
          </a:p>
          <a:p>
            <a:pPr lvl="0"/>
            <a:r>
              <a:rPr lang="en-US" dirty="0" smtClean="0"/>
              <a:t>How do we fit in assistive technology?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Opportunities Exist?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/>
              <a:t>Access opens doors</a:t>
            </a:r>
          </a:p>
          <a:p>
            <a:r>
              <a:rPr lang="en-US" dirty="0" smtClean="0"/>
              <a:t>Increased independence in unique settings</a:t>
            </a:r>
          </a:p>
          <a:p>
            <a:r>
              <a:rPr lang="en-US" dirty="0" smtClean="0"/>
              <a:t>Personal experiences are enhanced</a:t>
            </a:r>
          </a:p>
          <a:p>
            <a:r>
              <a:rPr lang="en-US" dirty="0" smtClean="0"/>
              <a:t>Equality is promoted</a:t>
            </a:r>
          </a:p>
          <a:p>
            <a:r>
              <a:rPr lang="en-US" dirty="0" smtClean="0"/>
              <a:t>Improved communication and skills</a:t>
            </a:r>
          </a:p>
          <a:p>
            <a:pPr lvl="1"/>
            <a:r>
              <a:rPr lang="en-US" dirty="0" smtClean="0"/>
              <a:t>Increased mobility and movement</a:t>
            </a:r>
          </a:p>
          <a:p>
            <a:r>
              <a:rPr lang="en-US" dirty="0" smtClean="0"/>
              <a:t>Leads to </a:t>
            </a:r>
            <a:r>
              <a:rPr lang="en-US" b="1" dirty="0" smtClean="0"/>
              <a:t>improved quality of life for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 Today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  <a:r>
              <a:rPr lang="en-US" baseline="0" dirty="0" smtClean="0"/>
              <a:t> readers </a:t>
            </a:r>
          </a:p>
          <a:p>
            <a:r>
              <a:rPr lang="en-US" baseline="0" dirty="0" smtClean="0"/>
              <a:t>Magnifiers and Color Contrast</a:t>
            </a:r>
          </a:p>
          <a:p>
            <a:r>
              <a:rPr lang="en-US" baseline="0" dirty="0" smtClean="0"/>
              <a:t>Speech recognition </a:t>
            </a:r>
          </a:p>
          <a:p>
            <a:r>
              <a:rPr lang="en-US" baseline="0" dirty="0" smtClean="0"/>
              <a:t>Refreshable Braille Displays</a:t>
            </a:r>
          </a:p>
          <a:p>
            <a:r>
              <a:rPr lang="en-US" baseline="0" dirty="0" smtClean="0"/>
              <a:t>Alternative </a:t>
            </a:r>
            <a:r>
              <a:rPr lang="en-US" dirty="0" smtClean="0"/>
              <a:t>input devices</a:t>
            </a:r>
            <a:endParaRPr lang="en-US" baseline="0" dirty="0" smtClean="0"/>
          </a:p>
          <a:p>
            <a:r>
              <a:rPr lang="en-US" baseline="0" dirty="0" smtClean="0"/>
              <a:t>Augmented devices</a:t>
            </a:r>
            <a:endParaRPr lang="en-US" dirty="0"/>
          </a:p>
        </p:txBody>
      </p:sp>
      <p:pic>
        <p:nvPicPr>
          <p:cNvPr id="4" name="Picture 3" descr="Image of a refreshable Braille displ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23156"/>
            <a:ext cx="2870199" cy="16156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Demographics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 boomer population growing tremendously</a:t>
            </a:r>
          </a:p>
          <a:p>
            <a:r>
              <a:rPr lang="en-US" dirty="0" smtClean="0"/>
              <a:t>Enthusiastic computer users</a:t>
            </a:r>
          </a:p>
          <a:p>
            <a:pPr lvl="1"/>
            <a:r>
              <a:rPr lang="en-US" dirty="0" smtClean="0"/>
              <a:t>Developing disabilities as they age</a:t>
            </a:r>
          </a:p>
          <a:p>
            <a:r>
              <a:rPr lang="en-US" dirty="0" smtClean="0"/>
              <a:t>Looking for technology to facilitate their vision, dexterity, or hearing disabilities</a:t>
            </a:r>
          </a:p>
          <a:p>
            <a:pPr lvl="1"/>
            <a:r>
              <a:rPr lang="en-US" dirty="0" smtClean="0"/>
              <a:t>Large print, high contrast, easy-to-activate buttons, higher volume, concise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propose</a:t>
            </a:r>
            <a:r>
              <a:rPr lang="en-US" baseline="0" dirty="0" smtClean="0"/>
              <a:t> a reality where a user can access their accessibility settings and assistive technology from anywhere!</a:t>
            </a:r>
            <a:endParaRPr lang="en-US" dirty="0"/>
          </a:p>
        </p:txBody>
      </p:sp>
      <p:pic>
        <p:nvPicPr>
          <p:cNvPr id="4098" name="Picture 2" descr="Image of clouds over a mountaintop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this be used?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</a:p>
          <a:p>
            <a:r>
              <a:rPr lang="en-US" dirty="0" smtClean="0"/>
              <a:t>Travel</a:t>
            </a:r>
            <a:r>
              <a:rPr lang="en-US" baseline="0" dirty="0" smtClean="0"/>
              <a:t> kiosks</a:t>
            </a:r>
          </a:p>
          <a:p>
            <a:r>
              <a:rPr lang="en-US" baseline="0" dirty="0" smtClean="0"/>
              <a:t>Shopping portals</a:t>
            </a:r>
          </a:p>
          <a:p>
            <a:r>
              <a:rPr lang="en-US" baseline="0" dirty="0" smtClean="0"/>
              <a:t>ATMs</a:t>
            </a:r>
          </a:p>
          <a:p>
            <a:r>
              <a:rPr lang="en-US" baseline="0" dirty="0" smtClean="0"/>
              <a:t>Museum guides</a:t>
            </a:r>
          </a:p>
          <a:p>
            <a:r>
              <a:rPr lang="en-US" baseline="0" dirty="0" smtClean="0"/>
              <a:t>ANYWHERE!</a:t>
            </a:r>
            <a:endParaRPr lang="en-US" dirty="0"/>
          </a:p>
        </p:txBody>
      </p:sp>
      <p:pic>
        <p:nvPicPr>
          <p:cNvPr id="5" name="Picture 4" descr="Image of five computer kios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33550"/>
            <a:ext cx="3725333" cy="279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AT in the cloud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Traditional alternative/augmentation (AAC) devices have been pricey</a:t>
            </a:r>
          </a:p>
          <a:p>
            <a:r>
              <a:rPr lang="en-US" dirty="0" smtClean="0"/>
              <a:t>Now, smartphones and tablets allow for easier and cheaper development</a:t>
            </a:r>
          </a:p>
          <a:p>
            <a:r>
              <a:rPr lang="en-US" dirty="0" smtClean="0"/>
              <a:t>Barriers for reaching PWD today are financial—unless we move to the cloud</a:t>
            </a:r>
            <a:endParaRPr lang="en-US" dirty="0"/>
          </a:p>
        </p:txBody>
      </p:sp>
      <p:pic>
        <p:nvPicPr>
          <p:cNvPr id="2050" name="Picture 2" descr="Image of an AAC touchscreen dev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7560"/>
            <a:ext cx="2286000" cy="20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Home and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office purchases a screen reader, and now a user can access it at home computer</a:t>
            </a:r>
          </a:p>
          <a:p>
            <a:r>
              <a:rPr lang="en-US" dirty="0" smtClean="0"/>
              <a:t>Extra benefit—can be accessed from a friend or family’s computer</a:t>
            </a:r>
          </a:p>
          <a:p>
            <a:r>
              <a:rPr lang="en-US" dirty="0" smtClean="0"/>
              <a:t>Or, if you don’t own a computer, it is preloaded on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Recognition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personalized identity</a:t>
            </a:r>
          </a:p>
          <a:p>
            <a:r>
              <a:rPr lang="en-US" dirty="0" smtClean="0"/>
              <a:t>Secure way to access features</a:t>
            </a:r>
          </a:p>
          <a:p>
            <a:pPr lvl="1"/>
            <a:r>
              <a:rPr lang="en-US" dirty="0" smtClean="0"/>
              <a:t>USB</a:t>
            </a:r>
          </a:p>
          <a:p>
            <a:pPr lvl="1"/>
            <a:r>
              <a:rPr lang="en-US" dirty="0" smtClean="0"/>
              <a:t>Card swipe</a:t>
            </a:r>
          </a:p>
          <a:p>
            <a:pPr lvl="1"/>
            <a:r>
              <a:rPr lang="en-US" dirty="0" smtClean="0"/>
              <a:t>PIN number</a:t>
            </a:r>
          </a:p>
          <a:p>
            <a:pPr lvl="1"/>
            <a:r>
              <a:rPr lang="en-US" dirty="0" smtClean="0"/>
              <a:t>Cell phone</a:t>
            </a:r>
            <a:endParaRPr lang="en-US" dirty="0"/>
          </a:p>
        </p:txBody>
      </p:sp>
      <p:pic>
        <p:nvPicPr>
          <p:cNvPr id="4" name="Picture 3" descr="Graphic of people with one highlighted over a magnifying gla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24200"/>
            <a:ext cx="3657600" cy="2743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Unsure? Use preloaded features!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standard set-ups to use anonymous</a:t>
            </a:r>
          </a:p>
          <a:p>
            <a:r>
              <a:rPr lang="en-US" dirty="0" smtClean="0"/>
              <a:t>Can access these settings from anywhere</a:t>
            </a:r>
          </a:p>
          <a:p>
            <a:r>
              <a:rPr lang="en-US" dirty="0" smtClean="0"/>
              <a:t>No need for self-identification</a:t>
            </a:r>
          </a:p>
          <a:p>
            <a:r>
              <a:rPr lang="en-US" dirty="0" smtClean="0"/>
              <a:t>Can be anonymous or masked</a:t>
            </a:r>
            <a:endParaRPr lang="en-US" dirty="0"/>
          </a:p>
        </p:txBody>
      </p:sp>
      <p:pic>
        <p:nvPicPr>
          <p:cNvPr id="5" name="Picture 2" descr="Graphic of a computer with a cloud on the monitor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283910" cy="22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cloud computing vs. </a:t>
            </a:r>
            <a:r>
              <a:rPr lang="en-US" dirty="0" smtClean="0"/>
              <a:t>earlier</a:t>
            </a:r>
          </a:p>
          <a:p>
            <a:r>
              <a:rPr lang="en-US" dirty="0" smtClean="0"/>
              <a:t>Current status of assistive technology</a:t>
            </a:r>
          </a:p>
          <a:p>
            <a:r>
              <a:rPr lang="en-US" dirty="0" smtClean="0"/>
              <a:t>The role of AT in the cloud</a:t>
            </a:r>
          </a:p>
          <a:p>
            <a:r>
              <a:rPr lang="en-US" dirty="0" smtClean="0"/>
              <a:t>Benefits</a:t>
            </a:r>
          </a:p>
          <a:p>
            <a:r>
              <a:rPr lang="en-US" dirty="0" smtClean="0"/>
              <a:t>Where to go from here</a:t>
            </a:r>
          </a:p>
        </p:txBody>
      </p:sp>
      <p:pic>
        <p:nvPicPr>
          <p:cNvPr id="1028" name="Picture 4" descr="Image of John wa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133600" cy="28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Desktops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1412"/>
            <a:ext cx="8991600" cy="4525963"/>
          </a:xfrm>
        </p:spPr>
        <p:txBody>
          <a:bodyPr/>
          <a:lstStyle/>
          <a:p>
            <a:r>
              <a:rPr lang="en-US" dirty="0" smtClean="0"/>
              <a:t>Goes back to virtualization:</a:t>
            </a:r>
          </a:p>
          <a:p>
            <a:pPr lvl="1"/>
            <a:r>
              <a:rPr lang="en-US" dirty="0" smtClean="0"/>
              <a:t>Accessed without barriers of time or location</a:t>
            </a:r>
          </a:p>
          <a:p>
            <a:pPr lvl="1"/>
            <a:r>
              <a:rPr lang="en-US" dirty="0" smtClean="0"/>
              <a:t>Connect a business desktop to personal device</a:t>
            </a:r>
          </a:p>
          <a:p>
            <a:pPr lvl="2"/>
            <a:r>
              <a:rPr lang="en-US" dirty="0" smtClean="0"/>
              <a:t>Home PC</a:t>
            </a:r>
          </a:p>
          <a:p>
            <a:pPr lvl="2"/>
            <a:r>
              <a:rPr lang="en-US" dirty="0" smtClean="0"/>
              <a:t>Smart phone</a:t>
            </a:r>
          </a:p>
          <a:p>
            <a:pPr lvl="2"/>
            <a:r>
              <a:rPr lang="en-US" dirty="0" smtClean="0"/>
              <a:t>tablet</a:t>
            </a:r>
          </a:p>
          <a:p>
            <a:pPr lvl="1"/>
            <a:r>
              <a:rPr lang="en-US" dirty="0" smtClean="0"/>
              <a:t>Only requirement is an Internet connection</a:t>
            </a:r>
          </a:p>
          <a:p>
            <a:r>
              <a:rPr lang="en-US" dirty="0" smtClean="0"/>
              <a:t>Less ‘complex’ devices connected to software that connects them to cloud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Readers in the Cloud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readers are desktop-specific</a:t>
            </a:r>
          </a:p>
          <a:p>
            <a:r>
              <a:rPr lang="en-US" dirty="0" smtClean="0"/>
              <a:t>Requires configuration on local system and the cloud</a:t>
            </a:r>
          </a:p>
          <a:p>
            <a:r>
              <a:rPr lang="en-US" dirty="0" smtClean="0"/>
              <a:t>Administrator on both ends needs to:</a:t>
            </a:r>
          </a:p>
          <a:p>
            <a:pPr lvl="1"/>
            <a:r>
              <a:rPr lang="en-US" dirty="0" smtClean="0"/>
              <a:t>Configure and maintain desktop images</a:t>
            </a:r>
          </a:p>
          <a:p>
            <a:pPr lvl="1"/>
            <a:r>
              <a:rPr lang="en-US" dirty="0" smtClean="0"/>
              <a:t>Done in advance to be accessible</a:t>
            </a:r>
          </a:p>
        </p:txBody>
      </p:sp>
      <p:pic>
        <p:nvPicPr>
          <p:cNvPr id="4098" name="Picture 2" descr="Image of a bitc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21921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Screen Reader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screen reader must be installed on:</a:t>
            </a:r>
          </a:p>
          <a:p>
            <a:pPr lvl="1"/>
            <a:r>
              <a:rPr lang="en-US" dirty="0" smtClean="0"/>
              <a:t>User’s local system</a:t>
            </a:r>
          </a:p>
          <a:p>
            <a:pPr lvl="1"/>
            <a:r>
              <a:rPr lang="en-US" dirty="0" smtClean="0"/>
              <a:t>Cloud desktop</a:t>
            </a:r>
          </a:p>
          <a:p>
            <a:r>
              <a:rPr lang="en-US" dirty="0" smtClean="0"/>
              <a:t>Authentication taken from local</a:t>
            </a:r>
          </a:p>
          <a:p>
            <a:pPr lvl="1"/>
            <a:r>
              <a:rPr lang="en-US" dirty="0" smtClean="0"/>
              <a:t>Number of licenses=number of users</a:t>
            </a:r>
          </a:p>
          <a:p>
            <a:r>
              <a:rPr lang="en-US" dirty="0" smtClean="0"/>
              <a:t>Text is sent from cloud desktop, and is read by local system</a:t>
            </a:r>
          </a:p>
          <a:p>
            <a:pPr lvl="1"/>
            <a:r>
              <a:rPr lang="en-US" dirty="0" smtClean="0"/>
              <a:t>Text is sent, not audio—improves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Cloud Desktops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 time to provision new desktops</a:t>
            </a:r>
          </a:p>
          <a:p>
            <a:r>
              <a:rPr lang="en-US" dirty="0" smtClean="0"/>
              <a:t>Decrease management and support costs</a:t>
            </a:r>
          </a:p>
          <a:p>
            <a:r>
              <a:rPr lang="en-US" dirty="0" smtClean="0"/>
              <a:t>Better than before: only one release as opposed to multiples in the past</a:t>
            </a:r>
          </a:p>
          <a:p>
            <a:r>
              <a:rPr lang="en-US" dirty="0" smtClean="0"/>
              <a:t>Less reconfigurations=resources saved!</a:t>
            </a:r>
            <a:endParaRPr lang="en-US" dirty="0"/>
          </a:p>
        </p:txBody>
      </p:sp>
      <p:pic>
        <p:nvPicPr>
          <p:cNvPr id="1026" name="Picture 2" descr="Cloud desk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2366"/>
            <a:ext cx="2217234" cy="22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Cloud4All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International project funded by the EU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Simple, </a:t>
            </a:r>
            <a:r>
              <a:rPr lang="en-US" dirty="0"/>
              <a:t>i</a:t>
            </a:r>
            <a:r>
              <a:rPr lang="en-US" dirty="0" smtClean="0"/>
              <a:t>nstant </a:t>
            </a:r>
            <a:r>
              <a:rPr lang="en-US" dirty="0"/>
              <a:t>accessibility for </a:t>
            </a:r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Anywhere, </a:t>
            </a:r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d</a:t>
            </a:r>
            <a:r>
              <a:rPr lang="en-US" dirty="0" smtClean="0"/>
              <a:t>evice </a:t>
            </a:r>
            <a:r>
              <a:rPr lang="en-US" dirty="0"/>
              <a:t>a</a:t>
            </a:r>
            <a:r>
              <a:rPr lang="en-US" dirty="0" smtClean="0"/>
              <a:t>ccess</a:t>
            </a:r>
          </a:p>
          <a:p>
            <a:pPr lvl="1"/>
            <a:r>
              <a:rPr lang="en-US" dirty="0" smtClean="0"/>
              <a:t>Supply </a:t>
            </a:r>
            <a:r>
              <a:rPr lang="en-US" dirty="0"/>
              <a:t>and </a:t>
            </a:r>
            <a:r>
              <a:rPr lang="en-US" dirty="0" smtClean="0"/>
              <a:t>demand </a:t>
            </a:r>
            <a:r>
              <a:rPr lang="en-US" dirty="0"/>
              <a:t>better </a:t>
            </a:r>
            <a:r>
              <a:rPr lang="en-US" dirty="0" smtClean="0"/>
              <a:t>connected</a:t>
            </a:r>
          </a:p>
          <a:p>
            <a:pPr lvl="1"/>
            <a:r>
              <a:rPr lang="en-US" dirty="0" smtClean="0"/>
              <a:t>Affordable </a:t>
            </a:r>
            <a:r>
              <a:rPr lang="en-US" dirty="0"/>
              <a:t>method to offer diversity needed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Logo for Cloud4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83925"/>
            <a:ext cx="2895600" cy="239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Public Inclusive Infrastructure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facing accessibility barriers can access the Internet</a:t>
            </a:r>
          </a:p>
          <a:p>
            <a:pPr lvl="1"/>
            <a:r>
              <a:rPr lang="en-US" dirty="0" smtClean="0"/>
              <a:t>Disability</a:t>
            </a:r>
          </a:p>
          <a:p>
            <a:pPr lvl="1"/>
            <a:r>
              <a:rPr lang="en-US" dirty="0" smtClean="0"/>
              <a:t>Digital Literacy</a:t>
            </a:r>
          </a:p>
          <a:p>
            <a:pPr lvl="1"/>
            <a:r>
              <a:rPr lang="en-US" dirty="0" smtClean="0"/>
              <a:t>Aging</a:t>
            </a:r>
          </a:p>
          <a:p>
            <a:pPr lvl="1"/>
            <a:r>
              <a:rPr lang="en-US" dirty="0" smtClean="0"/>
              <a:t>Economics</a:t>
            </a:r>
          </a:p>
          <a:p>
            <a:r>
              <a:rPr lang="en-US" dirty="0" smtClean="0"/>
              <a:t>Access to information, communities, and services</a:t>
            </a:r>
            <a:endParaRPr lang="en-US" dirty="0"/>
          </a:p>
        </p:txBody>
      </p:sp>
      <p:pic>
        <p:nvPicPr>
          <p:cNvPr id="1026" name="Picture 2" descr="Logo for the Global Public Inclusive Infra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74666"/>
            <a:ext cx="3661136" cy="12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</a:t>
            </a:r>
            <a:r>
              <a:rPr lang="en-US" baseline="0" dirty="0" smtClean="0"/>
              <a:t> it on th</a:t>
            </a:r>
            <a:r>
              <a:rPr lang="en-US" dirty="0" smtClean="0"/>
              <a:t>e</a:t>
            </a:r>
            <a:r>
              <a:rPr lang="en-US" baseline="0" dirty="0" smtClean="0"/>
              <a:t> Cloud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users can benefit</a:t>
            </a:r>
          </a:p>
          <a:p>
            <a:pPr lvl="1"/>
            <a:r>
              <a:rPr lang="en-US" dirty="0" smtClean="0"/>
              <a:t>Simpler, unified interface</a:t>
            </a:r>
          </a:p>
          <a:p>
            <a:pPr lvl="1"/>
            <a:r>
              <a:rPr lang="en-US" dirty="0" smtClean="0"/>
              <a:t>More</a:t>
            </a:r>
            <a:r>
              <a:rPr lang="en-US" baseline="0" dirty="0" smtClean="0"/>
              <a:t> inclusive</a:t>
            </a:r>
          </a:p>
          <a:p>
            <a:pPr lvl="1"/>
            <a:r>
              <a:rPr lang="en-US" baseline="0" dirty="0" smtClean="0"/>
              <a:t>Available and accessible from everywhere</a:t>
            </a:r>
          </a:p>
          <a:p>
            <a:pPr lvl="1"/>
            <a:r>
              <a:rPr lang="en-US" baseline="0" dirty="0" smtClean="0"/>
              <a:t>More affordable:</a:t>
            </a:r>
          </a:p>
          <a:p>
            <a:pPr lvl="2"/>
            <a:r>
              <a:rPr lang="en-US" dirty="0" smtClean="0"/>
              <a:t>Individual users</a:t>
            </a:r>
          </a:p>
          <a:p>
            <a:pPr lvl="2"/>
            <a:r>
              <a:rPr lang="en-US" dirty="0" smtClean="0"/>
              <a:t>Businesses</a:t>
            </a:r>
          </a:p>
          <a:p>
            <a:pPr lvl="2"/>
            <a:r>
              <a:rPr lang="en-US" dirty="0" smtClean="0"/>
              <a:t>Public</a:t>
            </a:r>
            <a:r>
              <a:rPr lang="en-US" baseline="0" dirty="0" smtClean="0"/>
              <a:t> areas</a:t>
            </a:r>
            <a:endParaRPr lang="en-US" dirty="0"/>
          </a:p>
        </p:txBody>
      </p:sp>
      <p:pic>
        <p:nvPicPr>
          <p:cNvPr id="4098" name="Picture 2" descr="Image of a cloud with arrows pointing out of it, to a server, smart phone, laptop, and other personal de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the ground running—NOW!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6781800" cy="5148072"/>
          </a:xfrm>
        </p:spPr>
        <p:txBody>
          <a:bodyPr/>
          <a:lstStyle/>
          <a:p>
            <a:r>
              <a:rPr lang="en-US" dirty="0" smtClean="0"/>
              <a:t>Broadband access is growing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Must ensure that access </a:t>
            </a:r>
            <a:br>
              <a:rPr lang="en-US" dirty="0" smtClean="0"/>
            </a:br>
            <a:r>
              <a:rPr lang="en-US" dirty="0" smtClean="0"/>
              <a:t>includes everyone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Avoid barriers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Don’t just connect people, but make sure they can use it!</a:t>
            </a:r>
            <a:endParaRPr lang="en-US" dirty="0"/>
          </a:p>
        </p:txBody>
      </p:sp>
      <p:pic>
        <p:nvPicPr>
          <p:cNvPr id="3074" name="Picture 2" descr="Image of businessmen in suits running on a track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657600" cy="243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r>
              <a:rPr lang="en-US" baseline="0" dirty="0" smtClean="0"/>
              <a:t>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Dana Marlowe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Accessibility</a:t>
            </a:r>
            <a:r>
              <a:rPr lang="en-US" baseline="0" dirty="0" smtClean="0"/>
              <a:t> Partners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sz="2800" baseline="0" dirty="0" smtClean="0">
                <a:hlinkClick r:id="rId3"/>
              </a:rPr>
              <a:t>DMarlowe@AccessibilityPartners.com</a:t>
            </a:r>
            <a:r>
              <a:rPr lang="en-US" sz="2800" baseline="0" dirty="0" smtClean="0"/>
              <a:t/>
            </a:r>
            <a:br>
              <a:rPr lang="en-US" sz="2800" baseline="0" dirty="0" smtClean="0"/>
            </a:br>
            <a:endParaRPr lang="en-US" sz="2800" baseline="0" dirty="0" smtClean="0"/>
          </a:p>
          <a:p>
            <a:pPr marL="365760" lvl="1" indent="0">
              <a:buNone/>
            </a:pPr>
            <a:r>
              <a:rPr lang="en-US" sz="2800" baseline="0" dirty="0" smtClean="0"/>
              <a:t>301-717-7177</a:t>
            </a:r>
            <a:br>
              <a:rPr lang="en-US" sz="2800" baseline="0" dirty="0" smtClean="0"/>
            </a:br>
            <a:r>
              <a:rPr lang="en-US" sz="2800" baseline="0" dirty="0" smtClean="0"/>
              <a:t/>
            </a:r>
            <a:br>
              <a:rPr lang="en-US" sz="2800" baseline="0" dirty="0" smtClean="0"/>
            </a:br>
            <a:r>
              <a:rPr lang="en-US" sz="2800" u="sng" baseline="0" dirty="0" smtClean="0"/>
              <a:t>www.AccessibilityPartners.com</a:t>
            </a:r>
            <a:r>
              <a:rPr lang="en-US" sz="2800" baseline="0" dirty="0" smtClean="0"/>
              <a:t/>
            </a:r>
            <a:br>
              <a:rPr lang="en-US" sz="2800" baseline="0" dirty="0" smtClean="0"/>
            </a:br>
            <a:r>
              <a:rPr lang="en-US" sz="2800" baseline="0" dirty="0" smtClean="0"/>
              <a:t/>
            </a:r>
            <a:br>
              <a:rPr lang="en-US" sz="2800" baseline="0" dirty="0" smtClean="0"/>
            </a:br>
            <a:r>
              <a:rPr lang="en-US" sz="2800" baseline="0" dirty="0" smtClean="0"/>
              <a:t>Thank You!</a:t>
            </a:r>
            <a:endParaRPr lang="en-US" sz="2800" dirty="0"/>
          </a:p>
        </p:txBody>
      </p:sp>
      <p:pic>
        <p:nvPicPr>
          <p:cNvPr id="5122" name="Picture 2" descr="Image of Sharon and Dana pointing to clouds outside of San Di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738718" cy="32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ENIAC: </a:t>
            </a:r>
            <a:r>
              <a:rPr lang="en-US" sz="1800" dirty="0" smtClean="0">
                <a:hlinkClick r:id="rId3" tooltip="ENIAC"/>
              </a:rPr>
              <a:t>http://www.seas.upenn.edu/about-seas/eniac/</a:t>
            </a:r>
            <a:endParaRPr lang="en-US" sz="1800" dirty="0" smtClean="0"/>
          </a:p>
          <a:p>
            <a:r>
              <a:rPr lang="en-US" sz="1800" dirty="0" smtClean="0"/>
              <a:t>IBM</a:t>
            </a:r>
            <a:r>
              <a:rPr lang="en-US" sz="1800" baseline="0" dirty="0" smtClean="0"/>
              <a:t> Mainframes and VMs: </a:t>
            </a:r>
            <a:r>
              <a:rPr lang="en-US" sz="1800" baseline="0" dirty="0" smtClean="0">
                <a:hlinkClick r:id="rId4" tooltip="IBM Mainframes and VMs"/>
              </a:rPr>
              <a:t>http://www-03.ibm.com/ibm/history/exhibits/mainframe/mainframe_intro.html</a:t>
            </a:r>
            <a:endParaRPr lang="en-US" sz="1800" baseline="0" dirty="0" smtClean="0"/>
          </a:p>
          <a:p>
            <a:r>
              <a:rPr lang="en-US" sz="1800" baseline="0" dirty="0" smtClean="0"/>
              <a:t>Salesforce History </a:t>
            </a:r>
            <a:r>
              <a:rPr lang="en-US" sz="1800" baseline="0" dirty="0" smtClean="0">
                <a:hlinkClick r:id="rId5" tooltip="Salesforce"/>
              </a:rPr>
              <a:t>http://www.salesforce.com/company/#1999</a:t>
            </a:r>
            <a:endParaRPr lang="en-US" sz="1800" baseline="0" dirty="0" smtClean="0"/>
          </a:p>
          <a:p>
            <a:r>
              <a:rPr lang="en-US" sz="1800" baseline="0" dirty="0" smtClean="0"/>
              <a:t>ODEP: </a:t>
            </a:r>
            <a:r>
              <a:rPr lang="en-US" sz="1800" baseline="0" dirty="0" smtClean="0">
                <a:hlinkClick r:id="rId6" tooltip="ODEP"/>
              </a:rPr>
              <a:t>http://www.dol.gov/odep/</a:t>
            </a:r>
            <a:endParaRPr lang="en-US" sz="1800" baseline="0" dirty="0" smtClean="0"/>
          </a:p>
          <a:p>
            <a:r>
              <a:rPr lang="en-US" sz="1800" baseline="0" dirty="0" smtClean="0"/>
              <a:t>2010 Census: People with Disabilities: </a:t>
            </a:r>
            <a:r>
              <a:rPr lang="en-US" sz="1800" baseline="0" dirty="0" smtClean="0">
                <a:hlinkClick r:id="rId7" tooltip="Census"/>
              </a:rPr>
              <a:t>http://www.census.gov/prod/2012pubs/p70-131.pdf</a:t>
            </a:r>
            <a:endParaRPr lang="en-US" sz="1800" baseline="0" dirty="0" smtClean="0"/>
          </a:p>
          <a:p>
            <a:r>
              <a:rPr lang="en-US" sz="1800" baseline="0" dirty="0" smtClean="0"/>
              <a:t>Introduction to AAC: </a:t>
            </a:r>
            <a:r>
              <a:rPr lang="en-US" sz="1800" baseline="0" dirty="0" smtClean="0">
                <a:hlinkClick r:id="rId8" tooltip="AAC"/>
              </a:rPr>
              <a:t>http://www.asha.org/NJC/faqs-aac-basics.htm</a:t>
            </a:r>
            <a:endParaRPr lang="en-US" sz="1800" baseline="0" dirty="0" smtClean="0"/>
          </a:p>
          <a:p>
            <a:r>
              <a:rPr lang="en-US" sz="1800" baseline="0" dirty="0" smtClean="0"/>
              <a:t>Cloud Desktop Accessibility: </a:t>
            </a:r>
            <a:r>
              <a:rPr lang="en-US" sz="1800" baseline="0" dirty="0" smtClean="0">
                <a:hlinkClick r:id="rId9" tooltip="Cloud Desktop and Accessibility"/>
              </a:rPr>
              <a:t>http://www-03.ibm.com/able/news/cloud_desktop_a11y.html</a:t>
            </a:r>
            <a:endParaRPr lang="en-US" sz="1800" baseline="0" dirty="0" smtClean="0"/>
          </a:p>
          <a:p>
            <a:r>
              <a:rPr lang="en-US" sz="1800" baseline="0" dirty="0" smtClean="0"/>
              <a:t>Cloud4all: </a:t>
            </a:r>
            <a:r>
              <a:rPr lang="en-US" sz="1800" baseline="0" dirty="0" smtClean="0">
                <a:hlinkClick r:id="rId10" tooltip="Cloud4All"/>
              </a:rPr>
              <a:t>http://cloud4all.info/</a:t>
            </a:r>
            <a:endParaRPr lang="en-US" sz="1800" baseline="0" dirty="0" smtClean="0"/>
          </a:p>
          <a:p>
            <a:r>
              <a:rPr lang="en-US" sz="1800" baseline="0" dirty="0" smtClean="0"/>
              <a:t>GPII: </a:t>
            </a:r>
            <a:r>
              <a:rPr lang="en-US" sz="1800" baseline="0" dirty="0" smtClean="0">
                <a:hlinkClick r:id="rId11" tooltip="GPII"/>
              </a:rPr>
              <a:t>http://gpii.net/</a:t>
            </a:r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Computing: Then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Dates back to the 1950s</a:t>
            </a:r>
          </a:p>
          <a:p>
            <a:r>
              <a:rPr lang="en-US" dirty="0" smtClean="0"/>
              <a:t>Large-scale mainframes for government and corporations</a:t>
            </a:r>
          </a:p>
          <a:p>
            <a:pPr lvl="1"/>
            <a:r>
              <a:rPr lang="en-US" dirty="0" smtClean="0"/>
              <a:t>Installed in server rooms and accessed by terminals</a:t>
            </a:r>
          </a:p>
        </p:txBody>
      </p:sp>
      <p:pic>
        <p:nvPicPr>
          <p:cNvPr id="1026" name="Picture 2" descr="Image of the originial Eniac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352800" cy="24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of Elv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kumimoji="0"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Mainframes were expensive to buy and maintain</a:t>
            </a:r>
            <a:endParaRPr lang="en-US" sz="3200" dirty="0" smtClean="0">
              <a:effectLst/>
            </a:endParaRPr>
          </a:p>
          <a:p>
            <a:pPr rtl="0" eaLnBrk="1" latinLnBrk="0" hangingPunct="1"/>
            <a:r>
              <a:rPr kumimoji="0"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for multiple users to share access to same data and CPU from any station</a:t>
            </a:r>
            <a:endParaRPr lang="en-US" dirty="0" smtClean="0">
              <a:effectLst/>
            </a:endParaRPr>
          </a:p>
        </p:txBody>
      </p:sp>
      <p:pic>
        <p:nvPicPr>
          <p:cNvPr id="1026" name="Picture 2" descr="IBM 7070 Data Processing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53" y="3733800"/>
            <a:ext cx="3048000" cy="21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7929" y="5955268"/>
            <a:ext cx="392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IBM’s 7070 Data Processing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VMs</a:t>
            </a:r>
            <a:r>
              <a:rPr lang="en-US" baseline="0" dirty="0" smtClean="0"/>
              <a:t> and the 1970s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machines allowed admins to have multiple systems on a single node</a:t>
            </a:r>
          </a:p>
          <a:p>
            <a:r>
              <a:rPr lang="en-US" dirty="0" smtClean="0"/>
              <a:t>Allowed multiple CPUs in the same environment</a:t>
            </a:r>
          </a:p>
        </p:txBody>
      </p:sp>
      <p:pic>
        <p:nvPicPr>
          <p:cNvPr id="2050" name="Picture 2" descr="IBM VM370 (197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3200400"/>
            <a:ext cx="4159250" cy="32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the</a:t>
            </a:r>
            <a:r>
              <a:rPr lang="en-US" baseline="0" dirty="0" smtClean="0"/>
              <a:t> VMs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kumimoji="0"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VM can run a custom OS, have own memory, CPU and hard drive, etc.</a:t>
            </a:r>
            <a:endParaRPr lang="en-US" sz="3200" dirty="0" smtClean="0">
              <a:effectLst/>
            </a:endParaRPr>
          </a:p>
          <a:p>
            <a:pPr rtl="0" eaLnBrk="1" latinLnBrk="0" hangingPunct="1"/>
            <a:r>
              <a:rPr kumimoji="0"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Reiterates resource sharing concept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kumimoji="0"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Virtualization became a technology driver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Image of John Travolta from Saturday Night F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in the 1990s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virtualized private networks</a:t>
            </a:r>
          </a:p>
          <a:p>
            <a:r>
              <a:rPr lang="en-US" dirty="0" smtClean="0"/>
              <a:t>Reduced costs—shared access over same physical infrastructure</a:t>
            </a:r>
          </a:p>
          <a:p>
            <a:r>
              <a:rPr lang="en-US" dirty="0" smtClean="0"/>
              <a:t>Traffic could be shifted for better network balance and bandwidth control</a:t>
            </a:r>
          </a:p>
          <a:p>
            <a:r>
              <a:rPr lang="en-US" dirty="0" smtClean="0"/>
              <a:t>Moving towards the future: taking virtualization online!</a:t>
            </a:r>
            <a:endParaRPr lang="en-US" dirty="0"/>
          </a:p>
        </p:txBody>
      </p:sp>
      <p:pic>
        <p:nvPicPr>
          <p:cNvPr id="3074" name="Picture 2" descr="Image of a pa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2667000" cy="19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2000</a:t>
            </a:r>
            <a:r>
              <a:rPr lang="en-US" baseline="0" dirty="0" smtClean="0"/>
              <a:t> to Now: The Modern Cloud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Users without servers can order ‘cloud computing instances’ or ‘cloud servers’</a:t>
            </a:r>
          </a:p>
          <a:p>
            <a:r>
              <a:rPr lang="en-US" dirty="0" smtClean="0"/>
              <a:t>Taking a share of the pie:</a:t>
            </a:r>
          </a:p>
          <a:p>
            <a:pPr lvl="1"/>
            <a:r>
              <a:rPr lang="en-US" dirty="0" smtClean="0"/>
              <a:t>Only ordering what you need from a large available pile of resources</a:t>
            </a:r>
          </a:p>
          <a:p>
            <a:r>
              <a:rPr lang="en-US" dirty="0" smtClean="0"/>
              <a:t>Little overhead, easier management</a:t>
            </a:r>
            <a:endParaRPr lang="en-US" dirty="0"/>
          </a:p>
        </p:txBody>
      </p:sp>
      <p:pic>
        <p:nvPicPr>
          <p:cNvPr id="4" name="Picture 3" descr="Graphic of cloud compu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800600"/>
            <a:ext cx="2541846" cy="16945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Key Themes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Resources</a:t>
            </a:r>
          </a:p>
          <a:p>
            <a:r>
              <a:rPr lang="en-US" dirty="0" smtClean="0"/>
              <a:t>Customization</a:t>
            </a:r>
          </a:p>
          <a:p>
            <a:r>
              <a:rPr lang="en-US" dirty="0" smtClean="0"/>
              <a:t>Computing Power</a:t>
            </a:r>
          </a:p>
          <a:p>
            <a:r>
              <a:rPr lang="en-US" dirty="0" smtClean="0"/>
              <a:t>Balance and Bandwidth</a:t>
            </a:r>
          </a:p>
          <a:p>
            <a:r>
              <a:rPr lang="en-US" dirty="0" smtClean="0"/>
              <a:t>Virtualization</a:t>
            </a:r>
          </a:p>
        </p:txBody>
      </p:sp>
      <p:pic>
        <p:nvPicPr>
          <p:cNvPr id="5" name="Picture 4" title="Image of a cloud with a lightning bol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86200"/>
            <a:ext cx="4441162" cy="248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DE4EB-3B61-4D2C-A1AF-B1E6A02A13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4223</TotalTime>
  <Words>927</Words>
  <Application>Microsoft Office PowerPoint</Application>
  <PresentationFormat>On-screen Show (4:3)</PresentationFormat>
  <Paragraphs>226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Keeping Our Head in the Clouds:  Assistive Technology’s Future</vt:lpstr>
      <vt:lpstr>Agenda</vt:lpstr>
      <vt:lpstr>Cloud Computing: Then</vt:lpstr>
      <vt:lpstr>Mainframes</vt:lpstr>
      <vt:lpstr>VMs and the 1970s</vt:lpstr>
      <vt:lpstr>More about the VMs</vt:lpstr>
      <vt:lpstr>Servers in the 1990s</vt:lpstr>
      <vt:lpstr>2000 to Now: The Modern Cloud</vt:lpstr>
      <vt:lpstr>Important Key Themes</vt:lpstr>
      <vt:lpstr>People with Disabilities in the Workforce</vt:lpstr>
      <vt:lpstr>What Opportunities Exist?</vt:lpstr>
      <vt:lpstr>Assistive Technology Today</vt:lpstr>
      <vt:lpstr>New Demographics</vt:lpstr>
      <vt:lpstr>Bridging the Gap</vt:lpstr>
      <vt:lpstr>Where can this be used?</vt:lpstr>
      <vt:lpstr>The Role of AT in the cloud</vt:lpstr>
      <vt:lpstr>Benefits for Home and Work</vt:lpstr>
      <vt:lpstr>User Recognition</vt:lpstr>
      <vt:lpstr>Unsure? Use preloaded features!</vt:lpstr>
      <vt:lpstr>Cloud Desktops</vt:lpstr>
      <vt:lpstr>Screen Readers in the Cloud</vt:lpstr>
      <vt:lpstr>Setting up a Screen Reader</vt:lpstr>
      <vt:lpstr>Benefits of Cloud Desktops</vt:lpstr>
      <vt:lpstr>Cloud4All</vt:lpstr>
      <vt:lpstr>Global Public Inclusive Infrastructure</vt:lpstr>
      <vt:lpstr>Keeping it on the Cloud</vt:lpstr>
      <vt:lpstr>Hit the ground running—NOW!</vt:lpstr>
      <vt:lpstr>Contact Information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Section 508</dc:title>
  <dc:creator>Sharon Rosenblatt</dc:creator>
  <cp:lastModifiedBy>Accessibility Partners, LLC</cp:lastModifiedBy>
  <cp:revision>279</cp:revision>
  <cp:lastPrinted>2014-03-14T14:13:28Z</cp:lastPrinted>
  <dcterms:created xsi:type="dcterms:W3CDTF">2011-01-17T15:04:08Z</dcterms:created>
  <dcterms:modified xsi:type="dcterms:W3CDTF">2014-03-21T17:29:17Z</dcterms:modified>
</cp:coreProperties>
</file>