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50" r:id="rId2"/>
    <p:sldId id="306" r:id="rId3"/>
    <p:sldId id="352" r:id="rId4"/>
    <p:sldId id="353" r:id="rId5"/>
    <p:sldId id="354" r:id="rId6"/>
    <p:sldId id="355" r:id="rId7"/>
    <p:sldId id="357" r:id="rId8"/>
    <p:sldId id="356" r:id="rId9"/>
    <p:sldId id="369" r:id="rId10"/>
    <p:sldId id="370" r:id="rId11"/>
    <p:sldId id="375" r:id="rId12"/>
    <p:sldId id="365" r:id="rId13"/>
    <p:sldId id="371" r:id="rId14"/>
    <p:sldId id="372" r:id="rId15"/>
    <p:sldId id="374" r:id="rId16"/>
    <p:sldId id="363" r:id="rId17"/>
    <p:sldId id="367" r:id="rId18"/>
    <p:sldId id="368" r:id="rId19"/>
    <p:sldId id="373" r:id="rId20"/>
    <p:sldId id="351"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55" autoAdjust="0"/>
  </p:normalViewPr>
  <p:slideViewPr>
    <p:cSldViewPr>
      <p:cViewPr varScale="1">
        <p:scale>
          <a:sx n="62" d="100"/>
          <a:sy n="62" d="100"/>
        </p:scale>
        <p:origin x="-10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6" d="100"/>
          <a:sy n="56" d="100"/>
        </p:scale>
        <p:origin x="-282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3A1559B-0695-4083-8EC0-062B3B20DF4A}" type="datetimeFigureOut">
              <a:rPr lang="en-US"/>
              <a:pPr>
                <a:defRPr/>
              </a:pPr>
              <a:t>6/30/2014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453B0A5-180C-493B-BE20-1E5DE6A184B3}" type="slidenum">
              <a:rPr lang="en-US"/>
              <a:pPr>
                <a:defRPr/>
              </a:pPr>
              <a:t>‹#›</a:t>
            </a:fld>
            <a:endParaRPr lang="en-US"/>
          </a:p>
        </p:txBody>
      </p:sp>
    </p:spTree>
    <p:extLst>
      <p:ext uri="{BB962C8B-B14F-4D97-AF65-F5344CB8AC3E}">
        <p14:creationId xmlns:p14="http://schemas.microsoft.com/office/powerpoint/2010/main" xmlns="" val="2180705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A93850-FF6B-4796-BE2F-0DD23CE89C03}"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xmlns="" val="1647410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957B7-C9AD-4208-B3EA-B443FE12F0C1}" type="slidenum">
              <a:rPr lang="en-US" smtClean="0"/>
              <a:pPr/>
              <a:t>10</a:t>
            </a:fld>
            <a:endParaRPr lang="en-US"/>
          </a:p>
        </p:txBody>
      </p:sp>
    </p:spTree>
    <p:extLst>
      <p:ext uri="{BB962C8B-B14F-4D97-AF65-F5344CB8AC3E}">
        <p14:creationId xmlns:p14="http://schemas.microsoft.com/office/powerpoint/2010/main" xmlns="" val="428714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11</a:t>
            </a:fld>
            <a:endParaRPr lang="en-US"/>
          </a:p>
        </p:txBody>
      </p:sp>
    </p:spTree>
    <p:extLst>
      <p:ext uri="{BB962C8B-B14F-4D97-AF65-F5344CB8AC3E}">
        <p14:creationId xmlns:p14="http://schemas.microsoft.com/office/powerpoint/2010/main" xmlns="" val="213171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12</a:t>
            </a:fld>
            <a:endParaRPr lang="en-US"/>
          </a:p>
        </p:txBody>
      </p:sp>
    </p:spTree>
    <p:extLst>
      <p:ext uri="{BB962C8B-B14F-4D97-AF65-F5344CB8AC3E}">
        <p14:creationId xmlns:p14="http://schemas.microsoft.com/office/powerpoint/2010/main" xmlns="" val="2341224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13</a:t>
            </a:fld>
            <a:endParaRPr lang="en-US"/>
          </a:p>
        </p:txBody>
      </p:sp>
    </p:spTree>
    <p:extLst>
      <p:ext uri="{BB962C8B-B14F-4D97-AF65-F5344CB8AC3E}">
        <p14:creationId xmlns:p14="http://schemas.microsoft.com/office/powerpoint/2010/main" xmlns="" val="3896039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14</a:t>
            </a:fld>
            <a:endParaRPr lang="en-US"/>
          </a:p>
        </p:txBody>
      </p:sp>
    </p:spTree>
    <p:extLst>
      <p:ext uri="{BB962C8B-B14F-4D97-AF65-F5344CB8AC3E}">
        <p14:creationId xmlns:p14="http://schemas.microsoft.com/office/powerpoint/2010/main" xmlns="" val="2801606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15</a:t>
            </a:fld>
            <a:endParaRPr lang="en-US"/>
          </a:p>
        </p:txBody>
      </p:sp>
    </p:spTree>
    <p:extLst>
      <p:ext uri="{BB962C8B-B14F-4D97-AF65-F5344CB8AC3E}">
        <p14:creationId xmlns:p14="http://schemas.microsoft.com/office/powerpoint/2010/main" xmlns="" val="579031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16</a:t>
            </a:fld>
            <a:endParaRPr lang="en-US"/>
          </a:p>
        </p:txBody>
      </p:sp>
    </p:spTree>
    <p:extLst>
      <p:ext uri="{BB962C8B-B14F-4D97-AF65-F5344CB8AC3E}">
        <p14:creationId xmlns:p14="http://schemas.microsoft.com/office/powerpoint/2010/main" xmlns="" val="394872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BE5957B7-C9AD-4208-B3EA-B443FE12F0C1}" type="slidenum">
              <a:rPr lang="en-US" smtClean="0"/>
              <a:pPr/>
              <a:t>17</a:t>
            </a:fld>
            <a:endParaRPr lang="en-US"/>
          </a:p>
        </p:txBody>
      </p:sp>
    </p:spTree>
    <p:extLst>
      <p:ext uri="{BB962C8B-B14F-4D97-AF65-F5344CB8AC3E}">
        <p14:creationId xmlns:p14="http://schemas.microsoft.com/office/powerpoint/2010/main" xmlns="" val="3577602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For decorative images, leave it blank. But that doesn’t mean ignore it</a:t>
            </a:r>
          </a:p>
          <a:p>
            <a:endParaRPr lang="en-US" b="0" dirty="0" smtClean="0"/>
          </a:p>
          <a:p>
            <a:r>
              <a:rPr lang="en-US" b="0" dirty="0" smtClean="0"/>
              <a:t>Most sites contain a large number of images which are there for purely decorative purposes: things like spacer gifs, images forming the corner of a pretty drop shadow effect, floral patterns attached to item headers. All of these should have their alt attributes left empty. They add no extra information to the content, so as far as a screen reader or text browser is concerned they do not exist.</a:t>
            </a:r>
          </a:p>
          <a:p>
            <a:endParaRPr lang="en-US" b="0" dirty="0" smtClean="0"/>
          </a:p>
          <a:p>
            <a:r>
              <a:rPr lang="en-US" b="0" dirty="0" smtClean="0"/>
              <a:t>Additionally, if you have repeating image, such as a logo, as a watermark or footer, you don’t need to provide alternative text.</a:t>
            </a:r>
            <a:r>
              <a:rPr lang="en-US" b="0" baseline="0" dirty="0" smtClean="0"/>
              <a:t> Just tag it once at the beginning, and unless it is crucial to have it said again, it is not necessary to keep tagging it. </a:t>
            </a:r>
            <a:endParaRPr lang="en-US" b="0" dirty="0" smtClean="0"/>
          </a:p>
          <a:p>
            <a:endParaRPr lang="en-US" b="0" dirty="0" smtClean="0"/>
          </a:p>
          <a:p>
            <a:r>
              <a:rPr lang="en-US" b="0" dirty="0" smtClean="0"/>
              <a:t>Often,</a:t>
            </a:r>
            <a:r>
              <a:rPr lang="en-US" b="0" baseline="0" dirty="0" smtClean="0"/>
              <a:t> a screen reader will just say ‘image’ if there is no alt text. You still need to create text, but use two quotation marks. A screen reader recognizes this as a null tag, and nothing is read. The background image is just ‘read over’</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5957B7-C9AD-4208-B3EA-B443FE12F0C1}" type="slidenum">
              <a:rPr lang="en-US" smtClean="0"/>
              <a:pPr/>
              <a:t>18</a:t>
            </a:fld>
            <a:endParaRPr lang="en-US"/>
          </a:p>
        </p:txBody>
      </p:sp>
    </p:spTree>
    <p:extLst>
      <p:ext uri="{BB962C8B-B14F-4D97-AF65-F5344CB8AC3E}">
        <p14:creationId xmlns:p14="http://schemas.microsoft.com/office/powerpoint/2010/main" xmlns="" val="346848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0817D1-E6A4-4466-8F88-825F3157F96C}" type="slidenum">
              <a:rPr lang="en-US" smtClean="0"/>
              <a:pPr/>
              <a:t>2</a:t>
            </a:fld>
            <a:endParaRPr lang="en-US"/>
          </a:p>
        </p:txBody>
      </p:sp>
    </p:spTree>
    <p:extLst>
      <p:ext uri="{BB962C8B-B14F-4D97-AF65-F5344CB8AC3E}">
        <p14:creationId xmlns:p14="http://schemas.microsoft.com/office/powerpoint/2010/main" xmlns="" val="281800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762000"/>
            <a:ext cx="2641600" cy="1981200"/>
          </a:xfrm>
        </p:spPr>
      </p:sp>
      <p:sp>
        <p:nvSpPr>
          <p:cNvPr id="3" name="Notes Placeholder 2"/>
          <p:cNvSpPr>
            <a:spLocks noGrp="1"/>
          </p:cNvSpPr>
          <p:nvPr>
            <p:ph type="body" idx="1"/>
          </p:nvPr>
        </p:nvSpPr>
        <p:spPr>
          <a:xfrm>
            <a:off x="685800" y="3276600"/>
            <a:ext cx="5486400" cy="51816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C2AAEC-9A0A-4161-AD6A-D1F7FFE8922E}" type="slidenum">
              <a:rPr lang="en-US" smtClean="0"/>
              <a:pPr/>
              <a:t>3</a:t>
            </a:fld>
            <a:endParaRPr lang="en-US"/>
          </a:p>
        </p:txBody>
      </p:sp>
    </p:spTree>
    <p:extLst>
      <p:ext uri="{BB962C8B-B14F-4D97-AF65-F5344CB8AC3E}">
        <p14:creationId xmlns:p14="http://schemas.microsoft.com/office/powerpoint/2010/main" xmlns="" val="1157748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685800"/>
            <a:ext cx="2743200" cy="2057400"/>
          </a:xfrm>
        </p:spPr>
      </p:sp>
      <p:sp>
        <p:nvSpPr>
          <p:cNvPr id="3" name="Notes Placeholder 2"/>
          <p:cNvSpPr>
            <a:spLocks noGrp="1"/>
          </p:cNvSpPr>
          <p:nvPr>
            <p:ph type="body" idx="1"/>
          </p:nvPr>
        </p:nvSpPr>
        <p:spPr>
          <a:xfrm>
            <a:off x="685800" y="3352800"/>
            <a:ext cx="5486400" cy="5105400"/>
          </a:xfrm>
        </p:spPr>
        <p:txBody>
          <a:bodyPr>
            <a:normAutofit/>
          </a:bodyPr>
          <a:lstStyle/>
          <a:p>
            <a:pPr rtl="0" eaLnBrk="1" fontAlgn="base" hangingPunct="1"/>
            <a:endParaRPr kumimoji="0" lang="en-US" sz="250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6C2AAEC-9A0A-4161-AD6A-D1F7FFE8922E}" type="slidenum">
              <a:rPr lang="en-US" smtClean="0"/>
              <a:pPr/>
              <a:t>4</a:t>
            </a:fld>
            <a:endParaRPr lang="en-US"/>
          </a:p>
        </p:txBody>
      </p:sp>
    </p:spTree>
    <p:extLst>
      <p:ext uri="{BB962C8B-B14F-4D97-AF65-F5344CB8AC3E}">
        <p14:creationId xmlns:p14="http://schemas.microsoft.com/office/powerpoint/2010/main" xmlns="" val="332770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228600"/>
            <a:ext cx="1828800" cy="1371600"/>
          </a:xfrm>
        </p:spPr>
      </p:sp>
      <p:sp>
        <p:nvSpPr>
          <p:cNvPr id="3" name="Notes Placeholder 2"/>
          <p:cNvSpPr>
            <a:spLocks noGrp="1"/>
          </p:cNvSpPr>
          <p:nvPr>
            <p:ph type="body" idx="1"/>
          </p:nvPr>
        </p:nvSpPr>
        <p:spPr>
          <a:xfrm>
            <a:off x="381000" y="1524000"/>
            <a:ext cx="6172200" cy="6781800"/>
          </a:xfrm>
        </p:spPr>
        <p:txBody>
          <a:bodyPr>
            <a:noAutofit/>
          </a:bodyPr>
          <a:lstStyle/>
          <a:p>
            <a:endParaRPr lang="en-US" sz="2000" dirty="0"/>
          </a:p>
        </p:txBody>
      </p:sp>
      <p:sp>
        <p:nvSpPr>
          <p:cNvPr id="4" name="Slide Number Placeholder 3"/>
          <p:cNvSpPr>
            <a:spLocks noGrp="1"/>
          </p:cNvSpPr>
          <p:nvPr>
            <p:ph type="sldNum" sz="quarter" idx="10"/>
          </p:nvPr>
        </p:nvSpPr>
        <p:spPr/>
        <p:txBody>
          <a:bodyPr/>
          <a:lstStyle/>
          <a:p>
            <a:fld id="{66C2AAEC-9A0A-4161-AD6A-D1F7FFE8922E}" type="slidenum">
              <a:rPr lang="en-US" smtClean="0"/>
              <a:pPr/>
              <a:t>5</a:t>
            </a:fld>
            <a:endParaRPr lang="en-US"/>
          </a:p>
        </p:txBody>
      </p:sp>
    </p:spTree>
    <p:extLst>
      <p:ext uri="{BB962C8B-B14F-4D97-AF65-F5344CB8AC3E}">
        <p14:creationId xmlns:p14="http://schemas.microsoft.com/office/powerpoint/2010/main" xmlns="" val="299320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685800"/>
            <a:ext cx="1752600" cy="1314450"/>
          </a:xfrm>
        </p:spPr>
      </p:sp>
      <p:sp>
        <p:nvSpPr>
          <p:cNvPr id="3" name="Notes Placeholder 2"/>
          <p:cNvSpPr>
            <a:spLocks noGrp="1"/>
          </p:cNvSpPr>
          <p:nvPr>
            <p:ph type="body" idx="1"/>
          </p:nvPr>
        </p:nvSpPr>
        <p:spPr>
          <a:xfrm>
            <a:off x="685800" y="2209800"/>
            <a:ext cx="5486400" cy="62484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C2AAEC-9A0A-4161-AD6A-D1F7FFE8922E}" type="slidenum">
              <a:rPr lang="en-US" smtClean="0"/>
              <a:pPr/>
              <a:t>6</a:t>
            </a:fld>
            <a:endParaRPr lang="en-US"/>
          </a:p>
        </p:txBody>
      </p:sp>
    </p:spTree>
    <p:extLst>
      <p:ext uri="{BB962C8B-B14F-4D97-AF65-F5344CB8AC3E}">
        <p14:creationId xmlns:p14="http://schemas.microsoft.com/office/powerpoint/2010/main" xmlns="" val="18675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957B7-C9AD-4208-B3EA-B443FE12F0C1}" type="slidenum">
              <a:rPr lang="en-US" smtClean="0"/>
              <a:pPr/>
              <a:t>7</a:t>
            </a:fld>
            <a:endParaRPr lang="en-US"/>
          </a:p>
        </p:txBody>
      </p:sp>
    </p:spTree>
    <p:extLst>
      <p:ext uri="{BB962C8B-B14F-4D97-AF65-F5344CB8AC3E}">
        <p14:creationId xmlns:p14="http://schemas.microsoft.com/office/powerpoint/2010/main" xmlns="" val="120100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8</a:t>
            </a:fld>
            <a:endParaRPr lang="en-US"/>
          </a:p>
        </p:txBody>
      </p:sp>
    </p:spTree>
    <p:extLst>
      <p:ext uri="{BB962C8B-B14F-4D97-AF65-F5344CB8AC3E}">
        <p14:creationId xmlns:p14="http://schemas.microsoft.com/office/powerpoint/2010/main" xmlns="" val="341680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957B7-C9AD-4208-B3EA-B443FE12F0C1}" type="slidenum">
              <a:rPr lang="en-US" smtClean="0"/>
              <a:pPr/>
              <a:t>9</a:t>
            </a:fld>
            <a:endParaRPr lang="en-US"/>
          </a:p>
        </p:txBody>
      </p:sp>
    </p:spTree>
    <p:extLst>
      <p:ext uri="{BB962C8B-B14F-4D97-AF65-F5344CB8AC3E}">
        <p14:creationId xmlns:p14="http://schemas.microsoft.com/office/powerpoint/2010/main" xmlns="" val="16413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Footer Placeholder 18"/>
          <p:cNvSpPr>
            <a:spLocks noGrp="1"/>
          </p:cNvSpPr>
          <p:nvPr>
            <p:ph type="ftr" sz="quarter" idx="11"/>
          </p:nvPr>
        </p:nvSpPr>
        <p:spPr>
          <a:xfrm>
            <a:off x="2895600" y="6400800"/>
            <a:ext cx="5715000" cy="457200"/>
          </a:xfrm>
        </p:spPr>
        <p:txBody>
          <a:bodyPr/>
          <a:lstStyle>
            <a:lvl1pPr>
              <a:defRPr>
                <a:solidFill>
                  <a:schemeClr val="accent1">
                    <a:tint val="20000"/>
                  </a:schemeClr>
                </a:solidFill>
              </a:defRPr>
            </a:lvl1pPr>
            <a:extLst/>
          </a:lstStyle>
          <a:p>
            <a:pPr>
              <a:defRPr/>
            </a:pPr>
            <a:r>
              <a:rPr lang="en-US" smtClean="0">
                <a:solidFill>
                  <a:srgbClr val="2DA2BF">
                    <a:tint val="20000"/>
                  </a:srgbClr>
                </a:solidFill>
              </a:rPr>
              <a:t>Accessibility Partners (C) 2014. Not to be reproduced without permission.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37705E5-7CC1-4E64-8BFC-34CB0589E4FB}" type="slidenum">
              <a:rPr lang="en-US"/>
              <a:pPr>
                <a:defRPr/>
              </a:pPr>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6513" y="5410200"/>
            <a:ext cx="3991510" cy="1371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Accessibility Partners (C) 2014. Not to be reproduced without permission.</a:t>
            </a:r>
            <a:endParaRPr lang="en-US"/>
          </a:p>
        </p:txBody>
      </p:sp>
      <p:sp>
        <p:nvSpPr>
          <p:cNvPr id="6" name="Slide Number Placeholder 17"/>
          <p:cNvSpPr>
            <a:spLocks noGrp="1"/>
          </p:cNvSpPr>
          <p:nvPr>
            <p:ph type="sldNum" sz="quarter" idx="12"/>
          </p:nvPr>
        </p:nvSpPr>
        <p:spPr/>
        <p:txBody>
          <a:bodyPr/>
          <a:lstStyle>
            <a:lvl1pPr>
              <a:defRPr/>
            </a:lvl1pPr>
          </a:lstStyle>
          <a:p>
            <a:pPr>
              <a:defRPr/>
            </a:pPr>
            <a:fld id="{21C8D459-B71B-4E33-8313-581C90338C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Accessibility Partners (C) 2014. Not to be reproduced without permission.</a:t>
            </a:r>
            <a:endParaRPr lang="en-US"/>
          </a:p>
        </p:txBody>
      </p:sp>
      <p:sp>
        <p:nvSpPr>
          <p:cNvPr id="6" name="Slide Number Placeholder 17"/>
          <p:cNvSpPr>
            <a:spLocks noGrp="1"/>
          </p:cNvSpPr>
          <p:nvPr>
            <p:ph type="sldNum" sz="quarter" idx="12"/>
          </p:nvPr>
        </p:nvSpPr>
        <p:spPr/>
        <p:txBody>
          <a:bodyPr/>
          <a:lstStyle>
            <a:lvl1pPr>
              <a:defRPr/>
            </a:lvl1pPr>
          </a:lstStyle>
          <a:p>
            <a:pPr>
              <a:defRPr/>
            </a:pPr>
            <a:fld id="{4085705D-0DA4-4851-8C16-2C0C4853C9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1"/>
          </p:nvPr>
        </p:nvSpPr>
        <p:spPr>
          <a:xfrm>
            <a:off x="3581401" y="6408738"/>
            <a:ext cx="5029200" cy="365125"/>
          </a:xfrm>
        </p:spPr>
        <p:txBody>
          <a:bodyPr/>
          <a:lstStyle>
            <a:lvl1pPr>
              <a:defRPr/>
            </a:lvl1pPr>
          </a:lstStyle>
          <a:p>
            <a:pPr>
              <a:defRPr/>
            </a:pPr>
            <a:r>
              <a:rPr lang="en-US" smtClean="0"/>
              <a:t>Accessibility Partners (C) 2014. Not to be reproduced without permission.</a:t>
            </a:r>
            <a:endParaRPr lang="en-US"/>
          </a:p>
        </p:txBody>
      </p:sp>
      <p:sp>
        <p:nvSpPr>
          <p:cNvPr id="6" name="Slide Number Placeholder 17"/>
          <p:cNvSpPr>
            <a:spLocks noGrp="1"/>
          </p:cNvSpPr>
          <p:nvPr>
            <p:ph type="sldNum" sz="quarter" idx="12"/>
          </p:nvPr>
        </p:nvSpPr>
        <p:spPr/>
        <p:txBody>
          <a:bodyPr/>
          <a:lstStyle>
            <a:lvl1pPr>
              <a:defRPr/>
            </a:lvl1pPr>
          </a:lstStyle>
          <a:p>
            <a:pPr>
              <a:defRPr/>
            </a:pPr>
            <a:fld id="{E72BE196-C9DC-43C6-9AAA-CFA3479A1F21}" type="slidenum">
              <a:rPr lang="en-US"/>
              <a:pPr>
                <a:defRPr/>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6243637"/>
            <a:ext cx="1787865" cy="6143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smtClean="0"/>
              <a:t>Accessibility Partners (C) 2014. Not to be reproduced without permission.</a:t>
            </a: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9FB2E0E-7565-48EC-8508-AC51DE3B50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Accessibility Partners (C) 2014. Not to be reproduced without permission.</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3B97E4A-B346-4551-9E11-D73C42F2453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smtClean="0"/>
              <a:t>Accessibility Partners (C) 2014. Not to be reproduced without permission.</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3C8CB72-DD50-4570-B1B0-DF1E3A8480A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smtClean="0"/>
              <a:t>Accessibility Partners (C) 2014. Not to be reproduced without permission.</a:t>
            </a: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BABCC616-7FEA-44D4-8A87-02E7A3BEDFB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Accessibility Partners (C) 2014. Not to be reproduced without permission.</a:t>
            </a:r>
            <a:endParaRPr lang="en-US"/>
          </a:p>
        </p:txBody>
      </p:sp>
      <p:sp>
        <p:nvSpPr>
          <p:cNvPr id="4" name="Slide Number Placeholder 17"/>
          <p:cNvSpPr>
            <a:spLocks noGrp="1"/>
          </p:cNvSpPr>
          <p:nvPr>
            <p:ph type="sldNum" sz="quarter" idx="12"/>
          </p:nvPr>
        </p:nvSpPr>
        <p:spPr/>
        <p:txBody>
          <a:bodyPr/>
          <a:lstStyle>
            <a:lvl1pPr>
              <a:defRPr/>
            </a:lvl1pPr>
          </a:lstStyle>
          <a:p>
            <a:pPr>
              <a:defRPr/>
            </a:pPr>
            <a:fld id="{F3E80A29-0854-4C60-82CF-96F9DB8EA8F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Accessibility Partners (C) 2014. Not to be reproduced without permission.</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3DE2BB6-C66A-4D14-A1C5-A41A197F53A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Accessibility Partners (C) 2014. Not to be reproduced without permission.</a:t>
            </a: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8F82B1C-5250-4E8F-B2CC-29F1E6FC086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r>
              <a:rPr lang="en-US" smtClean="0"/>
              <a:t>Accessibility Partners (C) 2014. Not to be reproduced without permission.</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B04C1B9F-3FB2-4293-9364-398FE43AC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8" r:id="rId2"/>
    <p:sldLayoutId id="2147483673" r:id="rId3"/>
    <p:sldLayoutId id="2147483674" r:id="rId4"/>
    <p:sldLayoutId id="2147483675" r:id="rId5"/>
    <p:sldLayoutId id="2147483676" r:id="rId6"/>
    <p:sldLayoutId id="2147483669" r:id="rId7"/>
    <p:sldLayoutId id="2147483677" r:id="rId8"/>
    <p:sldLayoutId id="2147483678" r:id="rId9"/>
    <p:sldLayoutId id="2147483670" r:id="rId10"/>
    <p:sldLayoutId id="2147483671" r:id="rId11"/>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accessibilitypartners.com/"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ckground image of speech bubbles"/>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85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14338" name="Rectangle 10"/>
          <p:cNvSpPr>
            <a:spLocks noGrp="1"/>
          </p:cNvSpPr>
          <p:nvPr>
            <p:ph type="body" idx="4294967295"/>
          </p:nvPr>
        </p:nvSpPr>
        <p:spPr>
          <a:xfrm>
            <a:off x="0" y="3352800"/>
            <a:ext cx="9144000" cy="1143000"/>
          </a:xfrm>
        </p:spPr>
        <p:txBody>
          <a:bodyPr/>
          <a:lstStyle/>
          <a:p>
            <a:pPr algn="ctr" eaLnBrk="1" hangingPunct="1">
              <a:buFont typeface="Wingdings 3" pitchFamily="18" charset="2"/>
              <a:buNone/>
            </a:pPr>
            <a:r>
              <a:rPr lang="en-US" sz="2800" b="1" dirty="0" smtClean="0">
                <a:solidFill>
                  <a:srgbClr val="002060"/>
                </a:solidFill>
              </a:rPr>
              <a:t>Dana Marlowe</a:t>
            </a:r>
          </a:p>
          <a:p>
            <a:pPr algn="ctr" eaLnBrk="1" hangingPunct="1">
              <a:buFont typeface="Wingdings 3" pitchFamily="18" charset="2"/>
              <a:buNone/>
            </a:pPr>
            <a:r>
              <a:rPr lang="en-US" sz="2800" b="1" dirty="0" smtClean="0">
                <a:solidFill>
                  <a:srgbClr val="002060"/>
                </a:solidFill>
              </a:rPr>
              <a:t>Accessibility Partners</a:t>
            </a:r>
          </a:p>
        </p:txBody>
      </p:sp>
      <p:sp>
        <p:nvSpPr>
          <p:cNvPr id="7" name="Footer Placeholder 6"/>
          <p:cNvSpPr>
            <a:spLocks noGrp="1"/>
          </p:cNvSpPr>
          <p:nvPr>
            <p:ph type="ftr" sz="quarter" idx="11"/>
          </p:nvPr>
        </p:nvSpPr>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sp>
        <p:nvSpPr>
          <p:cNvPr id="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97916D4-8694-4B8C-BA0B-BC4F576B2E26}" type="slidenum">
              <a:rPr lang="en-US"/>
              <a:pPr fontAlgn="base">
                <a:spcBef>
                  <a:spcPct val="0"/>
                </a:spcBef>
                <a:spcAft>
                  <a:spcPct val="0"/>
                </a:spcAft>
                <a:defRPr/>
              </a:pPr>
              <a:t>1</a:t>
            </a:fld>
            <a:endParaRPr lang="en-US"/>
          </a:p>
        </p:txBody>
      </p:sp>
      <p:sp>
        <p:nvSpPr>
          <p:cNvPr id="14344" name="Rectangle 8"/>
          <p:cNvSpPr>
            <a:spLocks noGrp="1"/>
          </p:cNvSpPr>
          <p:nvPr>
            <p:ph type="title" idx="4294967295"/>
          </p:nvPr>
        </p:nvSpPr>
        <p:spPr bwMode="auto">
          <a:xfrm>
            <a:off x="0" y="1066800"/>
            <a:ext cx="9144000" cy="1295400"/>
          </a:xfrm>
        </p:spPr>
        <p:txBody>
          <a:bodyPr wrap="square" lIns="91440" tIns="45720" rIns="91440" bIns="45720" numCol="1" anchorCtr="0" compatLnSpc="1">
            <a:prstTxWarp prst="textNoShape">
              <a:avLst/>
            </a:prstTxWarp>
            <a:normAutofit fontScale="90000"/>
          </a:bodyPr>
          <a:lstStyle/>
          <a:p>
            <a:pPr algn="ctr">
              <a:defRPr/>
            </a:pPr>
            <a:r>
              <a:rPr lang="en-US" sz="4400" dirty="0">
                <a:solidFill>
                  <a:srgbClr val="002060"/>
                </a:solidFill>
                <a:effectLst/>
              </a:rPr>
              <a:t>Giving a Picture 1000 Words</a:t>
            </a:r>
            <a:r>
              <a:rPr lang="en-US" sz="4400" dirty="0" smtClean="0">
                <a:solidFill>
                  <a:srgbClr val="002060"/>
                </a:solidFill>
                <a:effectLst/>
              </a:rPr>
              <a:t>:</a:t>
            </a:r>
            <a:r>
              <a:rPr lang="en-US" sz="3700" i="1" dirty="0" smtClean="0">
                <a:solidFill>
                  <a:srgbClr val="002060"/>
                </a:solidFill>
                <a:effectLst/>
              </a:rPr>
              <a:t> </a:t>
            </a:r>
            <a:r>
              <a:rPr lang="en-US" sz="3900" dirty="0">
                <a:solidFill>
                  <a:srgbClr val="002060"/>
                </a:solidFill>
                <a:effectLst/>
              </a:rPr>
              <a:t>Accessibility for Patients with Disabilities in the World of Graphic Medicine</a:t>
            </a:r>
            <a:endParaRPr lang="en-US" sz="3900" dirty="0" smtClean="0">
              <a:solidFill>
                <a:srgbClr val="002060"/>
              </a:solidFill>
              <a:effectLst/>
            </a:endParaRPr>
          </a:p>
        </p:txBody>
      </p:sp>
    </p:spTree>
    <p:extLst>
      <p:ext uri="{BB962C8B-B14F-4D97-AF65-F5344CB8AC3E}">
        <p14:creationId xmlns:p14="http://schemas.microsoft.com/office/powerpoint/2010/main" xmlns="" val="1684454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Write in a separate document:</a:t>
            </a:r>
          </a:p>
          <a:p>
            <a:pPr lvl="1"/>
            <a:r>
              <a:rPr lang="en-US" dirty="0" smtClean="0"/>
              <a:t>Dialogue boxes are small</a:t>
            </a:r>
          </a:p>
          <a:p>
            <a:pPr lvl="1"/>
            <a:r>
              <a:rPr lang="en-US" dirty="0" smtClean="0"/>
              <a:t>No editing tools</a:t>
            </a:r>
          </a:p>
          <a:p>
            <a:r>
              <a:rPr lang="en-US" dirty="0" smtClean="0"/>
              <a:t>Spell words out</a:t>
            </a:r>
          </a:p>
          <a:p>
            <a:pPr lvl="1"/>
            <a:r>
              <a:rPr lang="en-US" dirty="0"/>
              <a:t>A</a:t>
            </a:r>
            <a:r>
              <a:rPr lang="en-US" dirty="0" smtClean="0"/>
              <a:t>cronyms and abbreviations</a:t>
            </a:r>
          </a:p>
          <a:p>
            <a:r>
              <a:rPr lang="en-US" dirty="0" smtClean="0"/>
              <a:t>Provide extra clarification</a:t>
            </a:r>
          </a:p>
          <a:p>
            <a:r>
              <a:rPr lang="en-US" dirty="0" smtClean="0"/>
              <a:t>Spell check</a:t>
            </a:r>
          </a:p>
          <a:p>
            <a:r>
              <a:rPr lang="en-US" dirty="0" smtClean="0"/>
              <a:t>Double check</a:t>
            </a:r>
          </a:p>
        </p:txBody>
      </p:sp>
      <p:sp>
        <p:nvSpPr>
          <p:cNvPr id="3" name="Title 2"/>
          <p:cNvSpPr>
            <a:spLocks noGrp="1"/>
          </p:cNvSpPr>
          <p:nvPr>
            <p:ph type="title"/>
          </p:nvPr>
        </p:nvSpPr>
        <p:spPr/>
        <p:txBody>
          <a:bodyPr/>
          <a:lstStyle/>
          <a:p>
            <a:r>
              <a:rPr lang="en-US" dirty="0" smtClean="0"/>
              <a:t>Other tips</a:t>
            </a:r>
            <a:endParaRPr lang="en-US" dirty="0"/>
          </a:p>
        </p:txBody>
      </p:sp>
      <p:pic>
        <p:nvPicPr>
          <p:cNvPr id="6148" name="Picture 4" descr="Image of a green check mar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0946" y="3505200"/>
            <a:ext cx="3467100" cy="30289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10</a:t>
            </a:fld>
            <a:endParaRPr lang="en-US"/>
          </a:p>
        </p:txBody>
      </p:sp>
      <p:sp>
        <p:nvSpPr>
          <p:cNvPr id="8"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spTree>
    <p:extLst>
      <p:ext uri="{BB962C8B-B14F-4D97-AF65-F5344CB8AC3E}">
        <p14:creationId xmlns:p14="http://schemas.microsoft.com/office/powerpoint/2010/main" xmlns="" val="880937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Many artists and illustrators scan their own content in from handmade designs</a:t>
            </a:r>
          </a:p>
          <a:p>
            <a:r>
              <a:rPr lang="en-US" dirty="0" smtClean="0"/>
              <a:t>Either scan to PDF or save as an image</a:t>
            </a:r>
          </a:p>
          <a:p>
            <a:r>
              <a:rPr lang="en-US" dirty="0" smtClean="0"/>
              <a:t>Consider OCR for text</a:t>
            </a:r>
          </a:p>
          <a:p>
            <a:pPr lvl="1"/>
            <a:r>
              <a:rPr lang="en-US" dirty="0"/>
              <a:t>Optical Character </a:t>
            </a:r>
            <a:r>
              <a:rPr lang="en-US" dirty="0" smtClean="0"/>
              <a:t>Recognition</a:t>
            </a:r>
          </a:p>
          <a:p>
            <a:pPr lvl="1"/>
            <a:r>
              <a:rPr lang="en-US" dirty="0" smtClean="0"/>
              <a:t>Makes </a:t>
            </a:r>
            <a:r>
              <a:rPr lang="en-US" dirty="0"/>
              <a:t>text selectable and </a:t>
            </a:r>
            <a:r>
              <a:rPr lang="en-US" dirty="0" smtClean="0"/>
              <a:t>searchable</a:t>
            </a:r>
          </a:p>
          <a:p>
            <a:pPr lvl="1"/>
            <a:r>
              <a:rPr lang="en-US" dirty="0" smtClean="0"/>
              <a:t>Repair </a:t>
            </a:r>
            <a:r>
              <a:rPr lang="en-US" dirty="0"/>
              <a:t>any problems </a:t>
            </a:r>
            <a:r>
              <a:rPr lang="en-US" dirty="0" smtClean="0"/>
              <a:t>during conversion</a:t>
            </a:r>
            <a:endParaRPr lang="en-US" dirty="0"/>
          </a:p>
        </p:txBody>
      </p:sp>
      <p:sp>
        <p:nvSpPr>
          <p:cNvPr id="3" name="Title 2"/>
          <p:cNvSpPr>
            <a:spLocks noGrp="1"/>
          </p:cNvSpPr>
          <p:nvPr>
            <p:ph type="title"/>
          </p:nvPr>
        </p:nvSpPr>
        <p:spPr/>
        <p:txBody>
          <a:bodyPr/>
          <a:lstStyle/>
          <a:p>
            <a:r>
              <a:rPr lang="en-US" dirty="0" smtClean="0"/>
              <a:t>Scanning Content</a:t>
            </a:r>
            <a:endParaRPr lang="en-US" dirty="0"/>
          </a:p>
        </p:txBody>
      </p:sp>
      <p:sp>
        <p:nvSpPr>
          <p:cNvPr id="4" name="Footer Placeholder 3"/>
          <p:cNvSpPr>
            <a:spLocks noGrp="1"/>
          </p:cNvSpPr>
          <p:nvPr>
            <p:ph type="ftr" sz="quarter" idx="11"/>
          </p:nvPr>
        </p:nvSpPr>
        <p:spPr/>
        <p:txBody>
          <a:bodyPr/>
          <a:lstStyle/>
          <a:p>
            <a:pPr>
              <a:defRPr/>
            </a:pPr>
            <a:r>
              <a:rPr lang="en-US" smtClean="0"/>
              <a:t>Accessibility Partners (C) 2014. Not to be reproduced without permission.</a:t>
            </a:r>
            <a:endParaRPr lang="en-US"/>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11</a:t>
            </a:fld>
            <a:endParaRPr lang="en-US"/>
          </a:p>
        </p:txBody>
      </p:sp>
      <p:pic>
        <p:nvPicPr>
          <p:cNvPr id="2050" name="Picture 2" descr="Image of scann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11248" y="4724400"/>
            <a:ext cx="2512765" cy="1684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469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686800" cy="4525962"/>
          </a:xfrm>
        </p:spPr>
        <p:txBody>
          <a:bodyPr/>
          <a:lstStyle/>
          <a:p>
            <a:r>
              <a:rPr lang="en-US" dirty="0" smtClean="0"/>
              <a:t>Full textual description:</a:t>
            </a:r>
          </a:p>
          <a:p>
            <a:pPr lvl="1"/>
            <a:r>
              <a:rPr lang="en-US" dirty="0" smtClean="0"/>
              <a:t>Name characters, locations, actions</a:t>
            </a:r>
          </a:p>
          <a:p>
            <a:pPr lvl="1"/>
            <a:r>
              <a:rPr lang="en-US" dirty="0" smtClean="0"/>
              <a:t>Repeats dialogue and narratives</a:t>
            </a:r>
          </a:p>
          <a:p>
            <a:r>
              <a:rPr lang="en-US" dirty="0" smtClean="0"/>
              <a:t>Benefits of searchable text</a:t>
            </a:r>
          </a:p>
          <a:p>
            <a:pPr lvl="1"/>
            <a:r>
              <a:rPr lang="en-US" dirty="0" smtClean="0"/>
              <a:t>Locate desired sequences in larger comics</a:t>
            </a:r>
          </a:p>
          <a:p>
            <a:pPr lvl="1"/>
            <a:r>
              <a:rPr lang="en-US" dirty="0" smtClean="0"/>
              <a:t>Change browsing from images to text</a:t>
            </a:r>
          </a:p>
          <a:p>
            <a:pPr lvl="1"/>
            <a:r>
              <a:rPr lang="en-US" dirty="0" smtClean="0"/>
              <a:t>Textual archiving</a:t>
            </a:r>
          </a:p>
        </p:txBody>
      </p:sp>
      <p:sp>
        <p:nvSpPr>
          <p:cNvPr id="3" name="Title 2"/>
          <p:cNvSpPr>
            <a:spLocks noGrp="1"/>
          </p:cNvSpPr>
          <p:nvPr>
            <p:ph type="title"/>
          </p:nvPr>
        </p:nvSpPr>
        <p:spPr/>
        <p:txBody>
          <a:bodyPr/>
          <a:lstStyle/>
          <a:p>
            <a:r>
              <a:rPr lang="en-US" dirty="0" smtClean="0"/>
              <a:t>Comics and Alternative Text</a:t>
            </a:r>
            <a:endParaRPr lang="en-US" dirty="0"/>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12</a:t>
            </a:fld>
            <a:endParaRPr lang="en-US"/>
          </a:p>
        </p:txBody>
      </p:sp>
      <p:sp>
        <p:nvSpPr>
          <p:cNvPr id="6"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pic>
        <p:nvPicPr>
          <p:cNvPr id="4" name="Picture 3" descr="Image of the menu for Find and Replace, to search for text"/>
          <p:cNvPicPr>
            <a:picLocks noChangeAspect="1"/>
          </p:cNvPicPr>
          <p:nvPr/>
        </p:nvPicPr>
        <p:blipFill>
          <a:blip r:embed="rId3" cstate="print"/>
          <a:stretch>
            <a:fillRect/>
          </a:stretch>
        </p:blipFill>
        <p:spPr>
          <a:xfrm>
            <a:off x="4419600" y="4024229"/>
            <a:ext cx="2873011" cy="2416407"/>
          </a:xfrm>
          <a:prstGeom prst="rect">
            <a:avLst/>
          </a:prstGeom>
        </p:spPr>
      </p:pic>
    </p:spTree>
    <p:extLst>
      <p:ext uri="{BB962C8B-B14F-4D97-AF65-F5344CB8AC3E}">
        <p14:creationId xmlns:p14="http://schemas.microsoft.com/office/powerpoint/2010/main" xmlns="" val="349724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138"/>
            <a:ext cx="9144000" cy="4525962"/>
          </a:xfrm>
        </p:spPr>
        <p:txBody>
          <a:bodyPr/>
          <a:lstStyle/>
          <a:p>
            <a:r>
              <a:rPr lang="en-US" dirty="0" smtClean="0"/>
              <a:t>Creation of accessible web content</a:t>
            </a:r>
          </a:p>
          <a:p>
            <a:r>
              <a:rPr lang="en-US" dirty="0" smtClean="0"/>
              <a:t>Proof images with Color Universal Design (CUD)</a:t>
            </a:r>
          </a:p>
          <a:p>
            <a:pPr lvl="1"/>
            <a:r>
              <a:rPr lang="en-US" dirty="0" smtClean="0"/>
              <a:t>Ensure graphical information is conveyed to people with visual disabilities</a:t>
            </a:r>
          </a:p>
          <a:p>
            <a:pPr lvl="1"/>
            <a:r>
              <a:rPr lang="en-US" dirty="0" smtClean="0"/>
              <a:t>Color blindness filters: CUD simulates user experience</a:t>
            </a:r>
          </a:p>
          <a:p>
            <a:r>
              <a:rPr lang="en-US" dirty="0"/>
              <a:t>A</a:t>
            </a:r>
            <a:r>
              <a:rPr lang="en-US" dirty="0" smtClean="0"/>
              <a:t>lternative text descriptions for images slides</a:t>
            </a:r>
          </a:p>
          <a:p>
            <a:pPr lvl="1"/>
            <a:r>
              <a:rPr lang="en-US" dirty="0"/>
              <a:t>Object &gt; Slice &gt; Slice Options from the Illustrator menu to access the Slice Options dialog box.</a:t>
            </a:r>
          </a:p>
        </p:txBody>
      </p:sp>
      <p:sp>
        <p:nvSpPr>
          <p:cNvPr id="3" name="Title 2"/>
          <p:cNvSpPr>
            <a:spLocks noGrp="1"/>
          </p:cNvSpPr>
          <p:nvPr>
            <p:ph type="title"/>
          </p:nvPr>
        </p:nvSpPr>
        <p:spPr>
          <a:xfrm>
            <a:off x="0" y="274638"/>
            <a:ext cx="9144000" cy="1143000"/>
          </a:xfrm>
        </p:spPr>
        <p:txBody>
          <a:bodyPr>
            <a:normAutofit/>
          </a:bodyPr>
          <a:lstStyle/>
          <a:p>
            <a:pPr algn="ctr"/>
            <a:r>
              <a:rPr lang="en-US" dirty="0" smtClean="0"/>
              <a:t>Adobe Photoshop and Accessibility</a:t>
            </a:r>
            <a:endParaRPr lang="en-US" dirty="0"/>
          </a:p>
        </p:txBody>
      </p:sp>
      <p:sp>
        <p:nvSpPr>
          <p:cNvPr id="4" name="Footer Placeholder 3"/>
          <p:cNvSpPr>
            <a:spLocks noGrp="1"/>
          </p:cNvSpPr>
          <p:nvPr>
            <p:ph type="ftr" sz="quarter" idx="11"/>
          </p:nvPr>
        </p:nvSpPr>
        <p:spPr/>
        <p:txBody>
          <a:bodyPr/>
          <a:lstStyle/>
          <a:p>
            <a:pPr>
              <a:defRPr/>
            </a:pPr>
            <a:r>
              <a:rPr lang="en-US" smtClean="0"/>
              <a:t>Accessibility Partners (C) 2014. Not to be reproduced without permission.</a:t>
            </a:r>
            <a:endParaRPr lang="en-US"/>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13</a:t>
            </a:fld>
            <a:endParaRPr lang="en-US"/>
          </a:p>
        </p:txBody>
      </p:sp>
      <p:pic>
        <p:nvPicPr>
          <p:cNvPr id="3074" name="Picture 2" descr="Image that shows 3 pie charts, viewed with different color filters, to emulate how a user with color blindess would view them. This image is from Adobe's Color Universal Design too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67151" y="4865687"/>
            <a:ext cx="4457700" cy="1543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347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6456362" cy="5016500"/>
          </a:xfrm>
        </p:spPr>
        <p:txBody>
          <a:bodyPr/>
          <a:lstStyle/>
          <a:p>
            <a:r>
              <a:rPr lang="en-US" dirty="0" smtClean="0"/>
              <a:t>Content editors can map common styles</a:t>
            </a:r>
          </a:p>
          <a:p>
            <a:pPr lvl="1"/>
            <a:r>
              <a:rPr lang="en-US" dirty="0" smtClean="0"/>
              <a:t>Mark up to create accessible tags</a:t>
            </a:r>
          </a:p>
          <a:p>
            <a:pPr lvl="1"/>
            <a:r>
              <a:rPr lang="en-US" dirty="0" smtClean="0"/>
              <a:t>Tags are read by assistive technology</a:t>
            </a:r>
          </a:p>
          <a:p>
            <a:r>
              <a:rPr lang="en-US" dirty="0" smtClean="0"/>
              <a:t>Styles dictate headings, paragraphs, tables, etc.</a:t>
            </a:r>
          </a:p>
          <a:p>
            <a:pPr lvl="1"/>
            <a:r>
              <a:rPr lang="en-US" dirty="0" smtClean="0"/>
              <a:t>Map paragraph and character styles</a:t>
            </a:r>
          </a:p>
          <a:p>
            <a:r>
              <a:rPr lang="en-US" dirty="0" smtClean="0"/>
              <a:t>“Articles” panel allows author to choose and organize content by dragging</a:t>
            </a:r>
          </a:p>
          <a:p>
            <a:r>
              <a:rPr lang="en-US" dirty="0" smtClean="0"/>
              <a:t>XML and Digital Talking Book</a:t>
            </a:r>
            <a:endParaRPr lang="en-US" dirty="0"/>
          </a:p>
        </p:txBody>
      </p:sp>
      <p:sp>
        <p:nvSpPr>
          <p:cNvPr id="3" name="Title 2"/>
          <p:cNvSpPr>
            <a:spLocks noGrp="1"/>
          </p:cNvSpPr>
          <p:nvPr>
            <p:ph type="title"/>
          </p:nvPr>
        </p:nvSpPr>
        <p:spPr>
          <a:xfrm>
            <a:off x="0" y="48160"/>
            <a:ext cx="9144000" cy="1143000"/>
          </a:xfrm>
        </p:spPr>
        <p:txBody>
          <a:bodyPr/>
          <a:lstStyle/>
          <a:p>
            <a:pPr algn="ctr"/>
            <a:r>
              <a:rPr lang="en-US" dirty="0" smtClean="0"/>
              <a:t>Adobe InDesign and Accessibility</a:t>
            </a:r>
            <a:endParaRPr lang="en-US" dirty="0"/>
          </a:p>
        </p:txBody>
      </p:sp>
      <p:sp>
        <p:nvSpPr>
          <p:cNvPr id="4" name="Footer Placeholder 3"/>
          <p:cNvSpPr>
            <a:spLocks noGrp="1"/>
          </p:cNvSpPr>
          <p:nvPr>
            <p:ph type="ftr" sz="quarter" idx="11"/>
          </p:nvPr>
        </p:nvSpPr>
        <p:spPr/>
        <p:txBody>
          <a:bodyPr/>
          <a:lstStyle/>
          <a:p>
            <a:pPr>
              <a:defRPr/>
            </a:pPr>
            <a:r>
              <a:rPr lang="en-US" smtClean="0"/>
              <a:t>Accessibility Partners (C) 2014. Not to be reproduced without permission.</a:t>
            </a:r>
            <a:endParaRPr lang="en-US"/>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14</a:t>
            </a:fld>
            <a:endParaRPr lang="en-US"/>
          </a:p>
        </p:txBody>
      </p:sp>
      <p:pic>
        <p:nvPicPr>
          <p:cNvPr id="1026" name="Picture 2" descr="Image of the Articles panel in Adobe InDesign"/>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2720" t="8385" b="42233"/>
          <a:stretch/>
        </p:blipFill>
        <p:spPr bwMode="auto">
          <a:xfrm>
            <a:off x="6236494" y="2736850"/>
            <a:ext cx="2593975" cy="152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568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Web graphics productions tool	</a:t>
            </a:r>
          </a:p>
          <a:p>
            <a:pPr lvl="1"/>
            <a:r>
              <a:rPr lang="en-US" dirty="0" smtClean="0"/>
              <a:t>Allows developers to insert alternative text</a:t>
            </a:r>
          </a:p>
          <a:p>
            <a:r>
              <a:rPr lang="en-US" dirty="0" smtClean="0"/>
              <a:t>“Slice Options” panel can add for each individual image slice</a:t>
            </a:r>
          </a:p>
          <a:p>
            <a:pPr lvl="1"/>
            <a:r>
              <a:rPr lang="en-US" dirty="0" smtClean="0"/>
              <a:t>Similar methodology to Adobe Photoshop</a:t>
            </a:r>
            <a:endParaRPr lang="en-US" dirty="0"/>
          </a:p>
        </p:txBody>
      </p:sp>
      <p:sp>
        <p:nvSpPr>
          <p:cNvPr id="3" name="Title 2"/>
          <p:cNvSpPr>
            <a:spLocks noGrp="1"/>
          </p:cNvSpPr>
          <p:nvPr>
            <p:ph type="title"/>
          </p:nvPr>
        </p:nvSpPr>
        <p:spPr>
          <a:xfrm>
            <a:off x="0" y="274638"/>
            <a:ext cx="9144000" cy="1143000"/>
          </a:xfrm>
        </p:spPr>
        <p:txBody>
          <a:bodyPr>
            <a:normAutofit/>
          </a:bodyPr>
          <a:lstStyle/>
          <a:p>
            <a:r>
              <a:rPr lang="en-US" dirty="0" smtClean="0"/>
              <a:t>Adobe Illustrator and Accessibility</a:t>
            </a:r>
            <a:endParaRPr lang="en-US" dirty="0"/>
          </a:p>
        </p:txBody>
      </p:sp>
      <p:sp>
        <p:nvSpPr>
          <p:cNvPr id="4" name="Footer Placeholder 3"/>
          <p:cNvSpPr>
            <a:spLocks noGrp="1"/>
          </p:cNvSpPr>
          <p:nvPr>
            <p:ph type="ftr" sz="quarter" idx="11"/>
          </p:nvPr>
        </p:nvSpPr>
        <p:spPr/>
        <p:txBody>
          <a:bodyPr/>
          <a:lstStyle/>
          <a:p>
            <a:pPr>
              <a:defRPr/>
            </a:pPr>
            <a:r>
              <a:rPr lang="en-US" smtClean="0"/>
              <a:t>Accessibility Partners (C) 2014. Not to be reproduced without permission.</a:t>
            </a:r>
            <a:endParaRPr lang="en-US"/>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15</a:t>
            </a:fld>
            <a:endParaRPr lang="en-US"/>
          </a:p>
        </p:txBody>
      </p:sp>
      <p:pic>
        <p:nvPicPr>
          <p:cNvPr id="6" name="Picture 5" descr="Image of the dialog box for &quot;Slice Options&quot; using Adobe"/>
          <p:cNvPicPr>
            <a:picLocks noChangeAspect="1"/>
          </p:cNvPicPr>
          <p:nvPr/>
        </p:nvPicPr>
        <p:blipFill>
          <a:blip r:embed="rId3" cstate="print"/>
          <a:stretch>
            <a:fillRect/>
          </a:stretch>
        </p:blipFill>
        <p:spPr>
          <a:xfrm>
            <a:off x="2831756" y="3736199"/>
            <a:ext cx="3480487" cy="2270901"/>
          </a:xfrm>
          <a:prstGeom prst="rect">
            <a:avLst/>
          </a:prstGeom>
        </p:spPr>
      </p:pic>
    </p:spTree>
    <p:extLst>
      <p:ext uri="{BB962C8B-B14F-4D97-AF65-F5344CB8AC3E}">
        <p14:creationId xmlns:p14="http://schemas.microsoft.com/office/powerpoint/2010/main" xmlns="" val="2135701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138"/>
            <a:ext cx="9144000" cy="4525962"/>
          </a:xfrm>
        </p:spPr>
        <p:txBody>
          <a:bodyPr/>
          <a:lstStyle/>
          <a:p>
            <a:r>
              <a:rPr lang="en-US" dirty="0" smtClean="0"/>
              <a:t>HTML allows for alt text</a:t>
            </a:r>
          </a:p>
          <a:p>
            <a:pPr lvl="1"/>
            <a:r>
              <a:rPr lang="en-US" dirty="0" smtClean="0"/>
              <a:t>Useful when images are saved as JPEGs or TIFF and uploaded at a later date</a:t>
            </a:r>
          </a:p>
          <a:p>
            <a:r>
              <a:rPr lang="en-US" dirty="0"/>
              <a:t>D</a:t>
            </a:r>
            <a:r>
              <a:rPr lang="en-US" dirty="0" smtClean="0"/>
              <a:t>escriptive </a:t>
            </a:r>
            <a:r>
              <a:rPr lang="en-US" dirty="0"/>
              <a:t>ALT attribute for an image:</a:t>
            </a:r>
          </a:p>
          <a:p>
            <a:pPr marL="109537" indent="0">
              <a:buNone/>
            </a:pPr>
            <a:r>
              <a:rPr lang="en-US" dirty="0" smtClean="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img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src</a:t>
            </a:r>
            <a:r>
              <a:rPr lang="en-US" dirty="0">
                <a:latin typeface="Courier New" panose="02070309020205020404" pitchFamily="49" charset="0"/>
                <a:cs typeface="Courier New" panose="02070309020205020404" pitchFamily="49" charset="0"/>
              </a:rPr>
              <a:t>=”status_ok.gif” </a:t>
            </a:r>
            <a:r>
              <a:rPr lang="en-US" dirty="0" smtClean="0">
                <a:latin typeface="Courier New" panose="02070309020205020404" pitchFamily="49" charset="0"/>
                <a:cs typeface="Courier New" panose="02070309020205020404" pitchFamily="49" charset="0"/>
              </a:rPr>
              <a:t>ALT=“Descriptive Text”/&gt;</a:t>
            </a:r>
            <a:r>
              <a:rPr lang="en-US" dirty="0" smtClean="0"/>
              <a:t/>
            </a:r>
            <a:br>
              <a:rPr lang="en-US" dirty="0" smtClean="0"/>
            </a:br>
            <a:endParaRPr lang="en-US" dirty="0"/>
          </a:p>
          <a:p>
            <a:r>
              <a:rPr lang="en-US" dirty="0"/>
              <a:t>Example of a decorative and/or formatting image with a null ALT attribute assigned:</a:t>
            </a:r>
          </a:p>
          <a:p>
            <a:pPr marL="109537" indent="0">
              <a:buNone/>
            </a:pPr>
            <a:r>
              <a:rPr lang="en-US" dirty="0" smtClean="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img</a:t>
            </a:r>
            <a:r>
              <a:rPr lang="en-US" dirty="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src</a:t>
            </a:r>
            <a:r>
              <a:rPr lang="en-US" dirty="0" smtClean="0">
                <a:latin typeface="Courier New" panose="02070309020205020404" pitchFamily="49" charset="0"/>
                <a:cs typeface="Courier New" panose="02070309020205020404" pitchFamily="49" charset="0"/>
              </a:rPr>
              <a:t>=“blank.gif</a:t>
            </a:r>
            <a:r>
              <a:rPr lang="en-US" dirty="0">
                <a:latin typeface="Courier New" panose="02070309020205020404" pitchFamily="49" charset="0"/>
                <a:cs typeface="Courier New" panose="02070309020205020404" pitchFamily="49" charset="0"/>
              </a:rPr>
              <a:t>” ALT</a:t>
            </a:r>
            <a:r>
              <a:rPr lang="en-US" dirty="0" smtClean="0">
                <a:latin typeface="Courier New" panose="02070309020205020404" pitchFamily="49" charset="0"/>
                <a:cs typeface="Courier New" panose="02070309020205020404" pitchFamily="49" charset="0"/>
              </a:rPr>
              <a:t>=“” /&gt;</a:t>
            </a:r>
            <a:endParaRPr lang="en-US"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p:txBody>
          <a:bodyPr/>
          <a:lstStyle/>
          <a:p>
            <a:r>
              <a:rPr lang="en-US" dirty="0" smtClean="0"/>
              <a:t>HTML Comics and Alt Text</a:t>
            </a:r>
            <a:endParaRPr lang="en-US" dirty="0"/>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16</a:t>
            </a:fld>
            <a:endParaRPr lang="en-US"/>
          </a:p>
        </p:txBody>
      </p:sp>
      <p:sp>
        <p:nvSpPr>
          <p:cNvPr id="6"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spTree>
    <p:extLst>
      <p:ext uri="{BB962C8B-B14F-4D97-AF65-F5344CB8AC3E}">
        <p14:creationId xmlns:p14="http://schemas.microsoft.com/office/powerpoint/2010/main" xmlns="" val="1918926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indent="-256032"/>
            <a:r>
              <a:rPr lang="en-US" dirty="0" smtClean="0"/>
              <a:t>A screen reader</a:t>
            </a:r>
            <a:r>
              <a:rPr lang="en-US" baseline="0" dirty="0" smtClean="0"/>
              <a:t> will not read labels</a:t>
            </a:r>
          </a:p>
          <a:p>
            <a:pPr marL="365760" indent="-256032"/>
            <a:r>
              <a:rPr lang="en-US" dirty="0" smtClean="0"/>
              <a:t>Built-in captions are not enough</a:t>
            </a:r>
            <a:endParaRPr lang="en-US" baseline="0" dirty="0" smtClean="0"/>
          </a:p>
          <a:p>
            <a:pPr marL="365760" indent="-256032"/>
            <a:r>
              <a:rPr lang="en-US" baseline="0" dirty="0" smtClean="0"/>
              <a:t>Once saved as an image, text is not readable</a:t>
            </a:r>
          </a:p>
          <a:p>
            <a:pPr marL="621348" lvl="1" indent="-256032"/>
            <a:r>
              <a:rPr lang="en-US" dirty="0" smtClean="0"/>
              <a:t>Scanning and OCR</a:t>
            </a:r>
            <a:endParaRPr lang="en-US" dirty="0"/>
          </a:p>
        </p:txBody>
      </p:sp>
      <p:sp>
        <p:nvSpPr>
          <p:cNvPr id="3" name="Title 2"/>
          <p:cNvSpPr>
            <a:spLocks noGrp="1"/>
          </p:cNvSpPr>
          <p:nvPr>
            <p:ph type="title"/>
          </p:nvPr>
        </p:nvSpPr>
        <p:spPr/>
        <p:txBody>
          <a:bodyPr>
            <a:normAutofit fontScale="90000"/>
          </a:bodyPr>
          <a:lstStyle/>
          <a:p>
            <a:r>
              <a:rPr lang="en-US" dirty="0" smtClean="0"/>
              <a:t>What if my picture has words in it?</a:t>
            </a:r>
            <a:endParaRPr lang="en-US" dirty="0"/>
          </a:p>
        </p:txBody>
      </p:sp>
      <p:sp>
        <p:nvSpPr>
          <p:cNvPr id="8" name="Slide Number Placeholder 7"/>
          <p:cNvSpPr>
            <a:spLocks noGrp="1"/>
          </p:cNvSpPr>
          <p:nvPr>
            <p:ph type="sldNum" sz="quarter" idx="12"/>
          </p:nvPr>
        </p:nvSpPr>
        <p:spPr/>
        <p:txBody>
          <a:bodyPr/>
          <a:lstStyle/>
          <a:p>
            <a:pPr>
              <a:defRPr/>
            </a:pPr>
            <a:fld id="{E72BE196-C9DC-43C6-9AAA-CFA3479A1F21}" type="slidenum">
              <a:rPr lang="en-US" smtClean="0"/>
              <a:pPr>
                <a:defRPr/>
              </a:pPr>
              <a:t>17</a:t>
            </a:fld>
            <a:endParaRPr lang="en-US"/>
          </a:p>
        </p:txBody>
      </p:sp>
      <p:sp>
        <p:nvSpPr>
          <p:cNvPr id="9"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pic>
        <p:nvPicPr>
          <p:cNvPr id="1026" name="Picture 2" descr="Image of a Peanuts comic, with Snoopy asking Woodstock why type of bird he i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4101" y="3429000"/>
            <a:ext cx="8189913" cy="20439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6932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Leave it blank!</a:t>
            </a:r>
          </a:p>
          <a:p>
            <a:r>
              <a:rPr lang="en-US" dirty="0" smtClean="0"/>
              <a:t>Spacers, formatting, bullets, etc.</a:t>
            </a:r>
          </a:p>
          <a:p>
            <a:r>
              <a:rPr lang="en-US" dirty="0" smtClean="0"/>
              <a:t>Any repeated logo or image</a:t>
            </a:r>
          </a:p>
        </p:txBody>
      </p:sp>
      <p:sp>
        <p:nvSpPr>
          <p:cNvPr id="3" name="Title 2"/>
          <p:cNvSpPr>
            <a:spLocks noGrp="1"/>
          </p:cNvSpPr>
          <p:nvPr>
            <p:ph type="title"/>
          </p:nvPr>
        </p:nvSpPr>
        <p:spPr/>
        <p:txBody>
          <a:bodyPr/>
          <a:lstStyle/>
          <a:p>
            <a:r>
              <a:rPr lang="en-US" dirty="0" smtClean="0"/>
              <a:t>Decorative</a:t>
            </a:r>
            <a:r>
              <a:rPr lang="en-US" baseline="0" dirty="0" smtClean="0"/>
              <a:t> Images</a:t>
            </a:r>
            <a:endParaRPr lang="en-US" dirty="0"/>
          </a:p>
        </p:txBody>
      </p:sp>
      <p:pic>
        <p:nvPicPr>
          <p:cNvPr id="5122" name="Picture 2" descr="Image of a decorative divid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597516"/>
            <a:ext cx="8229600" cy="116851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Image of picture bullets that can be inserted in a Microsoft Word document."/>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 t="-4400" r="42400" b="6000"/>
          <a:stretch/>
        </p:blipFill>
        <p:spPr bwMode="auto">
          <a:xfrm>
            <a:off x="6568440" y="954093"/>
            <a:ext cx="2194560"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18</a:t>
            </a:fld>
            <a:endParaRPr lang="en-US"/>
          </a:p>
        </p:txBody>
      </p:sp>
      <p:sp>
        <p:nvSpPr>
          <p:cNvPr id="9"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spTree>
    <p:extLst>
      <p:ext uri="{BB962C8B-B14F-4D97-AF65-F5344CB8AC3E}">
        <p14:creationId xmlns:p14="http://schemas.microsoft.com/office/powerpoint/2010/main" xmlns="" val="4093653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a:t>
            </a:r>
            <a:endParaRPr lang="en-US" dirty="0"/>
          </a:p>
        </p:txBody>
      </p:sp>
      <p:sp>
        <p:nvSpPr>
          <p:cNvPr id="4" name="Footer Placeholder 3"/>
          <p:cNvSpPr>
            <a:spLocks noGrp="1"/>
          </p:cNvSpPr>
          <p:nvPr>
            <p:ph type="ftr" sz="quarter" idx="11"/>
          </p:nvPr>
        </p:nvSpPr>
        <p:spPr/>
        <p:txBody>
          <a:bodyPr/>
          <a:lstStyle/>
          <a:p>
            <a:pPr>
              <a:defRPr/>
            </a:pPr>
            <a:r>
              <a:rPr lang="en-US" smtClean="0"/>
              <a:t>Accessibility Partners (C) 2014. Not to be reproduced without permission.</a:t>
            </a:r>
            <a:endParaRPr lang="en-US"/>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19</a:t>
            </a:fld>
            <a:endParaRPr lang="en-US"/>
          </a:p>
        </p:txBody>
      </p:sp>
      <p:pic>
        <p:nvPicPr>
          <p:cNvPr id="6" name="Picture 5" descr="Web comic sample from Peaco Todd, from his memoir-in-progress about depression. More alt text can be found during our presentation, and in our notes. "/>
          <p:cNvPicPr>
            <a:picLocks noChangeAspect="1"/>
          </p:cNvPicPr>
          <p:nvPr/>
        </p:nvPicPr>
        <p:blipFill>
          <a:blip r:embed="rId2" cstate="print"/>
          <a:stretch>
            <a:fillRect/>
          </a:stretch>
        </p:blipFill>
        <p:spPr>
          <a:xfrm>
            <a:off x="4365625" y="269641"/>
            <a:ext cx="4648200" cy="6100762"/>
          </a:xfrm>
          <a:prstGeom prst="rect">
            <a:avLst/>
          </a:prstGeom>
        </p:spPr>
      </p:pic>
      <p:sp>
        <p:nvSpPr>
          <p:cNvPr id="2" name="Content Placeholder 1"/>
          <p:cNvSpPr>
            <a:spLocks noGrp="1"/>
          </p:cNvSpPr>
          <p:nvPr>
            <p:ph idx="1"/>
          </p:nvPr>
        </p:nvSpPr>
        <p:spPr/>
        <p:txBody>
          <a:bodyPr/>
          <a:lstStyle/>
          <a:p>
            <a:pPr marL="109537" indent="0">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Thanks to Peaco</a:t>
            </a:r>
            <a:br>
              <a:rPr lang="en-US" dirty="0" smtClean="0"/>
            </a:br>
            <a:r>
              <a:rPr lang="en-US" dirty="0" smtClean="0"/>
              <a:t>Todd, from </a:t>
            </a:r>
            <a:r>
              <a:rPr lang="en-US" dirty="0" smtClean="0"/>
              <a:t>her</a:t>
            </a:r>
            <a:r>
              <a:rPr lang="en-US" dirty="0" smtClean="0"/>
              <a:t/>
            </a:r>
            <a:br>
              <a:rPr lang="en-US" dirty="0" smtClean="0"/>
            </a:br>
            <a:r>
              <a:rPr lang="en-US" dirty="0" smtClean="0"/>
              <a:t>memoir-in-progress</a:t>
            </a:r>
            <a:endParaRPr lang="en-US" dirty="0"/>
          </a:p>
        </p:txBody>
      </p:sp>
    </p:spTree>
    <p:extLst>
      <p:ext uri="{BB962C8B-B14F-4D97-AF65-F5344CB8AC3E}">
        <p14:creationId xmlns:p14="http://schemas.microsoft.com/office/powerpoint/2010/main" xmlns="" val="3822363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a disability?</a:t>
            </a:r>
          </a:p>
          <a:p>
            <a:r>
              <a:rPr lang="en-US" dirty="0" smtClean="0"/>
              <a:t>Types and prevalence of disabilities</a:t>
            </a:r>
          </a:p>
          <a:p>
            <a:r>
              <a:rPr lang="en-US" dirty="0" smtClean="0"/>
              <a:t>Accessibility and disability</a:t>
            </a:r>
          </a:p>
          <a:p>
            <a:r>
              <a:rPr lang="en-US" dirty="0" smtClean="0"/>
              <a:t>The importance of alternative text</a:t>
            </a:r>
          </a:p>
          <a:p>
            <a:r>
              <a:rPr lang="en-US" dirty="0" smtClean="0"/>
              <a:t>Comics and alt text</a:t>
            </a:r>
          </a:p>
          <a:p>
            <a:r>
              <a:rPr lang="en-US" dirty="0" smtClean="0"/>
              <a:t>Creating meaningful text</a:t>
            </a:r>
          </a:p>
        </p:txBody>
      </p:sp>
      <p:sp>
        <p:nvSpPr>
          <p:cNvPr id="3" name="Title 2"/>
          <p:cNvSpPr>
            <a:spLocks noGrp="1"/>
          </p:cNvSpPr>
          <p:nvPr>
            <p:ph type="title"/>
          </p:nvPr>
        </p:nvSpPr>
        <p:spPr/>
        <p:txBody>
          <a:bodyPr/>
          <a:lstStyle/>
          <a:p>
            <a:r>
              <a:rPr lang="en-US" dirty="0" smtClean="0"/>
              <a:t>Overview</a:t>
            </a:r>
            <a:endParaRPr lang="en-US" dirty="0"/>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2</a:t>
            </a:fld>
            <a:endParaRPr lang="en-US"/>
          </a:p>
        </p:txBody>
      </p:sp>
      <p:sp>
        <p:nvSpPr>
          <p:cNvPr id="6"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pic>
        <p:nvPicPr>
          <p:cNvPr id="16386" name="Picture 2" descr="Image of a blue pen checking boxes.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89140" y="3962400"/>
            <a:ext cx="2701554" cy="23161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2933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750" y="1219200"/>
            <a:ext cx="8623300" cy="5181600"/>
          </a:xfrm>
        </p:spPr>
        <p:txBody>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Questions? Please reach out!</a:t>
            </a:r>
            <a:br>
              <a:rPr lang="en-US" sz="2800" dirty="0" smtClean="0">
                <a:latin typeface="Tahoma" panose="020B0604030504040204" pitchFamily="34" charset="0"/>
                <a:ea typeface="Tahoma" panose="020B0604030504040204" pitchFamily="34" charset="0"/>
                <a:cs typeface="Tahoma" panose="020B0604030504040204" pitchFamily="34" charset="0"/>
              </a:rPr>
            </a:br>
            <a:r>
              <a:rPr lang="en-US" sz="2800" dirty="0" smtClean="0">
                <a:latin typeface="Tahoma" panose="020B0604030504040204" pitchFamily="34" charset="0"/>
                <a:ea typeface="Tahoma" panose="020B0604030504040204" pitchFamily="34" charset="0"/>
                <a:cs typeface="Tahoma" panose="020B0604030504040204" pitchFamily="34" charset="0"/>
              </a:rPr>
              <a:t>Dana Marlowe, Principal Partner</a:t>
            </a:r>
          </a:p>
          <a:p>
            <a:pPr lvl="1"/>
            <a:r>
              <a:rPr lang="en-US" sz="2800" b="1" dirty="0" smtClean="0">
                <a:latin typeface="Tahoma" panose="020B0604030504040204" pitchFamily="34" charset="0"/>
                <a:ea typeface="Tahoma" panose="020B0604030504040204" pitchFamily="34" charset="0"/>
                <a:cs typeface="Tahoma" panose="020B0604030504040204" pitchFamily="34" charset="0"/>
              </a:rPr>
              <a:t>Web: </a:t>
            </a:r>
            <a:r>
              <a:rPr lang="en-US" sz="2800" dirty="0" smtClean="0">
                <a:latin typeface="Tahoma" panose="020B0604030504040204" pitchFamily="34" charset="0"/>
                <a:ea typeface="Tahoma" panose="020B0604030504040204" pitchFamily="34" charset="0"/>
                <a:cs typeface="Tahoma" panose="020B0604030504040204" pitchFamily="34" charset="0"/>
                <a:hlinkClick r:id="rId2" tooltip="Accessibility Partners"/>
              </a:rPr>
              <a:t>www.AccessibilityPartners.com</a:t>
            </a: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lvl="1"/>
            <a:r>
              <a:rPr lang="en-US" sz="2800" b="1" dirty="0" smtClean="0">
                <a:latin typeface="Tahoma" panose="020B0604030504040204" pitchFamily="34" charset="0"/>
                <a:ea typeface="Tahoma" panose="020B0604030504040204" pitchFamily="34" charset="0"/>
                <a:cs typeface="Tahoma" panose="020B0604030504040204" pitchFamily="34" charset="0"/>
              </a:rPr>
              <a:t>E-Mail: </a:t>
            </a:r>
            <a:r>
              <a:rPr lang="en-US" sz="2800" dirty="0" smtClean="0">
                <a:latin typeface="Tahoma" panose="020B0604030504040204" pitchFamily="34" charset="0"/>
                <a:ea typeface="Tahoma" panose="020B0604030504040204" pitchFamily="34" charset="0"/>
                <a:cs typeface="Tahoma" panose="020B0604030504040204" pitchFamily="34" charset="0"/>
              </a:rPr>
              <a:t>DMarlowe@AccessibilityPartners.com</a:t>
            </a:r>
          </a:p>
          <a:p>
            <a:pPr lvl="1"/>
            <a:r>
              <a:rPr lang="en-US" sz="2800" b="1" dirty="0" smtClean="0">
                <a:latin typeface="Tahoma" panose="020B0604030504040204" pitchFamily="34" charset="0"/>
                <a:ea typeface="Tahoma" panose="020B0604030504040204" pitchFamily="34" charset="0"/>
                <a:cs typeface="Tahoma" panose="020B0604030504040204" pitchFamily="34" charset="0"/>
              </a:rPr>
              <a:t>Telephone: </a:t>
            </a:r>
            <a:r>
              <a:rPr lang="en-US" sz="2800" dirty="0" smtClean="0">
                <a:latin typeface="Tahoma" panose="020B0604030504040204" pitchFamily="34" charset="0"/>
                <a:ea typeface="Tahoma" panose="020B0604030504040204" pitchFamily="34" charset="0"/>
                <a:cs typeface="Tahoma" panose="020B0604030504040204" pitchFamily="34" charset="0"/>
              </a:rPr>
              <a:t>(301) 717-7177</a:t>
            </a:r>
            <a:endParaRPr lang="en-US" sz="2800" dirty="0">
              <a:latin typeface="Tahoma" panose="020B0604030504040204" pitchFamily="34" charset="0"/>
              <a:ea typeface="Tahoma" panose="020B0604030504040204" pitchFamily="34" charset="0"/>
              <a:cs typeface="Tahoma" panose="020B0604030504040204" pitchFamily="34" charset="0"/>
            </a:endParaRPr>
          </a:p>
          <a:p>
            <a:pPr lvl="1"/>
            <a:endParaRPr lang="en-US" sz="2800" dirty="0" smtClean="0">
              <a:latin typeface="Tahoma" panose="020B0604030504040204" pitchFamily="34" charset="0"/>
              <a:ea typeface="Tahoma" panose="020B0604030504040204" pitchFamily="34" charset="0"/>
              <a:cs typeface="Tahoma" panose="020B0604030504040204" pitchFamily="34" charset="0"/>
            </a:endParaRPr>
          </a:p>
          <a:p>
            <a:pPr marL="392113" lvl="1" indent="0">
              <a:buNone/>
            </a:pP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err="1" smtClean="0">
                <a:latin typeface="Tahoma" panose="020B0604030504040204" pitchFamily="34" charset="0"/>
                <a:ea typeface="Tahoma" panose="020B0604030504040204" pitchFamily="34" charset="0"/>
                <a:cs typeface="Tahoma" panose="020B0604030504040204" pitchFamily="34" charset="0"/>
              </a:rPr>
              <a:t>Access_Partners</a:t>
            </a: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marL="392113" lvl="1"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392113" lvl="1" indent="0">
              <a:buNone/>
            </a:pPr>
            <a:r>
              <a:rPr lang="en-US" sz="2800" dirty="0" smtClean="0">
                <a:latin typeface="Tahoma" panose="020B0604030504040204" pitchFamily="34" charset="0"/>
                <a:ea typeface="Tahoma" panose="020B0604030504040204" pitchFamily="34" charset="0"/>
                <a:cs typeface="Tahoma" panose="020B0604030504040204" pitchFamily="34" charset="0"/>
              </a:rPr>
              <a:t>www.facebook.com/pages/Accessibility-Partners/119858144727286</a:t>
            </a:r>
            <a:r>
              <a:rPr lang="en-US" sz="2800" dirty="0" smtClean="0"/>
              <a:t/>
            </a:r>
            <a:br>
              <a:rPr lang="en-US" sz="2800" dirty="0" smtClean="0"/>
            </a:br>
            <a:r>
              <a:rPr lang="en-US" sz="2800" dirty="0" smtClean="0"/>
              <a:t/>
            </a:r>
            <a:br>
              <a:rPr lang="en-US" sz="2800" dirty="0" smtClean="0"/>
            </a:br>
            <a:endParaRPr lang="en-US" sz="2800" dirty="0"/>
          </a:p>
        </p:txBody>
      </p:sp>
      <p:sp>
        <p:nvSpPr>
          <p:cNvPr id="3" name="Title 2"/>
          <p:cNvSpPr>
            <a:spLocks noGrp="1"/>
          </p:cNvSpPr>
          <p:nvPr>
            <p:ph type="title"/>
          </p:nvPr>
        </p:nvSpPr>
        <p:spPr>
          <a:xfrm>
            <a:off x="0" y="76200"/>
            <a:ext cx="9163050" cy="1143000"/>
          </a:xfrm>
        </p:spPr>
        <p:txBody>
          <a:bodyPr>
            <a:noAutofit/>
          </a:bodyPr>
          <a:lstStyle/>
          <a:p>
            <a:pPr algn="ctr"/>
            <a:r>
              <a:rPr lang="en-US" sz="6000" dirty="0" smtClean="0">
                <a:latin typeface="Tahoma" panose="020B0604030504040204" pitchFamily="34" charset="0"/>
                <a:ea typeface="Tahoma" panose="020B0604030504040204" pitchFamily="34" charset="0"/>
                <a:cs typeface="Tahoma" panose="020B0604030504040204" pitchFamily="34" charset="0"/>
              </a:rPr>
              <a:t>Accessibility Partners</a:t>
            </a:r>
            <a:endParaRPr lang="en-US" sz="600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Twit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 y="3810000"/>
            <a:ext cx="698500" cy="69850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Facebook 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384" y="4894657"/>
            <a:ext cx="990732" cy="97075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spTree>
    <p:extLst>
      <p:ext uri="{BB962C8B-B14F-4D97-AF65-F5344CB8AC3E}">
        <p14:creationId xmlns:p14="http://schemas.microsoft.com/office/powerpoint/2010/main" xmlns="" val="263054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 Disability?</a:t>
            </a:r>
            <a:endParaRPr lang="en-US" dirty="0"/>
          </a:p>
        </p:txBody>
      </p:sp>
      <p:sp>
        <p:nvSpPr>
          <p:cNvPr id="2" name="Content Placeholder 1"/>
          <p:cNvSpPr>
            <a:spLocks noGrp="1"/>
          </p:cNvSpPr>
          <p:nvPr>
            <p:ph idx="1"/>
          </p:nvPr>
        </p:nvSpPr>
        <p:spPr/>
        <p:txBody>
          <a:bodyPr/>
          <a:lstStyle/>
          <a:p>
            <a:pPr marL="365760" marR="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kern="1200" dirty="0" smtClean="0">
                <a:solidFill>
                  <a:schemeClr val="tx1"/>
                </a:solidFill>
                <a:latin typeface="+mn-lt"/>
                <a:ea typeface="+mn-ea"/>
                <a:cs typeface="+mn-cs"/>
              </a:rPr>
              <a:t>Americans with Disabilities Act (ADA):</a:t>
            </a:r>
            <a:endParaRPr lang="en-US" dirty="0" smtClean="0"/>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en-US" kern="1200" dirty="0" smtClean="0">
                <a:solidFill>
                  <a:schemeClr val="tx1"/>
                </a:solidFill>
                <a:latin typeface="+mn-lt"/>
                <a:ea typeface="+mn-ea"/>
                <a:cs typeface="+mn-cs"/>
              </a:rPr>
              <a:t>a physical or mental impairment that substantially limits one or more major life activities.</a:t>
            </a:r>
            <a:endParaRPr lang="en-US" dirty="0" smtClean="0"/>
          </a:p>
        </p:txBody>
      </p:sp>
      <p:pic>
        <p:nvPicPr>
          <p:cNvPr id="4" name="Picture 5" descr="The logo of the American with Disabilities Act"/>
          <p:cNvPicPr>
            <a:picLocks noChangeAspect="1" noChangeArrowheads="1"/>
          </p:cNvPicPr>
          <p:nvPr/>
        </p:nvPicPr>
        <p:blipFill>
          <a:blip r:embed="rId3" cstate="print"/>
          <a:srcRect/>
          <a:stretch>
            <a:fillRect/>
          </a:stretch>
        </p:blipFill>
        <p:spPr bwMode="auto">
          <a:xfrm>
            <a:off x="2895600" y="3036404"/>
            <a:ext cx="3048000" cy="2970696"/>
          </a:xfrm>
          <a:prstGeom prst="rect">
            <a:avLst/>
          </a:prstGeom>
          <a:noFill/>
          <a:ln w="9525">
            <a:noFill/>
            <a:miter lim="800000"/>
            <a:headEnd/>
            <a:tailEnd/>
          </a:ln>
        </p:spPr>
      </p:pic>
      <p:sp>
        <p:nvSpPr>
          <p:cNvPr id="6" name="Slide Number Placeholder 5"/>
          <p:cNvSpPr>
            <a:spLocks noGrp="1"/>
          </p:cNvSpPr>
          <p:nvPr>
            <p:ph type="sldNum" sz="quarter" idx="4294967295"/>
          </p:nvPr>
        </p:nvSpPr>
        <p:spPr>
          <a:xfrm>
            <a:off x="8647272" y="6407944"/>
            <a:ext cx="365760" cy="365125"/>
          </a:xfrm>
        </p:spPr>
        <p:txBody>
          <a:bodyPr/>
          <a:lstStyle/>
          <a:p>
            <a:fld id="{389DE4EB-3B61-4D2C-A1AF-B1E6A02A1372}" type="slidenum">
              <a:rPr lang="en-US" smtClean="0"/>
              <a:pPr/>
              <a:t>3</a:t>
            </a:fld>
            <a:endParaRPr lang="en-US"/>
          </a:p>
        </p:txBody>
      </p:sp>
      <p:sp>
        <p:nvSpPr>
          <p:cNvPr id="7"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spTree>
    <p:extLst>
      <p:ext uri="{BB962C8B-B14F-4D97-AF65-F5344CB8AC3E}">
        <p14:creationId xmlns:p14="http://schemas.microsoft.com/office/powerpoint/2010/main" xmlns="" val="1088281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Disabilities</a:t>
            </a:r>
            <a:endParaRPr lang="en-US" dirty="0"/>
          </a:p>
        </p:txBody>
      </p:sp>
      <p:sp>
        <p:nvSpPr>
          <p:cNvPr id="2" name="Content Placeholder 1"/>
          <p:cNvSpPr>
            <a:spLocks noGrp="1"/>
          </p:cNvSpPr>
          <p:nvPr>
            <p:ph idx="1"/>
          </p:nvPr>
        </p:nvSpPr>
        <p:spPr>
          <a:xfrm>
            <a:off x="457200" y="1346718"/>
            <a:ext cx="8229600" cy="4525962"/>
          </a:xfrm>
        </p:spPr>
        <p:txBody>
          <a:bodyPr>
            <a:normAutofit/>
          </a:bodyPr>
          <a:lstStyle/>
          <a:p>
            <a:pPr rtl="0" eaLnBrk="1" fontAlgn="base" hangingPunct="1"/>
            <a:r>
              <a:rPr kumimoji="0" lang="en-US" i="0" kern="1200" baseline="0" dirty="0" smtClean="0">
                <a:solidFill>
                  <a:schemeClr val="tx1"/>
                </a:solidFill>
                <a:latin typeface="+mn-lt"/>
                <a:ea typeface="+mn-ea"/>
                <a:cs typeface="+mn-cs"/>
              </a:rPr>
              <a:t>Blindness and Low Vision</a:t>
            </a:r>
            <a:endParaRPr lang="en-US" dirty="0" smtClean="0"/>
          </a:p>
          <a:p>
            <a:pPr rtl="0" eaLnBrk="1" fontAlgn="base" hangingPunct="1"/>
            <a:r>
              <a:rPr kumimoji="0" lang="en-US" i="0" kern="1200" baseline="0" dirty="0" smtClean="0">
                <a:solidFill>
                  <a:schemeClr val="tx1"/>
                </a:solidFill>
                <a:latin typeface="+mn-lt"/>
                <a:ea typeface="+mn-ea"/>
                <a:cs typeface="+mn-cs"/>
              </a:rPr>
              <a:t>Deafness and Hearing Loss</a:t>
            </a:r>
            <a:endParaRPr lang="en-US" dirty="0" smtClean="0"/>
          </a:p>
          <a:p>
            <a:pPr rtl="0" eaLnBrk="1" fontAlgn="base" hangingPunct="1"/>
            <a:r>
              <a:rPr kumimoji="0" lang="en-US" i="0" kern="1200" baseline="0" dirty="0" smtClean="0">
                <a:solidFill>
                  <a:schemeClr val="tx1"/>
                </a:solidFill>
                <a:latin typeface="+mn-lt"/>
                <a:ea typeface="+mn-ea"/>
                <a:cs typeface="+mn-cs"/>
              </a:rPr>
              <a:t>Limited Movement</a:t>
            </a:r>
            <a:endParaRPr lang="en-US" dirty="0" smtClean="0"/>
          </a:p>
          <a:p>
            <a:pPr rtl="0" eaLnBrk="1" fontAlgn="base" hangingPunct="1"/>
            <a:r>
              <a:rPr kumimoji="0" lang="en-US" i="0" kern="1200" baseline="0" dirty="0" smtClean="0">
                <a:solidFill>
                  <a:schemeClr val="tx1"/>
                </a:solidFill>
                <a:latin typeface="+mn-lt"/>
                <a:ea typeface="+mn-ea"/>
                <a:cs typeface="+mn-cs"/>
              </a:rPr>
              <a:t>Speech Disabilities</a:t>
            </a:r>
            <a:endParaRPr lang="en-US" dirty="0" smtClean="0"/>
          </a:p>
          <a:p>
            <a:pPr rtl="0" eaLnBrk="1" fontAlgn="base" hangingPunct="1"/>
            <a:r>
              <a:rPr kumimoji="0" lang="en-US" i="0" kern="1200" baseline="0" dirty="0" smtClean="0">
                <a:solidFill>
                  <a:schemeClr val="tx1"/>
                </a:solidFill>
                <a:latin typeface="+mn-lt"/>
                <a:ea typeface="+mn-ea"/>
                <a:cs typeface="+mn-cs"/>
              </a:rPr>
              <a:t>Cognitive Limitations</a:t>
            </a:r>
            <a:endParaRPr lang="en-US" dirty="0" smtClean="0"/>
          </a:p>
          <a:p>
            <a:pPr rtl="0" eaLnBrk="1" fontAlgn="base" hangingPunct="1"/>
            <a:r>
              <a:rPr kumimoji="0" lang="en-US" i="0" kern="1200" baseline="0" dirty="0" smtClean="0">
                <a:solidFill>
                  <a:schemeClr val="tx1"/>
                </a:solidFill>
                <a:latin typeface="+mn-lt"/>
                <a:ea typeface="+mn-ea"/>
                <a:cs typeface="+mn-cs"/>
              </a:rPr>
              <a:t>Combinations of the above</a:t>
            </a:r>
          </a:p>
        </p:txBody>
      </p:sp>
      <p:sp>
        <p:nvSpPr>
          <p:cNvPr id="5" name="Slide Number Placeholder 4"/>
          <p:cNvSpPr>
            <a:spLocks noGrp="1"/>
          </p:cNvSpPr>
          <p:nvPr>
            <p:ph type="sldNum" sz="quarter" idx="4294967295"/>
          </p:nvPr>
        </p:nvSpPr>
        <p:spPr>
          <a:xfrm>
            <a:off x="8647272" y="6407944"/>
            <a:ext cx="365760" cy="365125"/>
          </a:xfrm>
        </p:spPr>
        <p:txBody>
          <a:bodyPr/>
          <a:lstStyle/>
          <a:p>
            <a:fld id="{389DE4EB-3B61-4D2C-A1AF-B1E6A02A1372}" type="slidenum">
              <a:rPr lang="en-US" smtClean="0"/>
              <a:pPr/>
              <a:t>4</a:t>
            </a:fld>
            <a:endParaRPr lang="en-US"/>
          </a:p>
        </p:txBody>
      </p:sp>
      <p:sp>
        <p:nvSpPr>
          <p:cNvPr id="7"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pic>
        <p:nvPicPr>
          <p:cNvPr id="1026" name="Picture 2" descr="Image of the symbols related to multiple disabilities, including Braille, Large Print, Assistive Listening Systems, Closed Captioning, Accessibility, Sign Language Interpretation, Information, Telephone Typewriter (TTY), and Accessess to low vis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1400" y="4266163"/>
            <a:ext cx="3810000" cy="21186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770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Numbers</a:t>
            </a:r>
            <a:endParaRPr lang="en-US" dirty="0"/>
          </a:p>
        </p:txBody>
      </p:sp>
      <p:sp>
        <p:nvSpPr>
          <p:cNvPr id="2" name="Content Placeholder 1"/>
          <p:cNvSpPr>
            <a:spLocks noGrp="1"/>
          </p:cNvSpPr>
          <p:nvPr>
            <p:ph idx="1"/>
          </p:nvPr>
        </p:nvSpPr>
        <p:spPr>
          <a:xfrm>
            <a:off x="457200" y="1219200"/>
            <a:ext cx="8229600" cy="4788091"/>
          </a:xfrm>
        </p:spPr>
        <p:txBody>
          <a:bodyPr/>
          <a:lstStyle/>
          <a:p>
            <a:r>
              <a:rPr lang="en-US" dirty="0" smtClean="0"/>
              <a:t>1 in 3 households contain a person with a disability</a:t>
            </a:r>
          </a:p>
          <a:p>
            <a:r>
              <a:rPr lang="en-US" dirty="0" smtClean="0"/>
              <a:t>60 million Americans</a:t>
            </a:r>
          </a:p>
          <a:p>
            <a:r>
              <a:rPr lang="en-US" dirty="0" smtClean="0"/>
              <a:t>76 million baby boomers</a:t>
            </a:r>
          </a:p>
          <a:p>
            <a:r>
              <a:rPr lang="en-US" dirty="0" smtClean="0"/>
              <a:t>$220 billion discretionary income</a:t>
            </a:r>
          </a:p>
        </p:txBody>
      </p:sp>
      <p:sp>
        <p:nvSpPr>
          <p:cNvPr id="5" name="Slide Number Placeholder 4"/>
          <p:cNvSpPr>
            <a:spLocks noGrp="1"/>
          </p:cNvSpPr>
          <p:nvPr>
            <p:ph type="sldNum" sz="quarter" idx="4294967295"/>
          </p:nvPr>
        </p:nvSpPr>
        <p:spPr>
          <a:xfrm>
            <a:off x="8647272" y="6407944"/>
            <a:ext cx="365760" cy="365125"/>
          </a:xfrm>
        </p:spPr>
        <p:txBody>
          <a:bodyPr/>
          <a:lstStyle/>
          <a:p>
            <a:fld id="{389DE4EB-3B61-4D2C-A1AF-B1E6A02A1372}" type="slidenum">
              <a:rPr lang="en-US" smtClean="0"/>
              <a:pPr/>
              <a:t>5</a:t>
            </a:fld>
            <a:endParaRPr lang="en-US"/>
          </a:p>
        </p:txBody>
      </p:sp>
      <p:grpSp>
        <p:nvGrpSpPr>
          <p:cNvPr id="7" name="Group 6" descr="Image of three houses with one house highlighted in a red box. This illustrates that 1 in 3 households contain a person with a disability. "/>
          <p:cNvGrpSpPr/>
          <p:nvPr/>
        </p:nvGrpSpPr>
        <p:grpSpPr>
          <a:xfrm>
            <a:off x="304800" y="3733800"/>
            <a:ext cx="2819400" cy="2057400"/>
            <a:chOff x="304800" y="1371600"/>
            <a:chExt cx="2819400" cy="2057400"/>
          </a:xfrm>
        </p:grpSpPr>
        <p:pic>
          <p:nvPicPr>
            <p:cNvPr id="8" name="Picture 18" descr="House"/>
            <p:cNvPicPr>
              <a:picLocks noChangeAspect="1" noChangeArrowheads="1"/>
            </p:cNvPicPr>
            <p:nvPr/>
          </p:nvPicPr>
          <p:blipFill>
            <a:blip r:embed="rId3" cstate="print"/>
            <a:srcRect/>
            <a:stretch>
              <a:fillRect/>
            </a:stretch>
          </p:blipFill>
          <p:spPr bwMode="auto">
            <a:xfrm>
              <a:off x="304800" y="1371600"/>
              <a:ext cx="1371600" cy="1371600"/>
            </a:xfrm>
            <a:prstGeom prst="rect">
              <a:avLst/>
            </a:prstGeom>
            <a:noFill/>
            <a:ln w="9525">
              <a:noFill/>
              <a:miter lim="800000"/>
              <a:headEnd/>
              <a:tailEnd/>
            </a:ln>
          </p:spPr>
        </p:pic>
        <p:pic>
          <p:nvPicPr>
            <p:cNvPr id="9" name="Picture 20" descr="House"/>
            <p:cNvPicPr>
              <a:picLocks noChangeAspect="1" noChangeArrowheads="1"/>
            </p:cNvPicPr>
            <p:nvPr/>
          </p:nvPicPr>
          <p:blipFill>
            <a:blip r:embed="rId3" cstate="print"/>
            <a:srcRect/>
            <a:stretch>
              <a:fillRect/>
            </a:stretch>
          </p:blipFill>
          <p:spPr bwMode="auto">
            <a:xfrm>
              <a:off x="1752600" y="1371600"/>
              <a:ext cx="1371600" cy="1371600"/>
            </a:xfrm>
            <a:prstGeom prst="rect">
              <a:avLst/>
            </a:prstGeom>
            <a:noFill/>
            <a:ln w="9525">
              <a:noFill/>
              <a:miter lim="800000"/>
              <a:headEnd/>
              <a:tailEnd/>
            </a:ln>
          </p:spPr>
        </p:pic>
        <p:pic>
          <p:nvPicPr>
            <p:cNvPr id="10" name="Picture 21" descr="Household of a person with a disability"/>
            <p:cNvPicPr>
              <a:picLocks noChangeAspect="1" noChangeArrowheads="1"/>
            </p:cNvPicPr>
            <p:nvPr/>
          </p:nvPicPr>
          <p:blipFill>
            <a:blip r:embed="rId3" cstate="print"/>
            <a:srcRect/>
            <a:stretch>
              <a:fillRect/>
            </a:stretch>
          </p:blipFill>
          <p:spPr bwMode="auto">
            <a:xfrm>
              <a:off x="1143000" y="2362200"/>
              <a:ext cx="1066800" cy="1066800"/>
            </a:xfrm>
            <a:prstGeom prst="rect">
              <a:avLst/>
            </a:prstGeom>
            <a:noFill/>
            <a:ln w="38100">
              <a:solidFill>
                <a:srgbClr val="FF0000"/>
              </a:solidFill>
              <a:miter lim="800000"/>
              <a:headEnd/>
              <a:tailEnd/>
            </a:ln>
          </p:spPr>
        </p:pic>
      </p:grpSp>
      <p:pic>
        <p:nvPicPr>
          <p:cNvPr id="11" name="Picture 10" descr="Baby boomers jogging"/>
          <p:cNvPicPr>
            <a:picLocks noChangeAspect="1" noChangeArrowheads="1"/>
          </p:cNvPicPr>
          <p:nvPr/>
        </p:nvPicPr>
        <p:blipFill>
          <a:blip r:embed="rId4" cstate="print"/>
          <a:srcRect/>
          <a:stretch>
            <a:fillRect/>
          </a:stretch>
        </p:blipFill>
        <p:spPr bwMode="auto">
          <a:xfrm>
            <a:off x="3429000" y="3962400"/>
            <a:ext cx="2514600" cy="2087563"/>
          </a:xfrm>
          <a:prstGeom prst="rect">
            <a:avLst/>
          </a:prstGeom>
          <a:noFill/>
          <a:ln w="9525">
            <a:noFill/>
            <a:miter lim="800000"/>
            <a:headEnd/>
            <a:tailEnd/>
          </a:ln>
        </p:spPr>
      </p:pic>
      <p:pic>
        <p:nvPicPr>
          <p:cNvPr id="12" name="Picture 15" descr="Discretionary income money tree&#10;"/>
          <p:cNvPicPr>
            <a:picLocks noChangeAspect="1" noChangeArrowheads="1"/>
          </p:cNvPicPr>
          <p:nvPr/>
        </p:nvPicPr>
        <p:blipFill>
          <a:blip r:embed="rId5" cstate="print"/>
          <a:srcRect/>
          <a:stretch>
            <a:fillRect/>
          </a:stretch>
        </p:blipFill>
        <p:spPr bwMode="auto">
          <a:xfrm>
            <a:off x="6248400" y="3810000"/>
            <a:ext cx="2209800" cy="2209800"/>
          </a:xfrm>
          <a:prstGeom prst="rect">
            <a:avLst/>
          </a:prstGeom>
          <a:noFill/>
          <a:ln w="9525">
            <a:noFill/>
            <a:miter lim="800000"/>
            <a:headEnd/>
            <a:tailEnd/>
          </a:ln>
        </p:spPr>
      </p:pic>
      <p:sp>
        <p:nvSpPr>
          <p:cNvPr id="13"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spTree>
    <p:extLst>
      <p:ext uri="{BB962C8B-B14F-4D97-AF65-F5344CB8AC3E}">
        <p14:creationId xmlns:p14="http://schemas.microsoft.com/office/powerpoint/2010/main" xmlns="" val="1421803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Accessibility?</a:t>
            </a:r>
            <a:endParaRPr lang="en-US" dirty="0"/>
          </a:p>
        </p:txBody>
      </p:sp>
      <p:sp>
        <p:nvSpPr>
          <p:cNvPr id="2" name="Content Placeholder 1"/>
          <p:cNvSpPr>
            <a:spLocks noGrp="1"/>
          </p:cNvSpPr>
          <p:nvPr>
            <p:ph idx="1"/>
          </p:nvPr>
        </p:nvSpPr>
        <p:spPr/>
        <p:txBody>
          <a:bodyPr>
            <a:normAutofit/>
          </a:bodyPr>
          <a:lstStyle/>
          <a:p>
            <a:pPr rtl="0" fontAlgn="base"/>
            <a:r>
              <a:rPr kumimoji="0" lang="en-US" kern="1200" dirty="0" smtClean="0">
                <a:solidFill>
                  <a:schemeClr val="tx1"/>
                </a:solidFill>
                <a:latin typeface="+mn-lt"/>
                <a:ea typeface="+mn-ea"/>
                <a:cs typeface="+mn-cs"/>
              </a:rPr>
              <a:t>Accessibility means equal access</a:t>
            </a:r>
          </a:p>
          <a:p>
            <a:pPr rtl="0" fontAlgn="base"/>
            <a:r>
              <a:rPr kumimoji="0" lang="en-US" kern="1200" dirty="0" smtClean="0">
                <a:solidFill>
                  <a:schemeClr val="tx1"/>
                </a:solidFill>
                <a:latin typeface="+mn-lt"/>
                <a:ea typeface="+mn-ea"/>
                <a:cs typeface="+mn-cs"/>
              </a:rPr>
              <a:t>Technology must be designed and developed to provide equal access and usability to every member of your target audience</a:t>
            </a:r>
            <a:endParaRPr lang="en-US" dirty="0" smtClean="0"/>
          </a:p>
        </p:txBody>
      </p:sp>
      <p:sp>
        <p:nvSpPr>
          <p:cNvPr id="5" name="Slide Number Placeholder 4"/>
          <p:cNvSpPr>
            <a:spLocks noGrp="1"/>
          </p:cNvSpPr>
          <p:nvPr>
            <p:ph type="sldNum" sz="quarter" idx="4294967295"/>
          </p:nvPr>
        </p:nvSpPr>
        <p:spPr>
          <a:xfrm>
            <a:off x="8647272" y="6407944"/>
            <a:ext cx="365760" cy="365125"/>
          </a:xfrm>
        </p:spPr>
        <p:txBody>
          <a:bodyPr/>
          <a:lstStyle/>
          <a:p>
            <a:fld id="{389DE4EB-3B61-4D2C-A1AF-B1E6A02A1372}" type="slidenum">
              <a:rPr lang="en-US" smtClean="0"/>
              <a:pPr/>
              <a:t>6</a:t>
            </a:fld>
            <a:endParaRPr lang="en-US"/>
          </a:p>
        </p:txBody>
      </p:sp>
      <p:pic>
        <p:nvPicPr>
          <p:cNvPr id="7" name="Picture 8" descr="Image of a desktop computer"/>
          <p:cNvPicPr>
            <a:picLocks noChangeAspect="1" noChangeArrowheads="1"/>
          </p:cNvPicPr>
          <p:nvPr/>
        </p:nvPicPr>
        <p:blipFill>
          <a:blip r:embed="rId3" cstate="print"/>
          <a:srcRect/>
          <a:stretch>
            <a:fillRect/>
          </a:stretch>
        </p:blipFill>
        <p:spPr bwMode="auto">
          <a:xfrm>
            <a:off x="2971800" y="3810000"/>
            <a:ext cx="3200400" cy="2289175"/>
          </a:xfrm>
          <a:prstGeom prst="rect">
            <a:avLst/>
          </a:prstGeom>
          <a:noFill/>
          <a:ln w="28575">
            <a:noFill/>
            <a:miter lim="800000"/>
            <a:headEnd/>
            <a:tailEnd/>
          </a:ln>
        </p:spPr>
      </p:pic>
      <p:sp>
        <p:nvSpPr>
          <p:cNvPr id="8"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spTree>
    <p:extLst>
      <p:ext uri="{BB962C8B-B14F-4D97-AF65-F5344CB8AC3E}">
        <p14:creationId xmlns:p14="http://schemas.microsoft.com/office/powerpoint/2010/main" xmlns="" val="4099536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Assistive technology, like screen readers</a:t>
            </a:r>
          </a:p>
          <a:p>
            <a:pPr lvl="1"/>
            <a:r>
              <a:rPr lang="en-US" dirty="0" smtClean="0"/>
              <a:t>“Text </a:t>
            </a:r>
            <a:r>
              <a:rPr lang="en-US" dirty="0"/>
              <a:t>to </a:t>
            </a:r>
            <a:r>
              <a:rPr lang="en-US" dirty="0" smtClean="0"/>
              <a:t>Speech” </a:t>
            </a:r>
            <a:r>
              <a:rPr lang="en-US" dirty="0"/>
              <a:t>software application that reads </a:t>
            </a:r>
            <a:r>
              <a:rPr lang="en-US" dirty="0" smtClean="0"/>
              <a:t>from </a:t>
            </a:r>
            <a:r>
              <a:rPr lang="en-US" dirty="0"/>
              <a:t>screen out </a:t>
            </a:r>
            <a:r>
              <a:rPr lang="en-US" dirty="0" smtClean="0"/>
              <a:t>loud</a:t>
            </a:r>
          </a:p>
          <a:p>
            <a:r>
              <a:rPr lang="en-US" dirty="0" smtClean="0"/>
              <a:t>Other outputs include sound icons or Braille</a:t>
            </a:r>
          </a:p>
          <a:p>
            <a:r>
              <a:rPr lang="en-US" dirty="0" smtClean="0"/>
              <a:t>Often combined with screen magnifiers</a:t>
            </a:r>
          </a:p>
          <a:p>
            <a:r>
              <a:rPr lang="en-US" dirty="0" smtClean="0"/>
              <a:t>How do you ‘read’ an image?</a:t>
            </a:r>
          </a:p>
        </p:txBody>
      </p:sp>
      <p:sp>
        <p:nvSpPr>
          <p:cNvPr id="3" name="Title 2"/>
          <p:cNvSpPr>
            <a:spLocks noGrp="1"/>
          </p:cNvSpPr>
          <p:nvPr>
            <p:ph type="title"/>
          </p:nvPr>
        </p:nvSpPr>
        <p:spPr/>
        <p:txBody>
          <a:bodyPr>
            <a:normAutofit fontScale="90000"/>
          </a:bodyPr>
          <a:lstStyle/>
          <a:p>
            <a:r>
              <a:rPr lang="en-US" dirty="0" smtClean="0"/>
              <a:t>Assistive Technology (AT) &amp; </a:t>
            </a:r>
            <a:br>
              <a:rPr lang="en-US" dirty="0" smtClean="0"/>
            </a:br>
            <a:r>
              <a:rPr lang="en-US" dirty="0" smtClean="0"/>
              <a:t>Screen Readers</a:t>
            </a:r>
            <a:endParaRPr lang="en-US" dirty="0"/>
          </a:p>
        </p:txBody>
      </p:sp>
      <p:pic>
        <p:nvPicPr>
          <p:cNvPr id="3074" name="Picture 2" descr="Image of a man with visual disabilities at a computer with dark sunglasses typing. He is using a screen reader.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4267200"/>
            <a:ext cx="2857500" cy="1857376"/>
          </a:xfrm>
          <a:prstGeom prst="rect">
            <a:avLst/>
          </a:prstGeom>
          <a:noFill/>
          <a:ln w="31750">
            <a:noFill/>
          </a:ln>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pPr>
              <a:defRPr/>
            </a:pPr>
            <a:fld id="{E72BE196-C9DC-43C6-9AAA-CFA3479A1F21}" type="slidenum">
              <a:rPr lang="en-US" smtClean="0"/>
              <a:pPr>
                <a:defRPr/>
              </a:pPr>
              <a:t>7</a:t>
            </a:fld>
            <a:endParaRPr lang="en-US"/>
          </a:p>
        </p:txBody>
      </p:sp>
      <p:sp>
        <p:nvSpPr>
          <p:cNvPr id="9"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spTree>
    <p:extLst>
      <p:ext uri="{BB962C8B-B14F-4D97-AF65-F5344CB8AC3E}">
        <p14:creationId xmlns:p14="http://schemas.microsoft.com/office/powerpoint/2010/main" xmlns="" val="762614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138"/>
            <a:ext cx="8556625" cy="4525962"/>
          </a:xfrm>
        </p:spPr>
        <p:txBody>
          <a:bodyPr/>
          <a:lstStyle/>
          <a:p>
            <a:r>
              <a:rPr lang="en-US" dirty="0" smtClean="0"/>
              <a:t>Make images understandable</a:t>
            </a:r>
          </a:p>
          <a:p>
            <a:pPr lvl="1"/>
            <a:r>
              <a:rPr lang="en-US" dirty="0" smtClean="0"/>
              <a:t>Images cannot be seen by users with visual disabilities</a:t>
            </a:r>
          </a:p>
          <a:p>
            <a:r>
              <a:rPr lang="en-US" dirty="0" smtClean="0"/>
              <a:t>More than just a description: textual substitution</a:t>
            </a:r>
          </a:p>
          <a:p>
            <a:r>
              <a:rPr lang="en-US" dirty="0" smtClean="0"/>
              <a:t>Understand content and meaning</a:t>
            </a:r>
            <a:endParaRPr lang="en-US" dirty="0"/>
          </a:p>
        </p:txBody>
      </p:sp>
      <p:sp>
        <p:nvSpPr>
          <p:cNvPr id="3" name="Title 2"/>
          <p:cNvSpPr>
            <a:spLocks noGrp="1"/>
          </p:cNvSpPr>
          <p:nvPr>
            <p:ph type="title"/>
          </p:nvPr>
        </p:nvSpPr>
        <p:spPr/>
        <p:txBody>
          <a:bodyPr>
            <a:normAutofit fontScale="90000"/>
          </a:bodyPr>
          <a:lstStyle/>
          <a:p>
            <a:r>
              <a:rPr lang="en-US" dirty="0" smtClean="0"/>
              <a:t>Pairing Accessibility with Alt Text</a:t>
            </a:r>
            <a:endParaRPr lang="en-US" dirty="0"/>
          </a:p>
        </p:txBody>
      </p:sp>
      <p:sp>
        <p:nvSpPr>
          <p:cNvPr id="5" name="Slide Number Placeholder 4"/>
          <p:cNvSpPr>
            <a:spLocks noGrp="1"/>
          </p:cNvSpPr>
          <p:nvPr>
            <p:ph type="sldNum" sz="quarter" idx="12"/>
          </p:nvPr>
        </p:nvSpPr>
        <p:spPr/>
        <p:txBody>
          <a:bodyPr/>
          <a:lstStyle/>
          <a:p>
            <a:pPr>
              <a:defRPr/>
            </a:pPr>
            <a:fld id="{E72BE196-C9DC-43C6-9AAA-CFA3479A1F21}" type="slidenum">
              <a:rPr lang="en-US" smtClean="0"/>
              <a:pPr>
                <a:defRPr/>
              </a:pPr>
              <a:t>8</a:t>
            </a:fld>
            <a:endParaRPr lang="en-US"/>
          </a:p>
        </p:txBody>
      </p:sp>
      <p:sp>
        <p:nvSpPr>
          <p:cNvPr id="6"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pic>
        <p:nvPicPr>
          <p:cNvPr id="10244" name="Picture 4" descr="Screen shot of a pop-up containing a single line text field labeled 'Alternate tex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2696" y="3853597"/>
            <a:ext cx="6538913" cy="22170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877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229600" cy="4525963"/>
          </a:xfrm>
        </p:spPr>
        <p:txBody>
          <a:bodyPr>
            <a:normAutofit/>
          </a:bodyPr>
          <a:lstStyle/>
          <a:p>
            <a:r>
              <a:rPr lang="en-US" dirty="0" smtClean="0"/>
              <a:t>Finding a balance between too much and too little</a:t>
            </a:r>
          </a:p>
          <a:p>
            <a:r>
              <a:rPr lang="en-US" dirty="0" smtClean="0"/>
              <a:t>How is image used?</a:t>
            </a:r>
          </a:p>
          <a:p>
            <a:pPr lvl="1"/>
            <a:r>
              <a:rPr lang="en-US" dirty="0" smtClean="0"/>
              <a:t>to </a:t>
            </a:r>
            <a:r>
              <a:rPr lang="en-US" dirty="0"/>
              <a:t>convey important content</a:t>
            </a:r>
          </a:p>
          <a:p>
            <a:pPr lvl="1"/>
            <a:r>
              <a:rPr lang="en-US" dirty="0"/>
              <a:t>to provide visual enhancements which offer no real content</a:t>
            </a:r>
          </a:p>
          <a:p>
            <a:pPr lvl="1"/>
            <a:r>
              <a:rPr lang="en-US" dirty="0"/>
              <a:t>to link to other areas </a:t>
            </a:r>
            <a:endParaRPr lang="en-US" dirty="0" smtClean="0"/>
          </a:p>
          <a:p>
            <a:r>
              <a:rPr lang="en-US" dirty="0" smtClean="0"/>
              <a:t>Alternate text communicates </a:t>
            </a:r>
            <a:r>
              <a:rPr lang="en-US" dirty="0"/>
              <a:t>the </a:t>
            </a:r>
            <a:r>
              <a:rPr lang="en-US" i="1" dirty="0"/>
              <a:t>purpose</a:t>
            </a:r>
            <a:r>
              <a:rPr lang="en-US" dirty="0"/>
              <a:t> of the graphic, not its </a:t>
            </a:r>
            <a:r>
              <a:rPr lang="en-US" i="1" dirty="0"/>
              <a:t>appearance</a:t>
            </a:r>
            <a:r>
              <a:rPr lang="en-US" dirty="0" smtClean="0"/>
              <a:t>.</a:t>
            </a:r>
            <a:endParaRPr lang="en-US" dirty="0"/>
          </a:p>
        </p:txBody>
      </p:sp>
      <p:sp>
        <p:nvSpPr>
          <p:cNvPr id="3" name="Title 2"/>
          <p:cNvSpPr>
            <a:spLocks noGrp="1"/>
          </p:cNvSpPr>
          <p:nvPr>
            <p:ph type="title"/>
          </p:nvPr>
        </p:nvSpPr>
        <p:spPr/>
        <p:txBody>
          <a:bodyPr/>
          <a:lstStyle/>
          <a:p>
            <a:r>
              <a:rPr lang="en-US" dirty="0" smtClean="0"/>
              <a:t>Let’s get writing!</a:t>
            </a:r>
            <a:endParaRPr lang="en-US" dirty="0"/>
          </a:p>
        </p:txBody>
      </p:sp>
      <p:pic>
        <p:nvPicPr>
          <p:cNvPr id="7170" name="Picture 2" descr="Icon of a pen writing a line.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4638492"/>
            <a:ext cx="1793292" cy="17811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pPr>
              <a:defRPr/>
            </a:pPr>
            <a:fld id="{E72BE196-C9DC-43C6-9AAA-CFA3479A1F21}" type="slidenum">
              <a:rPr lang="en-US" smtClean="0"/>
              <a:pPr>
                <a:defRPr/>
              </a:pPr>
              <a:t>9</a:t>
            </a:fld>
            <a:endParaRPr lang="en-US"/>
          </a:p>
        </p:txBody>
      </p:sp>
      <p:sp>
        <p:nvSpPr>
          <p:cNvPr id="7" name="Footer Placeholder 6"/>
          <p:cNvSpPr>
            <a:spLocks noGrp="1"/>
          </p:cNvSpPr>
          <p:nvPr>
            <p:ph type="ftr" sz="quarter" idx="11"/>
          </p:nvPr>
        </p:nvSpPr>
        <p:spPr>
          <a:xfrm>
            <a:off x="2895600" y="6400800"/>
            <a:ext cx="5715000" cy="457200"/>
          </a:xfrm>
        </p:spPr>
        <p:txBody>
          <a:bodyPr/>
          <a:lstStyle/>
          <a:p>
            <a:pPr>
              <a:defRPr/>
            </a:pPr>
            <a:r>
              <a:rPr lang="en-US" dirty="0" smtClean="0"/>
              <a:t>Accessibility Partners </a:t>
            </a:r>
            <a:r>
              <a:rPr lang="en-US" dirty="0" smtClean="0">
                <a:latin typeface="Arial"/>
                <a:cs typeface="Arial"/>
              </a:rPr>
              <a:t>©</a:t>
            </a:r>
            <a:r>
              <a:rPr lang="en-US" dirty="0" smtClean="0"/>
              <a:t> 2014. Not to be reproduced without permission.</a:t>
            </a:r>
            <a:endParaRPr lang="en-US" dirty="0"/>
          </a:p>
        </p:txBody>
      </p:sp>
    </p:spTree>
    <p:extLst>
      <p:ext uri="{BB962C8B-B14F-4D97-AF65-F5344CB8AC3E}">
        <p14:creationId xmlns:p14="http://schemas.microsoft.com/office/powerpoint/2010/main" xmlns="" val="3406956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1931</TotalTime>
  <Words>1090</Words>
  <Application>Microsoft Office PowerPoint</Application>
  <PresentationFormat>On-screen Show (4:3)</PresentationFormat>
  <Paragraphs>181</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Giving a Picture 1000 Words: Accessibility for Patients with Disabilities in the World of Graphic Medicine</vt:lpstr>
      <vt:lpstr>Overview</vt:lpstr>
      <vt:lpstr>What is a Disability?</vt:lpstr>
      <vt:lpstr>Types of Disabilities</vt:lpstr>
      <vt:lpstr>The Numbers</vt:lpstr>
      <vt:lpstr>What is Accessibility?</vt:lpstr>
      <vt:lpstr>Assistive Technology (AT) &amp;  Screen Readers</vt:lpstr>
      <vt:lpstr>Pairing Accessibility with Alt Text</vt:lpstr>
      <vt:lpstr>Let’s get writing!</vt:lpstr>
      <vt:lpstr>Other tips</vt:lpstr>
      <vt:lpstr>Scanning Content</vt:lpstr>
      <vt:lpstr>Comics and Alternative Text</vt:lpstr>
      <vt:lpstr>Adobe Photoshop and Accessibility</vt:lpstr>
      <vt:lpstr>Adobe InDesign and Accessibility</vt:lpstr>
      <vt:lpstr>Adobe Illustrator and Accessibility</vt:lpstr>
      <vt:lpstr>HTML Comics and Alt Text</vt:lpstr>
      <vt:lpstr>What if my picture has words in it?</vt:lpstr>
      <vt:lpstr>Decorative Images</vt:lpstr>
      <vt:lpstr>Example:</vt:lpstr>
      <vt:lpstr>Accessibility Partners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Accessible PowerPoint Presentation</dc:title>
  <dc:creator>Sharon Rosenblatt</dc:creator>
  <cp:lastModifiedBy>Dana Marlowe</cp:lastModifiedBy>
  <cp:revision>183</cp:revision>
  <dcterms:created xsi:type="dcterms:W3CDTF">2010-12-22T15:58:33Z</dcterms:created>
  <dcterms:modified xsi:type="dcterms:W3CDTF">2014-06-30T16:55:24Z</dcterms:modified>
</cp:coreProperties>
</file>