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323" r:id="rId3"/>
    <p:sldId id="265" r:id="rId4"/>
    <p:sldId id="317" r:id="rId5"/>
    <p:sldId id="285" r:id="rId6"/>
    <p:sldId id="283" r:id="rId7"/>
    <p:sldId id="286" r:id="rId8"/>
    <p:sldId id="287" r:id="rId9"/>
    <p:sldId id="291" r:id="rId10"/>
    <p:sldId id="289" r:id="rId11"/>
    <p:sldId id="318" r:id="rId12"/>
    <p:sldId id="281" r:id="rId13"/>
    <p:sldId id="293" r:id="rId14"/>
    <p:sldId id="292" r:id="rId15"/>
    <p:sldId id="319" r:id="rId16"/>
    <p:sldId id="284" r:id="rId17"/>
    <p:sldId id="295" r:id="rId18"/>
    <p:sldId id="294" r:id="rId19"/>
    <p:sldId id="297" r:id="rId20"/>
    <p:sldId id="321" r:id="rId21"/>
    <p:sldId id="299" r:id="rId22"/>
    <p:sldId id="300" r:id="rId23"/>
    <p:sldId id="301" r:id="rId24"/>
    <p:sldId id="302" r:id="rId25"/>
    <p:sldId id="303" r:id="rId26"/>
    <p:sldId id="324" r:id="rId27"/>
    <p:sldId id="320" r:id="rId28"/>
    <p:sldId id="298" r:id="rId29"/>
    <p:sldId id="304" r:id="rId30"/>
    <p:sldId id="305" r:id="rId31"/>
    <p:sldId id="306" r:id="rId32"/>
    <p:sldId id="307" r:id="rId33"/>
    <p:sldId id="308" r:id="rId34"/>
    <p:sldId id="322" r:id="rId35"/>
    <p:sldId id="310" r:id="rId36"/>
    <p:sldId id="312" r:id="rId37"/>
    <p:sldId id="314" r:id="rId38"/>
    <p:sldId id="260" r:id="rId39"/>
    <p:sldId id="261" r:id="rId40"/>
    <p:sldId id="278" r:id="rId41"/>
    <p:sldId id="315" r:id="rId42"/>
    <p:sldId id="316" r:id="rId43"/>
    <p:sldId id="325" r:id="rId44"/>
    <p:sldId id="280" r:id="rId45"/>
    <p:sldId id="311" r:id="rId4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11" clrIdx="0">
    <p:extLst>
      <p:ext uri="{19B8F6BF-5375-455C-9EA6-DF929625EA0E}">
        <p15:presenceInfo xmlns:p15="http://schemas.microsoft.com/office/powerpoint/2012/main" userId="Sharon Rosenbla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3" autoAdjust="0"/>
    <p:restoredTop sz="51346" autoAdjust="0"/>
  </p:normalViewPr>
  <p:slideViewPr>
    <p:cSldViewPr>
      <p:cViewPr varScale="1">
        <p:scale>
          <a:sx n="38" d="100"/>
          <a:sy n="38" d="100"/>
        </p:scale>
        <p:origin x="17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658"/>
    </p:cViewPr>
  </p:sorterViewPr>
  <p:notesViewPr>
    <p:cSldViewPr>
      <p:cViewPr varScale="1">
        <p:scale>
          <a:sx n="33" d="100"/>
          <a:sy n="33" d="100"/>
        </p:scale>
        <p:origin x="1364" y="44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840223F-A573-47AB-BC9F-4961F09501B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1F7416F-490C-4703-BB99-7529A2815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495300"/>
            <a:ext cx="1958975" cy="146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019300"/>
            <a:ext cx="6553200" cy="6650355"/>
          </a:xfrm>
        </p:spPr>
        <p:txBody>
          <a:bodyPr/>
          <a:lstStyle/>
          <a:p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25" y="342900"/>
            <a:ext cx="2038350" cy="1528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1500" y="2095500"/>
            <a:ext cx="6096000" cy="6574155"/>
          </a:xfrm>
        </p:spPr>
        <p:txBody>
          <a:bodyPr/>
          <a:lstStyle/>
          <a:p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190500"/>
            <a:ext cx="1930400" cy="144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1638300"/>
            <a:ext cx="6324600" cy="7031355"/>
          </a:xfrm>
        </p:spPr>
        <p:txBody>
          <a:bodyPr/>
          <a:lstStyle/>
          <a:p>
            <a:endParaRPr lang="en-US" sz="1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9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1063" y="496888"/>
            <a:ext cx="2343150" cy="175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460626"/>
            <a:ext cx="6111240" cy="6209029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342900"/>
            <a:ext cx="1885950" cy="141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1757364"/>
            <a:ext cx="6629400" cy="6912292"/>
          </a:xfrm>
        </p:spPr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1725" y="190500"/>
            <a:ext cx="2343150" cy="1757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947863"/>
            <a:ext cx="6553200" cy="6721793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2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1063" y="571500"/>
            <a:ext cx="2495550" cy="187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2781300"/>
            <a:ext cx="5958840" cy="5888355"/>
          </a:xfrm>
        </p:spPr>
        <p:txBody>
          <a:bodyPr/>
          <a:lstStyle/>
          <a:p>
            <a:pPr fontAlgn="base"/>
            <a:endParaRPr lang="en-US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9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1563" y="587375"/>
            <a:ext cx="2038350" cy="1528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2232026"/>
            <a:ext cx="6035040" cy="6437629"/>
          </a:xfrm>
        </p:spPr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4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71500"/>
            <a:ext cx="2362200" cy="177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857500"/>
            <a:ext cx="6111240" cy="58121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88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3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638175"/>
            <a:ext cx="1733550" cy="1300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2095500"/>
            <a:ext cx="6324600" cy="6574155"/>
          </a:xfrm>
        </p:spPr>
        <p:txBody>
          <a:bodyPr/>
          <a:lstStyle/>
          <a:p>
            <a:endParaRPr lang="en-US" sz="2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6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7763" y="495300"/>
            <a:ext cx="1885950" cy="141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2476500"/>
            <a:ext cx="6035040" cy="6193155"/>
          </a:xfrm>
        </p:spPr>
        <p:txBody>
          <a:bodyPr/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1063" y="587375"/>
            <a:ext cx="2571750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2781300"/>
            <a:ext cx="5882640" cy="58883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7763" y="571500"/>
            <a:ext cx="2190750" cy="164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5730240" cy="60407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7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5363" y="571500"/>
            <a:ext cx="2266950" cy="170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2857500"/>
            <a:ext cx="5958840" cy="5812155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4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0950" y="495300"/>
            <a:ext cx="1754188" cy="131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2324100"/>
            <a:ext cx="5958840" cy="6345555"/>
          </a:xfrm>
        </p:spPr>
        <p:txBody>
          <a:bodyPr/>
          <a:lstStyle/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0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2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7763" y="419100"/>
            <a:ext cx="1885950" cy="141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2400300"/>
            <a:ext cx="6035040" cy="62693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5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7263" y="663575"/>
            <a:ext cx="2266950" cy="170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2628900"/>
            <a:ext cx="6035040" cy="60407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9513" y="234950"/>
            <a:ext cx="2176462" cy="163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866900"/>
            <a:ext cx="6614160" cy="6951345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1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7263" y="603250"/>
            <a:ext cx="2190750" cy="164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476500"/>
            <a:ext cx="6111240" cy="61931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9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8675" y="495300"/>
            <a:ext cx="2813050" cy="2109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3009900"/>
            <a:ext cx="6172200" cy="563880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7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5363" y="703263"/>
            <a:ext cx="2343150" cy="175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2460626"/>
            <a:ext cx="5882640" cy="6209029"/>
          </a:xfrm>
        </p:spPr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2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1563" y="676275"/>
            <a:ext cx="2190750" cy="164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2552700"/>
            <a:ext cx="5882640" cy="6116955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2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1563" y="93663"/>
            <a:ext cx="2038350" cy="1528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1622152"/>
            <a:ext cx="6035040" cy="7047503"/>
          </a:xfrm>
        </p:spPr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4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469900"/>
            <a:ext cx="1733550" cy="1300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1770738"/>
            <a:ext cx="6172200" cy="6898917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19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8925" y="419100"/>
            <a:ext cx="1581150" cy="118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1604964"/>
            <a:ext cx="6248400" cy="7064692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9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0925" y="373063"/>
            <a:ext cx="2290763" cy="171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324100"/>
            <a:ext cx="6400800" cy="6345555"/>
          </a:xfrm>
        </p:spPr>
        <p:txBody>
          <a:bodyPr/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7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7825" y="646113"/>
            <a:ext cx="1328738" cy="99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700" y="1874520"/>
            <a:ext cx="6377940" cy="67951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495300"/>
            <a:ext cx="1733550" cy="1300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247900"/>
            <a:ext cx="5669280" cy="642175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6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6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7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59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53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1413" y="495300"/>
            <a:ext cx="2263775" cy="1697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628900"/>
            <a:ext cx="5669280" cy="60407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266700"/>
            <a:ext cx="1657350" cy="124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509714"/>
            <a:ext cx="6553200" cy="7159942"/>
          </a:xfrm>
        </p:spPr>
        <p:txBody>
          <a:bodyPr/>
          <a:lstStyle/>
          <a:p>
            <a:endParaRPr lang="en-US" sz="1700" b="0" i="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0325" y="419100"/>
            <a:ext cx="1885950" cy="141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171700"/>
            <a:ext cx="5669280" cy="6497955"/>
          </a:xfrm>
        </p:spPr>
        <p:txBody>
          <a:bodyPr/>
          <a:lstStyle/>
          <a:p>
            <a:endParaRPr lang="en-US" sz="2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5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676275"/>
            <a:ext cx="1581150" cy="118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095500"/>
            <a:ext cx="5669280" cy="65741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495300"/>
            <a:ext cx="1930400" cy="144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2095500"/>
            <a:ext cx="6553200" cy="6574155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416F-490C-4703-BB99-7529A2815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07944"/>
            <a:ext cx="5486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extLst/>
          </a:lstStyle>
          <a:p>
            <a:r>
              <a:rPr lang="en-US" dirty="0" smtClean="0"/>
              <a:t>Accessibility Partners,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496728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6D8843-F209-4615-BCEF-2546E07DBC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3" name="Picture 2" descr="Logo for Accessibility Partner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35918"/>
            <a:ext cx="1588575" cy="5458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@website.mlb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ibilitypartners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AccessibilityPartners.co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accessibility/" TargetMode="External"/><Relationship Id="rId7" Type="http://schemas.openxmlformats.org/officeDocument/2006/relationships/hyperlink" Target="http://www.today.com/style/first-model-down-syndrome-walk-runway-new-york-city-fashion-2D8048918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news/blogs-ouch-31161511" TargetMode="External"/><Relationship Id="rId5" Type="http://schemas.openxmlformats.org/officeDocument/2006/relationships/hyperlink" Target="http://www.bbc.co.uk/accessibility/best_practice/standards.shtml" TargetMode="External"/><Relationship Id="rId4" Type="http://schemas.openxmlformats.org/officeDocument/2006/relationships/hyperlink" Target="http://www.bbc.co.uk/accessibility/best_practice/about.shtml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stoppablegamer.com/" TargetMode="External"/><Relationship Id="rId3" Type="http://schemas.openxmlformats.org/officeDocument/2006/relationships/hyperlink" Target="http://mlb.mlb.com/mlb/help/accessibility.jsp" TargetMode="External"/><Relationship Id="rId7" Type="http://schemas.openxmlformats.org/officeDocument/2006/relationships/hyperlink" Target="http://www.includification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legamers.com/" TargetMode="External"/><Relationship Id="rId5" Type="http://schemas.openxmlformats.org/officeDocument/2006/relationships/hyperlink" Target="http://www.daktronics.com/news/Pages/Chicago-Cubs-Partner-With-Daktronics-for-LED-Video-Displays-at-Wrigley.aspx" TargetMode="External"/><Relationship Id="rId4" Type="http://schemas.openxmlformats.org/officeDocument/2006/relationships/hyperlink" Target="http://mlb.mlb.com/mlb/help/faq_accessibility.jsp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sa.news.net/article/2902479/art-exhibition-for-blind-people-opens-in-madrid" TargetMode="External"/><Relationship Id="rId7" Type="http://schemas.openxmlformats.org/officeDocument/2006/relationships/hyperlink" Target="http://www.ada.gov/busstat.ht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sus.gov/people/disability/" TargetMode="External"/><Relationship Id="rId5" Type="http://schemas.openxmlformats.org/officeDocument/2006/relationships/hyperlink" Target="http://www.si.edu/Visit/VisitorsWithDisabilities" TargetMode="External"/><Relationship Id="rId4" Type="http://schemas.openxmlformats.org/officeDocument/2006/relationships/hyperlink" Target="http://www.metmuseum.org/events/programs/programs-for-visitors-with-disabilitie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b.org/info/programs-and-services/public-policy-center/guidelines-for-prescription-labeling/125" TargetMode="External"/><Relationship Id="rId7" Type="http://schemas.openxmlformats.org/officeDocument/2006/relationships/hyperlink" Target="http://www.walgreens.com/topic/sr/disability_inclusion_home.js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l.gov/odep/alliances/cvs.htm" TargetMode="External"/><Relationship Id="rId5" Type="http://schemas.openxmlformats.org/officeDocument/2006/relationships/hyperlink" Target="http://www.envisionamerica.com/products/scripability/scriptalk/scriptalk-station-for-patients/" TargetMode="External"/><Relationship Id="rId4" Type="http://schemas.openxmlformats.org/officeDocument/2006/relationships/hyperlink" Target="http://www.hfcdhp.org/wp-content/uploads/Communicating_Deaf_Patients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blogs-ouch-31108792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barrierbreak.com/online-banking-and-accessibility-wcag-a-legal-issue/" TargetMode="External"/><Relationship Id="rId4" Type="http://schemas.openxmlformats.org/officeDocument/2006/relationships/hyperlink" Target="http://www.bairdholm.com/publications-feed/entry/accessibility-in-mobile-banking-app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guidelines/futuremedia/accessibilit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18297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Accessibility in Emerging Industries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Accessibility Partners</a:t>
            </a:r>
          </a:p>
          <a:p>
            <a:r>
              <a:rPr lang="en-US" dirty="0" smtClean="0"/>
              <a:t>CSUN 2015</a:t>
            </a:r>
            <a:endParaRPr lang="en-US" dirty="0"/>
          </a:p>
        </p:txBody>
      </p:sp>
      <p:pic>
        <p:nvPicPr>
          <p:cNvPr id="4" name="Picture 3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" y="5334000"/>
            <a:ext cx="3769762" cy="1295400"/>
          </a:xfrm>
          <a:prstGeom prst="rect">
            <a:avLst/>
          </a:prstGeom>
        </p:spPr>
      </p:pic>
      <p:pic>
        <p:nvPicPr>
          <p:cNvPr id="2050" name="Picture 2" descr="Cut-out image of people as a graphic holding hands. Some are in wheel chairs, but it is an image of accessi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5638689" cy="26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Actors/Actresses with Disabilities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BBC’s plan to change disability representation</a:t>
            </a:r>
          </a:p>
          <a:p>
            <a:pPr lvl="1"/>
            <a:r>
              <a:rPr lang="en-US" dirty="0" smtClean="0"/>
              <a:t>Quadrupling on-screen representation</a:t>
            </a:r>
          </a:p>
          <a:p>
            <a:pPr lvl="1"/>
            <a:r>
              <a:rPr lang="en-US" dirty="0" smtClean="0"/>
              <a:t>Disability Executive to champion talent and staff</a:t>
            </a:r>
          </a:p>
          <a:p>
            <a:pPr lvl="1"/>
            <a:r>
              <a:rPr lang="en-US" dirty="0" smtClean="0"/>
              <a:t>Develop existing plans to recruit and retain</a:t>
            </a:r>
          </a:p>
          <a:p>
            <a:pPr lvl="1"/>
            <a:r>
              <a:rPr lang="en-US" dirty="0" smtClean="0"/>
              <a:t>Open up new opportunities</a:t>
            </a:r>
            <a:endParaRPr lang="en-US" dirty="0"/>
          </a:p>
        </p:txBody>
      </p:sp>
      <p:pic>
        <p:nvPicPr>
          <p:cNvPr id="3074" name="Picture 2" descr="Eddie Redmayne as Stephen Haw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61" y="3730022"/>
            <a:ext cx="4048478" cy="22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Major League Baseball &amp; Accessibility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Ball! MLB and 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WCAG for MLB.com and Club sites</a:t>
            </a:r>
          </a:p>
          <a:p>
            <a:r>
              <a:rPr lang="en-US" dirty="0" smtClean="0"/>
              <a:t>Accessible media center for </a:t>
            </a:r>
            <a:r>
              <a:rPr lang="en-US" dirty="0" err="1" smtClean="0"/>
              <a:t>Gameday</a:t>
            </a:r>
            <a:endParaRPr lang="en-US" dirty="0" smtClean="0"/>
          </a:p>
          <a:p>
            <a:r>
              <a:rPr lang="en-US" dirty="0" smtClean="0"/>
              <a:t>Increased efforts for </a:t>
            </a:r>
            <a:r>
              <a:rPr lang="en-US" dirty="0" err="1" smtClean="0"/>
              <a:t>Gameday</a:t>
            </a:r>
            <a:r>
              <a:rPr lang="en-US" dirty="0" smtClean="0"/>
              <a:t> Audio and MLB.TV</a:t>
            </a:r>
          </a:p>
          <a:p>
            <a:r>
              <a:rPr lang="en-US" dirty="0" smtClean="0"/>
              <a:t>Working with assistive technology</a:t>
            </a:r>
          </a:p>
          <a:p>
            <a:r>
              <a:rPr lang="en-US" dirty="0" smtClean="0"/>
              <a:t>Dedicated customer service:</a:t>
            </a:r>
          </a:p>
          <a:p>
            <a:pPr lvl="1"/>
            <a:r>
              <a:rPr lang="en-US" dirty="0" smtClean="0">
                <a:hlinkClick r:id="rId3"/>
              </a:rPr>
              <a:t>Access@website.mlb.com</a:t>
            </a:r>
            <a:endParaRPr lang="en-US" dirty="0" smtClean="0"/>
          </a:p>
          <a:p>
            <a:r>
              <a:rPr lang="en-US" dirty="0" smtClean="0"/>
              <a:t>Dedicated captions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online initiatives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FAQ for issues pertaining to:</a:t>
            </a:r>
          </a:p>
          <a:p>
            <a:pPr lvl="1"/>
            <a:r>
              <a:rPr lang="en-US" dirty="0" smtClean="0"/>
              <a:t>Assistive technology</a:t>
            </a:r>
          </a:p>
          <a:p>
            <a:pPr lvl="1"/>
            <a:r>
              <a:rPr lang="en-US" dirty="0" smtClean="0"/>
              <a:t>Keyboard shortcuts</a:t>
            </a:r>
          </a:p>
          <a:p>
            <a:pPr lvl="1"/>
            <a:r>
              <a:rPr lang="en-US" dirty="0" smtClean="0"/>
              <a:t>Screen magnification</a:t>
            </a:r>
          </a:p>
          <a:p>
            <a:pPr lvl="1"/>
            <a:r>
              <a:rPr lang="en-US" dirty="0" smtClean="0"/>
              <a:t>Types of broadband</a:t>
            </a:r>
          </a:p>
          <a:p>
            <a:pPr lvl="1"/>
            <a:r>
              <a:rPr lang="en-US" dirty="0" smtClean="0"/>
              <a:t>Purchasing tickets</a:t>
            </a:r>
          </a:p>
          <a:p>
            <a:pPr lvl="1"/>
            <a:r>
              <a:rPr lang="en-US" dirty="0" smtClean="0"/>
              <a:t>Closed captioning</a:t>
            </a:r>
            <a:endParaRPr lang="en-US" dirty="0"/>
          </a:p>
        </p:txBody>
      </p:sp>
      <p:pic>
        <p:nvPicPr>
          <p:cNvPr id="4098" name="Picture 2" descr="Logo for Major League Base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28" y="2057400"/>
            <a:ext cx="3960972" cy="24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Signage at Parks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Mets and Cubs have new sign</a:t>
            </a:r>
          </a:p>
          <a:p>
            <a:r>
              <a:rPr lang="en-US" dirty="0" smtClean="0"/>
              <a:t>Up to 65% larger than previous</a:t>
            </a:r>
          </a:p>
          <a:p>
            <a:r>
              <a:rPr lang="en-US" dirty="0" smtClean="0"/>
              <a:t>Better for low vision</a:t>
            </a:r>
          </a:p>
          <a:p>
            <a:r>
              <a:rPr lang="en-US" dirty="0" smtClean="0"/>
              <a:t>Superior brightness to combat sunlight</a:t>
            </a:r>
          </a:p>
          <a:p>
            <a:r>
              <a:rPr lang="en-US" dirty="0" smtClean="0"/>
              <a:t>Enhance quality and accessibility</a:t>
            </a:r>
          </a:p>
        </p:txBody>
      </p:sp>
      <p:pic>
        <p:nvPicPr>
          <p:cNvPr id="5122" name="Picture 2" descr="Image of the digital signage at Citi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06728"/>
            <a:ext cx="3598672" cy="35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Video Games and Accessibility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AbleGamers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charity to improve quality of life of those with disabilities through video games</a:t>
            </a:r>
          </a:p>
          <a:p>
            <a:pPr lvl="1"/>
            <a:r>
              <a:rPr lang="en-US" dirty="0" smtClean="0"/>
              <a:t>Special power of gaming</a:t>
            </a:r>
          </a:p>
          <a:p>
            <a:r>
              <a:rPr lang="en-US" dirty="0" smtClean="0"/>
              <a:t>Experience situations that are difficult or limited in the world</a:t>
            </a:r>
          </a:p>
          <a:p>
            <a:r>
              <a:rPr lang="en-US" dirty="0" smtClean="0"/>
              <a:t>Provide social networking opportunities</a:t>
            </a:r>
          </a:p>
          <a:p>
            <a:r>
              <a:rPr lang="en-US" dirty="0" smtClean="0"/>
              <a:t>Participate in the world’s largest past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AbleGamers Approach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075" y="1594247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Outreach:</a:t>
            </a:r>
          </a:p>
          <a:p>
            <a:pPr lvl="1"/>
            <a:r>
              <a:rPr lang="en-US" dirty="0" smtClean="0"/>
              <a:t>Community portal of gamers with disabilities</a:t>
            </a:r>
          </a:p>
          <a:p>
            <a:pPr lvl="1"/>
            <a:r>
              <a:rPr lang="en-US" dirty="0" smtClean="0"/>
              <a:t>200 mainstream titles</a:t>
            </a:r>
          </a:p>
          <a:p>
            <a:r>
              <a:rPr lang="en-US" dirty="0" smtClean="0"/>
              <a:t>Consultation</a:t>
            </a:r>
          </a:p>
          <a:p>
            <a:pPr lvl="1"/>
            <a:r>
              <a:rPr lang="en-US" dirty="0" smtClean="0"/>
              <a:t>Consultation for developers to make games accessible</a:t>
            </a:r>
          </a:p>
          <a:p>
            <a:pPr lvl="1"/>
            <a:r>
              <a:rPr lang="en-US" dirty="0" smtClean="0"/>
              <a:t>Updated set of guidelines: Includification</a:t>
            </a:r>
          </a:p>
          <a:p>
            <a:r>
              <a:rPr lang="en-US" dirty="0" smtClean="0"/>
              <a:t>Grants</a:t>
            </a:r>
          </a:p>
          <a:p>
            <a:pPr lvl="1"/>
            <a:r>
              <a:rPr lang="en-US" dirty="0" smtClean="0"/>
              <a:t>Grants to gaming community of assistive technology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of gaming cons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1981201"/>
            <a:ext cx="39184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Benefit?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Caregivers</a:t>
            </a:r>
          </a:p>
          <a:p>
            <a:pPr lvl="1"/>
            <a:r>
              <a:rPr lang="en-US" dirty="0" smtClean="0"/>
              <a:t>Creating set-ups for users with disabilities</a:t>
            </a:r>
          </a:p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Includification</a:t>
            </a:r>
          </a:p>
          <a:p>
            <a:pPr lvl="1"/>
            <a:r>
              <a:rPr lang="en-US" dirty="0" smtClean="0"/>
              <a:t>Mobility, hearing, vision, cognitive</a:t>
            </a:r>
          </a:p>
          <a:p>
            <a:r>
              <a:rPr lang="en-US" dirty="0" smtClean="0"/>
              <a:t>Gamer</a:t>
            </a:r>
          </a:p>
          <a:p>
            <a:pPr lvl="1"/>
            <a:r>
              <a:rPr lang="en-US" dirty="0" smtClean="0"/>
              <a:t>Unstoppable Gamer website</a:t>
            </a:r>
          </a:p>
          <a:p>
            <a:pPr lvl="1"/>
            <a:r>
              <a:rPr lang="en-US" dirty="0" smtClean="0"/>
              <a:t>Resource for gamers with disabilities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Includification</a:t>
            </a:r>
          </a:p>
          <a:p>
            <a:r>
              <a:rPr lang="en-US" dirty="0" smtClean="0"/>
              <a:t>www.Includification.com</a:t>
            </a:r>
          </a:p>
          <a:p>
            <a:pPr lvl="1"/>
            <a:r>
              <a:rPr lang="en-US" dirty="0" smtClean="0"/>
              <a:t>Suggestions for a variety of disabilities</a:t>
            </a:r>
          </a:p>
          <a:p>
            <a:pPr lvl="1"/>
            <a:r>
              <a:rPr lang="en-US" dirty="0" smtClean="0"/>
              <a:t>Alternative configurations for input</a:t>
            </a:r>
          </a:p>
          <a:p>
            <a:pPr lvl="1"/>
            <a:r>
              <a:rPr lang="en-US" dirty="0" smtClean="0"/>
              <a:t>Changing audio and adding captions</a:t>
            </a:r>
          </a:p>
          <a:p>
            <a:pPr lvl="1"/>
            <a:r>
              <a:rPr lang="en-US" dirty="0" smtClean="0"/>
              <a:t>Altering noise levels</a:t>
            </a:r>
          </a:p>
          <a:p>
            <a:pPr lvl="1"/>
            <a:r>
              <a:rPr lang="en-US" dirty="0" smtClean="0"/>
              <a:t>Toggling with color controls</a:t>
            </a:r>
          </a:p>
          <a:p>
            <a:pPr lvl="1"/>
            <a:r>
              <a:rPr lang="en-US" dirty="0" smtClean="0"/>
              <a:t>Fonts and color-blind versions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Industries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Disability</a:t>
            </a:r>
            <a:r>
              <a:rPr lang="en-US" dirty="0"/>
              <a:t> </a:t>
            </a:r>
            <a:r>
              <a:rPr lang="en-US" dirty="0" smtClean="0"/>
              <a:t>Stats</a:t>
            </a:r>
          </a:p>
          <a:p>
            <a:endParaRPr lang="en-US" dirty="0" smtClean="0"/>
          </a:p>
          <a:p>
            <a:r>
              <a:rPr lang="en-US" dirty="0" smtClean="0"/>
              <a:t>Media &amp; Leisure</a:t>
            </a:r>
          </a:p>
          <a:p>
            <a:pPr lvl="1"/>
            <a:r>
              <a:rPr lang="en-US" dirty="0" smtClean="0"/>
              <a:t>The BBC</a:t>
            </a:r>
          </a:p>
          <a:p>
            <a:pPr lvl="1"/>
            <a:r>
              <a:rPr lang="en-US" dirty="0" smtClean="0"/>
              <a:t>Major League Baseball</a:t>
            </a:r>
          </a:p>
          <a:p>
            <a:pPr lvl="1"/>
            <a:r>
              <a:rPr lang="en-US" dirty="0" smtClean="0"/>
              <a:t>Video Games: AbleGamers</a:t>
            </a:r>
          </a:p>
          <a:p>
            <a:pPr lvl="1"/>
            <a:r>
              <a:rPr lang="en-US" dirty="0" smtClean="0"/>
              <a:t>Museums</a:t>
            </a:r>
          </a:p>
          <a:p>
            <a:r>
              <a:rPr lang="en-US" dirty="0" smtClean="0"/>
              <a:t>Pharmacies</a:t>
            </a:r>
          </a:p>
          <a:p>
            <a:r>
              <a:rPr lang="en-US" dirty="0" smtClean="0"/>
              <a:t>Financial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</a:t>
            </a:fld>
            <a:endParaRPr lang="en-US" dirty="0"/>
          </a:p>
        </p:txBody>
      </p:sp>
      <p:pic>
        <p:nvPicPr>
          <p:cNvPr id="6146" name="Picture 2" descr="Image of a red marker checking a box on a check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823432"/>
            <a:ext cx="3569195" cy="23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Museums and Accessibility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Museums and 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Touchable masterpieces</a:t>
            </a:r>
          </a:p>
          <a:p>
            <a:r>
              <a:rPr lang="en-US" dirty="0" err="1" smtClean="0"/>
              <a:t>Museo</a:t>
            </a:r>
            <a:r>
              <a:rPr lang="en-US" dirty="0" smtClean="0"/>
              <a:t> del Prado</a:t>
            </a:r>
          </a:p>
          <a:p>
            <a:r>
              <a:rPr lang="en-US" dirty="0" smtClean="0"/>
              <a:t>Graphic arts enables flat images to have relief and texture</a:t>
            </a:r>
          </a:p>
          <a:p>
            <a:endParaRPr lang="en-US" dirty="0"/>
          </a:p>
        </p:txBody>
      </p:sp>
      <p:pic>
        <p:nvPicPr>
          <p:cNvPr id="3074" name="Picture 2" descr="Touching Velasquez: Recreating art for the bl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48000"/>
            <a:ext cx="3667124" cy="27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Museums and 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gives images a 3D quality</a:t>
            </a:r>
          </a:p>
          <a:p>
            <a:r>
              <a:rPr lang="en-US" dirty="0"/>
              <a:t>The painting is reproduced in </a:t>
            </a:r>
            <a:r>
              <a:rPr lang="en-US" dirty="0" smtClean="0"/>
              <a:t>relief: can </a:t>
            </a:r>
            <a:r>
              <a:rPr lang="en-US" dirty="0"/>
              <a:t>be explored by </a:t>
            </a:r>
            <a:r>
              <a:rPr lang="en-US" dirty="0" smtClean="0"/>
              <a:t>touch</a:t>
            </a:r>
          </a:p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listen to an </a:t>
            </a:r>
            <a:r>
              <a:rPr lang="en-US" dirty="0" smtClean="0"/>
              <a:t>audio guide </a:t>
            </a:r>
            <a:r>
              <a:rPr lang="en-US" dirty="0"/>
              <a:t>in Basque, Spanish or English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to direct their “touch interpretation” of the painting. </a:t>
            </a:r>
            <a:endParaRPr lang="en-US" dirty="0" smtClean="0"/>
          </a:p>
          <a:p>
            <a:r>
              <a:rPr lang="en-US" dirty="0" smtClean="0"/>
              <a:t>Masks </a:t>
            </a:r>
            <a:r>
              <a:rPr lang="en-US" dirty="0"/>
              <a:t>are provided so anyone interested can </a:t>
            </a:r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Museum 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Metropolitan Museum of Art</a:t>
            </a:r>
          </a:p>
          <a:p>
            <a:r>
              <a:rPr lang="en-US" dirty="0" smtClean="0"/>
              <a:t>Dedicated access coordinators</a:t>
            </a:r>
          </a:p>
          <a:p>
            <a:r>
              <a:rPr lang="en-US" dirty="0" smtClean="0"/>
              <a:t>High consideration of accommodations for:</a:t>
            </a:r>
          </a:p>
          <a:p>
            <a:pPr lvl="1"/>
            <a:r>
              <a:rPr lang="en-US" dirty="0" smtClean="0"/>
              <a:t>Visitors with hearing loss</a:t>
            </a:r>
          </a:p>
          <a:p>
            <a:pPr lvl="1"/>
            <a:r>
              <a:rPr lang="en-US" dirty="0" smtClean="0"/>
              <a:t>Blind or have Low Vision</a:t>
            </a:r>
          </a:p>
          <a:p>
            <a:pPr lvl="1"/>
            <a:r>
              <a:rPr lang="en-US" dirty="0" smtClean="0"/>
              <a:t>Dementia and their caretakers</a:t>
            </a:r>
          </a:p>
          <a:p>
            <a:pPr lvl="1"/>
            <a:r>
              <a:rPr lang="en-US" dirty="0" smtClean="0"/>
              <a:t>Deaf</a:t>
            </a:r>
          </a:p>
          <a:p>
            <a:pPr lvl="1"/>
            <a:r>
              <a:rPr lang="en-US" dirty="0" smtClean="0"/>
              <a:t>Developmental Disabilities or Learning Disabilities</a:t>
            </a:r>
          </a:p>
          <a:p>
            <a:pPr lvl="1"/>
            <a:endParaRPr lang="en-US" dirty="0"/>
          </a:p>
        </p:txBody>
      </p:sp>
      <p:pic>
        <p:nvPicPr>
          <p:cNvPr id="6" name="Picture 5" descr="Logo for the Metropolitan Museum of 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776" y="5073316"/>
            <a:ext cx="7056902" cy="9018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Programming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014" y="1343360"/>
            <a:ext cx="8229600" cy="4525963"/>
          </a:xfrm>
        </p:spPr>
        <p:txBody>
          <a:bodyPr/>
          <a:lstStyle/>
          <a:p>
            <a:r>
              <a:rPr lang="en-US" dirty="0" smtClean="0"/>
              <a:t>Visitors with Hearing Disabilities</a:t>
            </a:r>
          </a:p>
          <a:p>
            <a:pPr lvl="1"/>
            <a:r>
              <a:rPr lang="en-US" dirty="0" smtClean="0"/>
              <a:t>Assistive listening</a:t>
            </a:r>
          </a:p>
          <a:p>
            <a:pPr lvl="1"/>
            <a:r>
              <a:rPr lang="en-US" dirty="0" smtClean="0"/>
              <a:t>Audio Guides</a:t>
            </a:r>
          </a:p>
          <a:p>
            <a:pPr lvl="1"/>
            <a:r>
              <a:rPr lang="en-US" dirty="0" smtClean="0"/>
              <a:t>Real-time captioning</a:t>
            </a:r>
          </a:p>
          <a:p>
            <a:pPr lvl="1"/>
            <a:r>
              <a:rPr lang="en-US" dirty="0" smtClean="0"/>
              <a:t>Sign language</a:t>
            </a:r>
          </a:p>
          <a:p>
            <a:r>
              <a:rPr lang="en-US" dirty="0" smtClean="0"/>
              <a:t>Blind or Low Vision</a:t>
            </a:r>
          </a:p>
          <a:p>
            <a:pPr lvl="1"/>
            <a:r>
              <a:rPr lang="en-US" dirty="0" smtClean="0"/>
              <a:t>Touch Collection</a:t>
            </a:r>
          </a:p>
          <a:p>
            <a:pPr lvl="1"/>
            <a:r>
              <a:rPr lang="en-US" dirty="0" smtClean="0"/>
              <a:t>Tactile Experiences</a:t>
            </a:r>
          </a:p>
          <a:p>
            <a:pPr lvl="1"/>
            <a:r>
              <a:rPr lang="en-US" dirty="0" smtClean="0"/>
              <a:t>Guided Tours</a:t>
            </a:r>
          </a:p>
          <a:p>
            <a:pPr lvl="1"/>
            <a:endParaRPr lang="en-US" dirty="0"/>
          </a:p>
        </p:txBody>
      </p:sp>
      <p:pic>
        <p:nvPicPr>
          <p:cNvPr id="3074" name="Picture 2" descr="Programs for Visitors Who Are Blind or Partially Sighted. Touching art exhibit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29" y="2071855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Programming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3360"/>
            <a:ext cx="5715000" cy="4525963"/>
          </a:xfrm>
        </p:spPr>
        <p:txBody>
          <a:bodyPr/>
          <a:lstStyle/>
          <a:p>
            <a:r>
              <a:rPr lang="en-US" dirty="0" smtClean="0"/>
              <a:t>Developmental and Cognitive Disabilities</a:t>
            </a:r>
          </a:p>
          <a:p>
            <a:pPr lvl="1"/>
            <a:r>
              <a:rPr lang="en-US" dirty="0" smtClean="0"/>
              <a:t>Museum Discoveries Programs</a:t>
            </a:r>
          </a:p>
          <a:p>
            <a:pPr lvl="1"/>
            <a:r>
              <a:rPr lang="en-US" dirty="0" smtClean="0"/>
              <a:t>Multi-sensory workshops</a:t>
            </a:r>
          </a:p>
          <a:p>
            <a:pPr lvl="1"/>
            <a:r>
              <a:rPr lang="en-US" dirty="0" smtClean="0"/>
              <a:t>Tactile opportunities, and art making</a:t>
            </a:r>
          </a:p>
          <a:p>
            <a:r>
              <a:rPr lang="en-US" dirty="0" smtClean="0"/>
              <a:t>Dementia and their caretakers</a:t>
            </a:r>
          </a:p>
          <a:p>
            <a:pPr lvl="1"/>
            <a:r>
              <a:rPr lang="en-US" dirty="0" smtClean="0"/>
              <a:t>“Met Escapes”: art handling, art making</a:t>
            </a:r>
          </a:p>
          <a:p>
            <a:pPr lvl="1"/>
            <a:r>
              <a:rPr lang="en-US" dirty="0" smtClean="0"/>
              <a:t>Sites and Scents at the Cloisters</a:t>
            </a:r>
          </a:p>
          <a:p>
            <a:pPr lvl="1"/>
            <a:r>
              <a:rPr lang="en-US" dirty="0" smtClean="0"/>
              <a:t>Recommended itineraries</a:t>
            </a:r>
          </a:p>
          <a:p>
            <a:pPr lvl="1"/>
            <a:endParaRPr lang="en-US" dirty="0"/>
          </a:p>
        </p:txBody>
      </p:sp>
      <p:pic>
        <p:nvPicPr>
          <p:cNvPr id="4098" name="Picture 2" descr="Met Escape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86" y="1207003"/>
            <a:ext cx="3521750" cy="23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grams for Visitors with Learning and Developmental Disabil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69" y="3781513"/>
            <a:ext cx="3471731" cy="23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Smithsonian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facilities</a:t>
            </a:r>
          </a:p>
          <a:p>
            <a:r>
              <a:rPr lang="en-US" dirty="0" smtClean="0"/>
              <a:t>Free wheelchair loans</a:t>
            </a:r>
          </a:p>
          <a:p>
            <a:r>
              <a:rPr lang="en-US" dirty="0" smtClean="0"/>
              <a:t>Open captioning</a:t>
            </a:r>
          </a:p>
          <a:p>
            <a:r>
              <a:rPr lang="en-US" dirty="0" smtClean="0"/>
              <a:t>Audio description</a:t>
            </a:r>
          </a:p>
          <a:p>
            <a:r>
              <a:rPr lang="en-US" dirty="0" smtClean="0"/>
              <a:t>Tactile elements and tours</a:t>
            </a:r>
          </a:p>
          <a:p>
            <a:r>
              <a:rPr lang="en-US" dirty="0" smtClean="0"/>
              <a:t>Sign language interpretation</a:t>
            </a:r>
          </a:p>
          <a:p>
            <a:r>
              <a:rPr lang="en-US" dirty="0" smtClean="0"/>
              <a:t>IMAX movies with audio accessibility</a:t>
            </a:r>
          </a:p>
          <a:p>
            <a:r>
              <a:rPr lang="en-US" dirty="0" smtClean="0"/>
              <a:t>Publications and brochures in other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26</a:t>
            </a:fld>
            <a:endParaRPr lang="en-US" dirty="0"/>
          </a:p>
        </p:txBody>
      </p:sp>
      <p:pic>
        <p:nvPicPr>
          <p:cNvPr id="4098" name="Picture 2" descr="Image of the Smithsonian Cas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36" y="1106075"/>
            <a:ext cx="3276600" cy="24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Pharmacies and Accessibility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Pharmacies and 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harmaceutical industry is covered by ADA</a:t>
            </a:r>
          </a:p>
          <a:p>
            <a:r>
              <a:rPr lang="en-US" dirty="0" smtClean="0"/>
              <a:t>Responsibility to add information in a variety of formats </a:t>
            </a:r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ffective communications mandate</a:t>
            </a:r>
          </a:p>
          <a:p>
            <a:pPr lvl="1"/>
            <a:r>
              <a:rPr lang="en-US" dirty="0" smtClean="0"/>
              <a:t>Providing content in methods that are understandable and useable</a:t>
            </a:r>
          </a:p>
          <a:p>
            <a:r>
              <a:rPr lang="en-US" dirty="0" smtClean="0"/>
              <a:t>Goal is to provide effective and accurate information</a:t>
            </a:r>
          </a:p>
          <a:p>
            <a:pPr lvl="1"/>
            <a:r>
              <a:rPr lang="en-US" dirty="0" smtClean="0"/>
              <a:t>People to receive health and preventative care that is equally effective as other people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for People with Disabilities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physical and limited mobility disabilities:</a:t>
            </a:r>
          </a:p>
          <a:p>
            <a:pPr lvl="1"/>
            <a:r>
              <a:rPr lang="en-US" dirty="0" smtClean="0"/>
              <a:t>Easier open lids</a:t>
            </a:r>
          </a:p>
          <a:p>
            <a:pPr lvl="1"/>
            <a:r>
              <a:rPr lang="en-US" dirty="0" smtClean="0"/>
              <a:t>One-dose pill dispenser</a:t>
            </a:r>
          </a:p>
          <a:p>
            <a:pPr lvl="1"/>
            <a:r>
              <a:rPr lang="en-US" dirty="0" smtClean="0"/>
              <a:t>Pill cutters</a:t>
            </a:r>
          </a:p>
          <a:p>
            <a:pPr lvl="1"/>
            <a:r>
              <a:rPr lang="en-US" dirty="0" smtClean="0"/>
              <a:t>Grip openers</a:t>
            </a:r>
          </a:p>
          <a:p>
            <a:pPr lvl="1"/>
            <a:r>
              <a:rPr lang="en-US" dirty="0" smtClean="0"/>
              <a:t>Premeasured liquid dosages</a:t>
            </a:r>
          </a:p>
          <a:p>
            <a:pPr lvl="1"/>
            <a:endParaRPr lang="en-US" dirty="0"/>
          </a:p>
        </p:txBody>
      </p:sp>
      <p:pic>
        <p:nvPicPr>
          <p:cNvPr id="6" name="Picture 5" descr="Image of a grip opener for a pill bottle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90800"/>
            <a:ext cx="2286000" cy="31709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smtClean="0"/>
              <a:t>1 in 3 households includes a person with a disability</a:t>
            </a:r>
          </a:p>
          <a:p>
            <a:r>
              <a:rPr lang="en-US" dirty="0" smtClean="0"/>
              <a:t>60 million Americans</a:t>
            </a:r>
          </a:p>
          <a:p>
            <a:r>
              <a:rPr lang="en-US" dirty="0" smtClean="0"/>
              <a:t>76 million baby boomers</a:t>
            </a:r>
          </a:p>
          <a:p>
            <a:r>
              <a:rPr lang="en-US" dirty="0" smtClean="0"/>
              <a:t>$220 billion discretionary income</a:t>
            </a:r>
          </a:p>
        </p:txBody>
      </p:sp>
      <p:grpSp>
        <p:nvGrpSpPr>
          <p:cNvPr id="7" name="Group 6" descr="Image of three houses with one house highlighted in a red box. This illustrates that 1 in 3 households contain a person with a disability. "/>
          <p:cNvGrpSpPr/>
          <p:nvPr/>
        </p:nvGrpSpPr>
        <p:grpSpPr>
          <a:xfrm>
            <a:off x="304800" y="3733800"/>
            <a:ext cx="2819400" cy="2057400"/>
            <a:chOff x="304800" y="1371600"/>
            <a:chExt cx="2819400" cy="2057400"/>
          </a:xfrm>
        </p:grpSpPr>
        <p:pic>
          <p:nvPicPr>
            <p:cNvPr id="8" name="Picture 18" descr="Hou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3716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Hou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3716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1" descr="Household of a person with a disabilit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62200"/>
              <a:ext cx="10668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pic>
        <p:nvPicPr>
          <p:cNvPr id="11" name="Picture 10" descr="Baby boomers jogg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962400"/>
            <a:ext cx="2514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iscretionary income money tree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389DE4EB-3B61-4D2C-A1AF-B1E6A02A13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for People with Disabilities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en-US" dirty="0" smtClean="0"/>
              <a:t>Vision loss can be a safety issue</a:t>
            </a:r>
          </a:p>
          <a:p>
            <a:pPr lvl="1"/>
            <a:r>
              <a:rPr lang="en-US" dirty="0" smtClean="0"/>
              <a:t>Some find success with having others provide, but others don’t like that option</a:t>
            </a:r>
          </a:p>
          <a:p>
            <a:pPr lvl="1"/>
            <a:r>
              <a:rPr lang="en-US" dirty="0" smtClean="0"/>
              <a:t>American Society of Consultant Pharmacists Foundation and the AFB developed guidelines</a:t>
            </a:r>
          </a:p>
          <a:p>
            <a:pPr lvl="2"/>
            <a:r>
              <a:rPr lang="en-US" dirty="0" smtClean="0"/>
              <a:t>Medical information accessible for patients with vision loss</a:t>
            </a:r>
          </a:p>
          <a:p>
            <a:pPr lvl="2"/>
            <a:r>
              <a:rPr lang="en-US" dirty="0" smtClean="0"/>
              <a:t>Using large, bold, and sans-serif fonts</a:t>
            </a:r>
          </a:p>
          <a:p>
            <a:pPr lvl="2"/>
            <a:r>
              <a:rPr lang="en-US" dirty="0" smtClean="0"/>
              <a:t>Using upper and lower case, not ALL CAPS</a:t>
            </a:r>
          </a:p>
          <a:p>
            <a:pPr lvl="2"/>
            <a:r>
              <a:rPr lang="en-US" dirty="0" smtClean="0"/>
              <a:t>Tactile labels (Braille)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00" y="1443038"/>
            <a:ext cx="4876800" cy="4525963"/>
          </a:xfrm>
        </p:spPr>
        <p:txBody>
          <a:bodyPr/>
          <a:lstStyle/>
          <a:p>
            <a:r>
              <a:rPr lang="en-US" dirty="0" smtClean="0"/>
              <a:t>Option to have label text spoken</a:t>
            </a:r>
          </a:p>
          <a:p>
            <a:r>
              <a:rPr lang="en-US" dirty="0" smtClean="0"/>
              <a:t>Reads drug name, dosage information, and more</a:t>
            </a:r>
          </a:p>
          <a:p>
            <a:r>
              <a:rPr lang="en-US" dirty="0" smtClean="0"/>
              <a:t>Items like </a:t>
            </a:r>
            <a:r>
              <a:rPr lang="en-US" dirty="0" err="1" smtClean="0"/>
              <a:t>ScripTalk</a:t>
            </a:r>
            <a:r>
              <a:rPr lang="en-US" dirty="0" smtClean="0"/>
              <a:t> use RFID and text-to-speech technology</a:t>
            </a:r>
          </a:p>
          <a:p>
            <a:r>
              <a:rPr lang="en-US" dirty="0" smtClean="0"/>
              <a:t>Meets privacy and safety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Audible Labels</a:t>
            </a:r>
            <a:endParaRPr lang="en-US" dirty="0"/>
          </a:p>
        </p:txBody>
      </p:sp>
      <p:pic>
        <p:nvPicPr>
          <p:cNvPr id="5122" name="Picture 2" descr="Image of ScripTalk saying &quot;Take 2 pills twice a day&quot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92" y="2299081"/>
            <a:ext cx="3670544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Walgreens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Talking Pill Reminder</a:t>
            </a:r>
          </a:p>
          <a:p>
            <a:pPr lvl="1"/>
            <a:r>
              <a:rPr lang="en-US" dirty="0" smtClean="0"/>
              <a:t>Offering from Walgreens</a:t>
            </a:r>
          </a:p>
          <a:p>
            <a:pPr lvl="1"/>
            <a:r>
              <a:rPr lang="en-US" dirty="0" smtClean="0"/>
              <a:t>Provided at all chains nationwide</a:t>
            </a:r>
          </a:p>
          <a:p>
            <a:pPr lvl="1"/>
            <a:r>
              <a:rPr lang="en-US" dirty="0" smtClean="0"/>
              <a:t>Free to customers that are blind or have visual disabilities</a:t>
            </a:r>
          </a:p>
          <a:p>
            <a:pPr lvl="1"/>
            <a:r>
              <a:rPr lang="en-US" dirty="0" smtClean="0"/>
              <a:t>Record information</a:t>
            </a:r>
          </a:p>
          <a:p>
            <a:pPr lvl="1"/>
            <a:r>
              <a:rPr lang="en-US" dirty="0" smtClean="0"/>
              <a:t>Audible alarm</a:t>
            </a:r>
            <a:endParaRPr lang="en-US" dirty="0"/>
          </a:p>
        </p:txBody>
      </p:sp>
      <p:pic>
        <p:nvPicPr>
          <p:cNvPr id="5122" name="Picture 2" descr="Walgreens Talking Dose Reminde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0000"/>
          <a:stretch/>
        </p:blipFill>
        <p:spPr bwMode="auto">
          <a:xfrm>
            <a:off x="5972251" y="846138"/>
            <a:ext cx="2667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CVS and Walgreens: Champions at Hiring Employees with Disabilities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of Employment</a:t>
            </a:r>
          </a:p>
          <a:p>
            <a:r>
              <a:rPr lang="en-US" dirty="0" smtClean="0"/>
              <a:t>Have workplace programs</a:t>
            </a:r>
          </a:p>
          <a:p>
            <a:r>
              <a:rPr lang="en-US" dirty="0" smtClean="0"/>
              <a:t>CVS Caremark</a:t>
            </a:r>
          </a:p>
          <a:p>
            <a:r>
              <a:rPr lang="en-US" dirty="0" smtClean="0"/>
              <a:t>Walgreens Disability Inclusion </a:t>
            </a:r>
            <a:endParaRPr lang="en-US" dirty="0"/>
          </a:p>
        </p:txBody>
      </p:sp>
      <p:pic>
        <p:nvPicPr>
          <p:cNvPr id="1028" name="Picture 4" descr="Walgreens Disability Inclus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3505200"/>
            <a:ext cx="6886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Finance and Accessibility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Innovations in Finance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“Pay Your Way”—UK invention</a:t>
            </a:r>
          </a:p>
          <a:p>
            <a:r>
              <a:rPr lang="en-US" dirty="0" smtClean="0"/>
              <a:t>Previous versions were less accessible:</a:t>
            </a:r>
          </a:p>
          <a:p>
            <a:pPr lvl="1"/>
            <a:r>
              <a:rPr lang="en-US" dirty="0" smtClean="0"/>
              <a:t>Using chips and PIN</a:t>
            </a:r>
          </a:p>
          <a:p>
            <a:r>
              <a:rPr lang="en-US" dirty="0" smtClean="0"/>
              <a:t>Safety risk in having another person have access to your account</a:t>
            </a:r>
          </a:p>
          <a:p>
            <a:r>
              <a:rPr lang="en-US" dirty="0" smtClean="0"/>
              <a:t>Pay Your Way provides safety information when someone does banking on your behalf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Your Way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400" y="1446437"/>
            <a:ext cx="5029200" cy="4525963"/>
          </a:xfrm>
        </p:spPr>
        <p:txBody>
          <a:bodyPr/>
          <a:lstStyle/>
          <a:p>
            <a:r>
              <a:rPr lang="en-US" dirty="0" smtClean="0"/>
              <a:t>New tips for banking done on Internet and mobile apps</a:t>
            </a:r>
          </a:p>
          <a:p>
            <a:r>
              <a:rPr lang="en-US" dirty="0" smtClean="0"/>
              <a:t>Can create ‘one-time only’ PIN</a:t>
            </a:r>
          </a:p>
          <a:p>
            <a:r>
              <a:rPr lang="en-US" dirty="0" smtClean="0"/>
              <a:t>Also the option to use prepaid cards</a:t>
            </a:r>
          </a:p>
          <a:p>
            <a:r>
              <a:rPr lang="en-US" dirty="0" smtClean="0"/>
              <a:t>Third party mandates</a:t>
            </a:r>
          </a:p>
          <a:p>
            <a:pPr lvl="1"/>
            <a:r>
              <a:rPr lang="en-US" b="1" dirty="0" smtClean="0"/>
              <a:t>Who</a:t>
            </a:r>
            <a:r>
              <a:rPr lang="en-US" dirty="0" smtClean="0"/>
              <a:t> has access and </a:t>
            </a:r>
            <a:r>
              <a:rPr lang="en-US" b="1" dirty="0" smtClean="0"/>
              <a:t>what</a:t>
            </a:r>
            <a:r>
              <a:rPr lang="en-US" dirty="0" smtClean="0"/>
              <a:t> they are able to do</a:t>
            </a:r>
            <a:endParaRPr lang="en-US" b="1" dirty="0"/>
          </a:p>
        </p:txBody>
      </p:sp>
      <p:pic>
        <p:nvPicPr>
          <p:cNvPr id="1026" name="Picture 2" descr="Pay Your Way Managing Payments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64" y="1417638"/>
            <a:ext cx="2906872" cy="41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Accessibility in Mobile Banking Apps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Leaves room for debate: are mobile apps and online banking ‘public accommodations’?</a:t>
            </a:r>
          </a:p>
          <a:p>
            <a:r>
              <a:rPr lang="en-US" dirty="0" smtClean="0"/>
              <a:t>WCAG 2.0 addresses banking and financial institution suggestions:</a:t>
            </a:r>
            <a:endParaRPr lang="en-US" dirty="0"/>
          </a:p>
          <a:p>
            <a:pPr lvl="1"/>
            <a:r>
              <a:rPr lang="en-US" dirty="0" smtClean="0"/>
              <a:t>Voice-activated banking commands</a:t>
            </a:r>
          </a:p>
          <a:p>
            <a:pPr lvl="1"/>
            <a:r>
              <a:rPr lang="en-US" dirty="0" smtClean="0"/>
              <a:t>Apps that leverage cameras for deposits</a:t>
            </a:r>
          </a:p>
          <a:p>
            <a:pPr lvl="1"/>
            <a:r>
              <a:rPr lang="en-US" dirty="0" smtClean="0"/>
              <a:t>Easier card deactivation</a:t>
            </a:r>
          </a:p>
          <a:p>
            <a:r>
              <a:rPr lang="en-US" dirty="0" smtClean="0"/>
              <a:t>Increased accessibility will increase the app functionality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out of technology confines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Accessibility</a:t>
            </a:r>
            <a:r>
              <a:rPr lang="en-US" baseline="0" dirty="0" smtClean="0"/>
              <a:t> transcends technology traditions</a:t>
            </a:r>
          </a:p>
          <a:p>
            <a:r>
              <a:rPr lang="en-US" baseline="0" dirty="0" smtClean="0"/>
              <a:t>Time to insert accessibility in new markets:</a:t>
            </a:r>
          </a:p>
          <a:p>
            <a:pPr lvl="0"/>
            <a:r>
              <a:rPr lang="en-US" dirty="0" smtClean="0"/>
              <a:t>All</a:t>
            </a:r>
            <a:r>
              <a:rPr lang="en-US" baseline="0" dirty="0" smtClean="0"/>
              <a:t> industries deal with accessibility, whether they realize it or not!</a:t>
            </a:r>
            <a:endParaRPr lang="en-US" dirty="0" smtClean="0"/>
          </a:p>
        </p:txBody>
      </p:sp>
      <p:pic>
        <p:nvPicPr>
          <p:cNvPr id="6146" name="Picture 2" descr="Image of five people with sledgehammers amidst the heading &quot;Breaking Barrier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 b="42868"/>
          <a:stretch/>
        </p:blipFill>
        <p:spPr bwMode="auto">
          <a:xfrm>
            <a:off x="990600" y="3657600"/>
            <a:ext cx="7385424" cy="21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accessibility should be considered now!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Helps customers use your services</a:t>
            </a:r>
          </a:p>
          <a:p>
            <a:pPr lvl="1"/>
            <a:r>
              <a:rPr lang="en-US" dirty="0" smtClean="0"/>
              <a:t>Regardless of ability or disability</a:t>
            </a:r>
          </a:p>
          <a:p>
            <a:r>
              <a:rPr lang="en-US" dirty="0" smtClean="0"/>
              <a:t>Promotes diversity of customer pace</a:t>
            </a:r>
          </a:p>
          <a:p>
            <a:r>
              <a:rPr lang="en-US" dirty="0" smtClean="0"/>
              <a:t>Competitive differentiator</a:t>
            </a:r>
          </a:p>
          <a:p>
            <a:r>
              <a:rPr lang="en-US" dirty="0" smtClean="0"/>
              <a:t>Better user experience:</a:t>
            </a:r>
          </a:p>
          <a:p>
            <a:pPr lvl="1"/>
            <a:r>
              <a:rPr lang="en-US" dirty="0" smtClean="0"/>
              <a:t>Reach mission critical goals</a:t>
            </a:r>
          </a:p>
          <a:p>
            <a:pPr lvl="1"/>
            <a:r>
              <a:rPr lang="en-US" dirty="0" smtClean="0"/>
              <a:t>Customers utilize services better</a:t>
            </a:r>
            <a:endParaRPr lang="en-US" dirty="0"/>
          </a:p>
        </p:txBody>
      </p:sp>
      <p:pic>
        <p:nvPicPr>
          <p:cNvPr id="1026" name="Picture 2" descr="Graphic of custom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6667"/>
            <a:ext cx="325185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Media: </a:t>
            </a:r>
            <a:br>
              <a:rPr lang="en-US" sz="9600" dirty="0" smtClean="0"/>
            </a:br>
            <a:r>
              <a:rPr lang="en-US" sz="9600" dirty="0" smtClean="0"/>
              <a:t>The BBC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Dana Marlowe</a:t>
            </a:r>
          </a:p>
          <a:p>
            <a:pPr marL="109728" indent="0">
              <a:buNone/>
            </a:pPr>
            <a:r>
              <a:rPr lang="en-US" dirty="0" smtClean="0"/>
              <a:t>Accessibility</a:t>
            </a:r>
            <a:r>
              <a:rPr lang="en-US" baseline="0" dirty="0" smtClean="0"/>
              <a:t> Partners</a:t>
            </a:r>
          </a:p>
          <a:p>
            <a:pPr marL="109728" indent="0">
              <a:buNone/>
            </a:pPr>
            <a:r>
              <a:rPr lang="en-US" baseline="0" dirty="0" smtClean="0">
                <a:hlinkClick r:id="rId3"/>
              </a:rPr>
              <a:t>www.AccessibilityPartners.com</a:t>
            </a:r>
            <a:endParaRPr lang="en-US" baseline="0" dirty="0" smtClean="0"/>
          </a:p>
          <a:p>
            <a:pPr marL="109728" indent="0">
              <a:buNone/>
            </a:pPr>
            <a:r>
              <a:rPr lang="en-US" baseline="0" dirty="0" smtClean="0">
                <a:hlinkClick r:id="rId4"/>
              </a:rPr>
              <a:t>Info@AccessibilityPartners.com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301-717-7177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BBC/News and Media</a:t>
            </a:r>
          </a:p>
          <a:p>
            <a:pPr lvl="1"/>
            <a:r>
              <a:rPr lang="en-US" dirty="0">
                <a:hlinkClick r:id="rId3"/>
              </a:rPr>
              <a:t>http://www.bbc.co.uk/accessibility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www.bbc.co.uk/accessibility/best_practice/about.shtml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www.bbc.co.uk/accessibility/best_practice/standards.shtml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www.bbc.com/news/blogs-ouch-31161511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www.today.com/style/first-model-down-syndrome-walk-runway-new-york-city-fashion-2D80489188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MLB and Accessibility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mlb.mlb.com/mlb/help/accessibility.jsp</a:t>
            </a:r>
            <a:endParaRPr lang="en-US" dirty="0" smtClean="0"/>
          </a:p>
          <a:p>
            <a:pPr lvl="1"/>
            <a:r>
              <a:rPr lang="en-US" b="1" dirty="0" smtClean="0">
                <a:hlinkClick r:id="rId4"/>
              </a:rPr>
              <a:t>FAQs: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mlb.mlb.com/mlb/help/faq_accessibility.jsp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www.daktronics.com/news/Pages/Chicago-Cubs-Partner-With-Daktronics-for-LED-Video-Displays-at-Wrigley.aspx</a:t>
            </a:r>
            <a:endParaRPr lang="en-US" dirty="0" smtClean="0"/>
          </a:p>
          <a:p>
            <a:r>
              <a:rPr lang="en-US" dirty="0" smtClean="0"/>
              <a:t>AbleGamers</a:t>
            </a:r>
          </a:p>
          <a:p>
            <a:pPr lvl="1"/>
            <a:r>
              <a:rPr lang="en-US" dirty="0">
                <a:hlinkClick r:id="rId6"/>
              </a:rPr>
              <a:t>http://www.ablegamers.com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http://www.includification.com</a:t>
            </a:r>
            <a:r>
              <a:rPr lang="en-US" dirty="0" smtClean="0">
                <a:hlinkClick r:id="rId7"/>
              </a:rPr>
              <a:t>/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http://www.unstoppablegamer.com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3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Museums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usa.news.net/article/2902479/art-exhibition-for-blind-people-opens-in-madrid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www.metmuseum.org/events/programs/programs-for-visitors-with-disabilities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www.si.edu/Visit/VisitorsWithDisabilities</a:t>
            </a:r>
            <a:endParaRPr lang="en-US" dirty="0" smtClean="0"/>
          </a:p>
          <a:p>
            <a:r>
              <a:rPr lang="en-US" dirty="0" smtClean="0"/>
              <a:t>Accessibility and Disability Numbers</a:t>
            </a:r>
          </a:p>
          <a:p>
            <a:pPr lvl="1"/>
            <a:r>
              <a:rPr lang="en-US" dirty="0">
                <a:hlinkClick r:id="rId6"/>
              </a:rPr>
              <a:t>http://www.census.gov/people/disability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www.ada.gov/busstat.htm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8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Pharmacy: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www.afb.org/info/programs-and-services/public-policy-center/guidelines-for-prescription-labeling/125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www.hfcdhp.org/wp-content/uploads/Communicating_Deaf_Patients.pdf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http://www.envisionamerica.com/products/scripability/scriptalk/scriptalk-station-for-patients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www.dol.gov/odep/alliances/cvs.htm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www.walgreens.com/topic/sr/disability_inclusion_home.jsp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and Finance: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www.bbc.com/news/blogs-ouch-31108792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www.bairdholm.com/publications-feed/entry/accessibility-in-mobile-banking-apps.html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http://blog.barrierbreak.com/online-banking-and-accessibility-wcag-a-legal-issue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9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 and 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BBC: British Broadcasting </a:t>
            </a:r>
            <a:r>
              <a:rPr lang="en-US" dirty="0" smtClean="0"/>
              <a:t>Corporation</a:t>
            </a:r>
          </a:p>
          <a:p>
            <a:pPr lvl="1"/>
            <a:r>
              <a:rPr lang="en-US" dirty="0"/>
              <a:t>The British Broadcasting Corporation is a UK-based international public-service broadcaster headquartered </a:t>
            </a:r>
            <a:r>
              <a:rPr lang="en-US" dirty="0" smtClean="0"/>
              <a:t>in London</a:t>
            </a:r>
          </a:p>
          <a:p>
            <a:r>
              <a:rPr lang="en-US" dirty="0" smtClean="0"/>
              <a:t>Seriously committed to accessibility</a:t>
            </a:r>
            <a:endParaRPr lang="en-US" dirty="0"/>
          </a:p>
        </p:txBody>
      </p:sp>
      <p:pic>
        <p:nvPicPr>
          <p:cNvPr id="1026" name="Picture 2" descr="Image of the cast from the BBC's Sher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649853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Web My Way: </a:t>
            </a:r>
            <a:r>
              <a:rPr lang="en-US" dirty="0"/>
              <a:t>www.bbc.co.uk/</a:t>
            </a:r>
            <a:r>
              <a:rPr lang="en-US" b="1" dirty="0"/>
              <a:t>mywebmyway</a:t>
            </a:r>
            <a:endParaRPr lang="en-US" dirty="0" smtClean="0"/>
          </a:p>
          <a:p>
            <a:r>
              <a:rPr lang="en-US" dirty="0" smtClean="0"/>
              <a:t>Disability on BBC Online</a:t>
            </a:r>
          </a:p>
          <a:p>
            <a:pPr lvl="1"/>
            <a:r>
              <a:rPr lang="en-US" dirty="0" smtClean="0"/>
              <a:t>Audio Described Programs</a:t>
            </a:r>
          </a:p>
          <a:p>
            <a:pPr lvl="1"/>
            <a:r>
              <a:rPr lang="en-US" dirty="0" smtClean="0"/>
              <a:t>Sign Language Programs</a:t>
            </a:r>
          </a:p>
          <a:p>
            <a:pPr lvl="1"/>
            <a:r>
              <a:rPr lang="en-US" dirty="0" smtClean="0"/>
              <a:t>Subtitles</a:t>
            </a:r>
          </a:p>
          <a:p>
            <a:pPr lvl="1"/>
            <a:r>
              <a:rPr lang="en-US" dirty="0" smtClean="0"/>
              <a:t>Transcripts</a:t>
            </a:r>
          </a:p>
          <a:p>
            <a:r>
              <a:rPr lang="en-US" dirty="0" smtClean="0"/>
              <a:t>Tools to make web </a:t>
            </a:r>
            <a:br>
              <a:rPr lang="en-US" dirty="0" smtClean="0"/>
            </a:br>
            <a:r>
              <a:rPr lang="en-US" dirty="0" smtClean="0"/>
              <a:t>content accessible</a:t>
            </a:r>
          </a:p>
          <a:p>
            <a:r>
              <a:rPr lang="en-US" dirty="0" err="1" smtClean="0"/>
              <a:t>iPlayer</a:t>
            </a:r>
            <a:r>
              <a:rPr lang="en-US" dirty="0" smtClean="0"/>
              <a:t> with captions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Screenshot from My Web My Way with configuration 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28" y="2667000"/>
            <a:ext cx="3242944" cy="30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Web My Way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advice and help on accessibility features and assistive technologies</a:t>
            </a:r>
          </a:p>
          <a:p>
            <a:pPr lvl="1"/>
            <a:r>
              <a:rPr lang="en-US" dirty="0" smtClean="0"/>
              <a:t>Already existing on your computer</a:t>
            </a:r>
          </a:p>
          <a:p>
            <a:pPr lvl="1"/>
            <a:r>
              <a:rPr lang="en-US" dirty="0" smtClean="0"/>
              <a:t>Enablers user to view BBC online and web content in a more accessible way</a:t>
            </a:r>
          </a:p>
        </p:txBody>
      </p:sp>
      <p:pic>
        <p:nvPicPr>
          <p:cNvPr id="1028" name="Picture 4" descr="Logo for the BB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7" b="33333"/>
          <a:stretch/>
        </p:blipFill>
        <p:spPr bwMode="auto">
          <a:xfrm>
            <a:off x="1714500" y="3744309"/>
            <a:ext cx="5715000" cy="18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How-To Guides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‘How To’ Guides</a:t>
            </a:r>
          </a:p>
          <a:p>
            <a:pPr lvl="1"/>
            <a:r>
              <a:rPr lang="en-US" dirty="0"/>
              <a:t>Based on disability</a:t>
            </a:r>
          </a:p>
          <a:p>
            <a:pPr lvl="1"/>
            <a:r>
              <a:rPr lang="en-US" dirty="0"/>
              <a:t>Guides and fact sheets</a:t>
            </a:r>
          </a:p>
          <a:p>
            <a:endParaRPr lang="en-US" dirty="0"/>
          </a:p>
        </p:txBody>
      </p:sp>
      <p:pic>
        <p:nvPicPr>
          <p:cNvPr id="6" name="Picture 5" descr="Screenshot of the How to Guides option menu"/>
          <p:cNvPicPr>
            <a:picLocks noChangeAspect="1"/>
          </p:cNvPicPr>
          <p:nvPr/>
        </p:nvPicPr>
        <p:blipFill rotWithShape="1">
          <a:blip r:embed="rId3"/>
          <a:srcRect l="14861" t="31250" r="18375" b="21875"/>
          <a:stretch/>
        </p:blipFill>
        <p:spPr>
          <a:xfrm>
            <a:off x="1219200" y="2819400"/>
            <a:ext cx="7239000" cy="285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BBC Web Accessibility Standards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r>
              <a:rPr lang="en-US" dirty="0" smtClean="0"/>
              <a:t>BBC HMTL Accessibility Standards</a:t>
            </a:r>
          </a:p>
          <a:p>
            <a:r>
              <a:rPr lang="en-US" dirty="0" smtClean="0"/>
              <a:t>BBC Mobile Accessibility Standards and Guidelines</a:t>
            </a:r>
          </a:p>
          <a:p>
            <a:pPr lvl="1"/>
            <a:r>
              <a:rPr lang="en-US" dirty="0" smtClean="0"/>
              <a:t>Cover technical aspects of accessibility</a:t>
            </a:r>
          </a:p>
          <a:p>
            <a:pPr lvl="1"/>
            <a:r>
              <a:rPr lang="en-US" dirty="0" smtClean="0"/>
              <a:t>Some user experience guidelines</a:t>
            </a:r>
          </a:p>
          <a:p>
            <a:r>
              <a:rPr lang="en-US" dirty="0" smtClean="0"/>
              <a:t>Best practices recommended for development</a:t>
            </a:r>
          </a:p>
          <a:p>
            <a:r>
              <a:rPr lang="en-US" dirty="0" smtClean="0"/>
              <a:t>Guidance and techniques</a:t>
            </a:r>
          </a:p>
          <a:p>
            <a:pPr lvl="1"/>
            <a:r>
              <a:rPr lang="en-US" dirty="0" smtClean="0">
                <a:hlinkClick r:id="rId3"/>
              </a:rPr>
              <a:t>www.bbc.co.uk/guidelines/futuremedia/accessibility/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8843-F209-4615-BCEF-2546E07DBC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 Theme</Template>
  <TotalTime>8161</TotalTime>
  <Words>1277</Words>
  <Application>Microsoft Office PowerPoint</Application>
  <PresentationFormat>On-screen Show (4:3)</PresentationFormat>
  <Paragraphs>365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Lucida Sans Unicode</vt:lpstr>
      <vt:lpstr>Verdana</vt:lpstr>
      <vt:lpstr>Wingdings 2</vt:lpstr>
      <vt:lpstr>Wingdings 3</vt:lpstr>
      <vt:lpstr>AP Theme</vt:lpstr>
      <vt:lpstr>Accessibility in Emerging Industries</vt:lpstr>
      <vt:lpstr>Overview of Industries</vt:lpstr>
      <vt:lpstr>The Numbers</vt:lpstr>
      <vt:lpstr>Media:  The BBC</vt:lpstr>
      <vt:lpstr>The Media and Accessibility</vt:lpstr>
      <vt:lpstr>BBC</vt:lpstr>
      <vt:lpstr>My Web My Way</vt:lpstr>
      <vt:lpstr>How-To Guides</vt:lpstr>
      <vt:lpstr>BBC Web Accessibility Standards</vt:lpstr>
      <vt:lpstr>Actors/Actresses with Disabilities</vt:lpstr>
      <vt:lpstr>Major League Baseball &amp; Accessibility</vt:lpstr>
      <vt:lpstr>Play Ball! MLB and Accessibility</vt:lpstr>
      <vt:lpstr>Other online initiatives</vt:lpstr>
      <vt:lpstr>Digital Signage at Parks</vt:lpstr>
      <vt:lpstr>Video Games and Accessibility</vt:lpstr>
      <vt:lpstr>AbleGamers</vt:lpstr>
      <vt:lpstr>The AbleGamers Approach</vt:lpstr>
      <vt:lpstr>Who Can Benefit?</vt:lpstr>
      <vt:lpstr>Developers</vt:lpstr>
      <vt:lpstr>Museums and Accessibility</vt:lpstr>
      <vt:lpstr>Museums and Accessibility</vt:lpstr>
      <vt:lpstr>Museums and Accessibility</vt:lpstr>
      <vt:lpstr>More Museum Accessibility</vt:lpstr>
      <vt:lpstr>Museum Programming</vt:lpstr>
      <vt:lpstr>Museum Programming</vt:lpstr>
      <vt:lpstr>The Smithsonian</vt:lpstr>
      <vt:lpstr>Pharmacies and Accessibility</vt:lpstr>
      <vt:lpstr>Pharmacies and Accessibility</vt:lpstr>
      <vt:lpstr>Solutions for People with Disabilities</vt:lpstr>
      <vt:lpstr>Solutions for People with Disabilities</vt:lpstr>
      <vt:lpstr>Audible Labels</vt:lpstr>
      <vt:lpstr>Walgreens</vt:lpstr>
      <vt:lpstr>CVS and Walgreens: Champions at Hiring Employees with Disabilities</vt:lpstr>
      <vt:lpstr>Finance and Accessibility</vt:lpstr>
      <vt:lpstr>New Innovations in Finance</vt:lpstr>
      <vt:lpstr>Pay Your Way</vt:lpstr>
      <vt:lpstr>Accessibility in Mobile Banking Apps</vt:lpstr>
      <vt:lpstr>Breaking out of technology confines</vt:lpstr>
      <vt:lpstr>Why accessibility should be considered now!</vt:lpstr>
      <vt:lpstr>Thank You!</vt:lpstr>
      <vt:lpstr>References</vt:lpstr>
      <vt:lpstr>References</vt:lpstr>
      <vt:lpstr>References</vt:lpstr>
      <vt:lpstr>References</vt:lpstr>
      <vt:lpstr>References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in Emerging Industries</dc:title>
  <dc:creator>Accessibility Partners, LLC</dc:creator>
  <cp:lastModifiedBy>Sharon Rosenblatt</cp:lastModifiedBy>
  <cp:revision>267</cp:revision>
  <cp:lastPrinted>2014-03-11T20:55:56Z</cp:lastPrinted>
  <dcterms:created xsi:type="dcterms:W3CDTF">2014-01-07T00:18:27Z</dcterms:created>
  <dcterms:modified xsi:type="dcterms:W3CDTF">2015-03-07T00:17:21Z</dcterms:modified>
</cp:coreProperties>
</file>