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75" r:id="rId6"/>
    <p:sldId id="288" r:id="rId7"/>
    <p:sldId id="290" r:id="rId8"/>
    <p:sldId id="284" r:id="rId9"/>
    <p:sldId id="276" r:id="rId10"/>
    <p:sldId id="291" r:id="rId11"/>
    <p:sldId id="261" r:id="rId12"/>
    <p:sldId id="277" r:id="rId13"/>
    <p:sldId id="263" r:id="rId14"/>
    <p:sldId id="274" r:id="rId15"/>
    <p:sldId id="265" r:id="rId16"/>
    <p:sldId id="285" r:id="rId17"/>
    <p:sldId id="286" r:id="rId18"/>
    <p:sldId id="289" r:id="rId19"/>
    <p:sldId id="271" r:id="rId20"/>
    <p:sldId id="267" r:id="rId21"/>
    <p:sldId id="266" r:id="rId22"/>
    <p:sldId id="268" r:id="rId23"/>
    <p:sldId id="292" r:id="rId24"/>
    <p:sldId id="269" r:id="rId25"/>
    <p:sldId id="270" r:id="rId26"/>
    <p:sldId id="278" r:id="rId27"/>
    <p:sldId id="262" r:id="rId28"/>
    <p:sldId id="283" r:id="rId29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ron Rosenblatt" initials="SR" lastIdx="67" clrIdx="0">
    <p:extLst>
      <p:ext uri="{19B8F6BF-5375-455C-9EA6-DF929625EA0E}">
        <p15:presenceInfo xmlns:p15="http://schemas.microsoft.com/office/powerpoint/2012/main" userId="2980ec2e43ba9c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47217" autoAdjust="0"/>
  </p:normalViewPr>
  <p:slideViewPr>
    <p:cSldViewPr snapToGrid="0">
      <p:cViewPr varScale="1">
        <p:scale>
          <a:sx n="35" d="100"/>
          <a:sy n="35" d="100"/>
        </p:scale>
        <p:origin x="17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56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notesViewPr>
    <p:cSldViewPr snapToGrid="0">
      <p:cViewPr>
        <p:scale>
          <a:sx n="33" d="100"/>
          <a:sy n="33" d="100"/>
        </p:scale>
        <p:origin x="3330" y="7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Where are Wearables?</c:v>
                </c:pt>
              </c:strCache>
            </c:strRef>
          </c:tx>
          <c:dPt>
            <c:idx val="0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E5EE8E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36803190744252401"/>
                  <c:y val="0.41086912836993422"/>
                </c:manualLayout>
              </c:layout>
              <c:tx>
                <c:rich>
                  <a:bodyPr/>
                  <a:lstStyle/>
                  <a:p>
                    <a:fld id="{5AE55EF9-572E-4FB0-8B29-8808D46590A1}" type="CATEGORYNAME">
                      <a:rPr lang="en-US" u="sng" smtClean="0"/>
                      <a:pPr/>
                      <a:t>[CATEGORY NAME]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0981159629878129"/>
                  <c:y val="7.6050073885144773E-2"/>
                </c:manualLayout>
              </c:layout>
              <c:tx>
                <c:rich>
                  <a:bodyPr/>
                  <a:lstStyle/>
                  <a:p>
                    <a:r>
                      <a:rPr lang="en-US" u="sng" dirty="0" smtClean="0"/>
                      <a:t>Health and Medicine</a:t>
                    </a:r>
                    <a:endParaRPr lang="en-US" u="sng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3424695262958197"/>
                  <c:y val="-0.1517250784277951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62239406627449E-3"/>
                  <c:y val="-9.857625379926572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4265663020621114"/>
                  <c:y val="-0.1574477077101452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37400847142021781"/>
                  <c:y val="-0.169319660849977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6.9095684704760352E-2"/>
                  <c:y val="0.175224366221628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Disabilities and Aging</c:v>
                </c:pt>
                <c:pt idx="1">
                  <c:v>Health and Medicine</c:v>
                </c:pt>
                <c:pt idx="2">
                  <c:v>Education</c:v>
                </c:pt>
                <c:pt idx="3">
                  <c:v>Transportation</c:v>
                </c:pt>
                <c:pt idx="4">
                  <c:v>Communication</c:v>
                </c:pt>
                <c:pt idx="5">
                  <c:v>Gaming</c:v>
                </c:pt>
                <c:pt idx="6">
                  <c:v>Music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7"/>
                <c:pt idx="0">
                  <c:v>0.14285700000000001</c:v>
                </c:pt>
                <c:pt idx="1">
                  <c:v>0.14285700000000001</c:v>
                </c:pt>
                <c:pt idx="2">
                  <c:v>0.14285700000000001</c:v>
                </c:pt>
                <c:pt idx="3">
                  <c:v>0.14285700000000001</c:v>
                </c:pt>
                <c:pt idx="4">
                  <c:v>0.14285700000000001</c:v>
                </c:pt>
                <c:pt idx="5">
                  <c:v>0.14285700000000001</c:v>
                </c:pt>
                <c:pt idx="6">
                  <c:v>0.14285700000000001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7740" cy="471053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2"/>
            <a:ext cx="3077740" cy="471053"/>
          </a:xfrm>
          <a:prstGeom prst="rect">
            <a:avLst/>
          </a:prstGeom>
        </p:spPr>
        <p:txBody>
          <a:bodyPr vert="horz" lIns="94217" tIns="47109" rIns="94217" bIns="47109" rtlCol="0"/>
          <a:lstStyle>
            <a:lvl1pPr algn="r">
              <a:defRPr sz="1300"/>
            </a:lvl1pPr>
          </a:lstStyle>
          <a:p>
            <a:fld id="{DE4D5CEB-1758-434D-B115-A7C69BB3C224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7" tIns="47109" rIns="94217" bIns="4710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17" tIns="47109" rIns="94217" bIns="4710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71052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40" cy="471052"/>
          </a:xfrm>
          <a:prstGeom prst="rect">
            <a:avLst/>
          </a:prstGeom>
        </p:spPr>
        <p:txBody>
          <a:bodyPr vert="horz" lIns="94217" tIns="47109" rIns="94217" bIns="47109" rtlCol="0" anchor="b"/>
          <a:lstStyle>
            <a:lvl1pPr algn="r">
              <a:defRPr sz="1300"/>
            </a:lvl1pPr>
          </a:lstStyle>
          <a:p>
            <a:fld id="{C7D2E0A2-84DD-4682-AB27-82F61388F5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9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7775" y="252413"/>
            <a:ext cx="2066925" cy="1550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964626"/>
            <a:ext cx="5681980" cy="6676249"/>
          </a:xfrm>
        </p:spPr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6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2738" y="147638"/>
            <a:ext cx="1700212" cy="127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6207" y="1423260"/>
            <a:ext cx="6431686" cy="7494163"/>
          </a:xfrm>
        </p:spPr>
        <p:txBody>
          <a:bodyPr/>
          <a:lstStyle/>
          <a:p>
            <a:r>
              <a:rPr lang="en-US" sz="1900" dirty="0" smtClean="0"/>
              <a:t> 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53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8275" y="200025"/>
            <a:ext cx="1685925" cy="12652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616905"/>
            <a:ext cx="5681980" cy="6546290"/>
          </a:xfrm>
        </p:spPr>
        <p:txBody>
          <a:bodyPr/>
          <a:lstStyle/>
          <a:p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38413" y="182563"/>
            <a:ext cx="2025650" cy="1520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5666" y="1929854"/>
            <a:ext cx="6471144" cy="6987569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27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1438" y="163513"/>
            <a:ext cx="1411287" cy="105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43647" y="1564748"/>
            <a:ext cx="6137942" cy="7352675"/>
          </a:xfrm>
        </p:spPr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89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392113"/>
            <a:ext cx="1701800" cy="1276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9" y="1947240"/>
            <a:ext cx="5813507" cy="6970182"/>
          </a:xfrm>
        </p:spPr>
        <p:txBody>
          <a:bodyPr/>
          <a:lstStyle/>
          <a:p>
            <a:pPr defTabSz="942172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83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9413" y="269875"/>
            <a:ext cx="1263650" cy="9477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408272"/>
            <a:ext cx="5681980" cy="6932383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59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19375" y="182563"/>
            <a:ext cx="1397000" cy="1047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5632" y="1230467"/>
            <a:ext cx="6453374" cy="768695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7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41588" y="119063"/>
            <a:ext cx="1546225" cy="116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86776" y="1474284"/>
            <a:ext cx="6500246" cy="724836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5919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90788" y="200025"/>
            <a:ext cx="2120900" cy="1590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4041" y="1929854"/>
            <a:ext cx="6317693" cy="6558893"/>
          </a:xfrm>
        </p:spPr>
        <p:txBody>
          <a:bodyPr/>
          <a:lstStyle/>
          <a:p>
            <a:pPr defTabSz="942172">
              <a:defRPr/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82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5713" y="200025"/>
            <a:ext cx="2051050" cy="1538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657" y="1860311"/>
            <a:ext cx="6538483" cy="677364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75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73350" y="163513"/>
            <a:ext cx="1755775" cy="1317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825537"/>
            <a:ext cx="5681980" cy="6389379"/>
          </a:xfrm>
        </p:spPr>
        <p:txBody>
          <a:bodyPr/>
          <a:lstStyle/>
          <a:p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728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33675" y="598488"/>
            <a:ext cx="1635125" cy="1227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72065" y="1947241"/>
            <a:ext cx="6691431" cy="6820430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9604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65413" y="250825"/>
            <a:ext cx="1563687" cy="117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425660"/>
            <a:ext cx="5681980" cy="7074588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785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217488"/>
            <a:ext cx="1727200" cy="1295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" y="1651679"/>
            <a:ext cx="7100831" cy="7736797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2021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00363" y="217488"/>
            <a:ext cx="1301750" cy="977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1495204"/>
            <a:ext cx="5839812" cy="7422219"/>
          </a:xfrm>
        </p:spPr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64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8600" y="252413"/>
            <a:ext cx="1565275" cy="1173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4727" y="1564745"/>
            <a:ext cx="5929636" cy="735267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542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5588" y="322263"/>
            <a:ext cx="1511300" cy="1133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91036" y="1456084"/>
            <a:ext cx="6330847" cy="6914148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71750" y="357188"/>
            <a:ext cx="1958975" cy="1468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138486"/>
            <a:ext cx="5681980" cy="5758518"/>
          </a:xfrm>
        </p:spPr>
        <p:txBody>
          <a:bodyPr/>
          <a:lstStyle/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49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56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70908">
              <a:defRPr/>
            </a:pPr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8F65D0-6A45-4C61-913F-836445D6FAC4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601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3325" y="268288"/>
            <a:ext cx="2155825" cy="1617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248" y="2051556"/>
            <a:ext cx="5681980" cy="6163360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1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59050" y="233363"/>
            <a:ext cx="1289050" cy="9667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5667" y="1622566"/>
            <a:ext cx="6243163" cy="6329610"/>
          </a:xfrm>
        </p:spPr>
        <p:txBody>
          <a:bodyPr/>
          <a:lstStyle/>
          <a:p>
            <a:pPr defTabSz="942172">
              <a:defRPr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3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82863" y="373063"/>
            <a:ext cx="1936750" cy="1452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67657" y="1982011"/>
            <a:ext cx="6538483" cy="6935412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68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25713" y="233363"/>
            <a:ext cx="2051050" cy="15398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38426" y="1982011"/>
            <a:ext cx="6330847" cy="6745793"/>
          </a:xfrm>
        </p:spPr>
        <p:txBody>
          <a:bodyPr/>
          <a:lstStyle/>
          <a:p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2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5388" y="233363"/>
            <a:ext cx="2171700" cy="163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73499" y="2051556"/>
            <a:ext cx="6194936" cy="6259524"/>
          </a:xfrm>
        </p:spPr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9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03525" y="322263"/>
            <a:ext cx="1495425" cy="1120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0" y="1599519"/>
            <a:ext cx="6867812" cy="6563676"/>
          </a:xfrm>
        </p:spPr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1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16238" y="304800"/>
            <a:ext cx="1270000" cy="952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5124" y="1257232"/>
            <a:ext cx="6392228" cy="7153278"/>
          </a:xfrm>
        </p:spPr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2E0A2-84DD-4682-AB27-82F61388F5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1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078128" y="6411096"/>
            <a:ext cx="5065872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 dirty="0"/>
          </a:p>
        </p:txBody>
      </p:sp>
      <p:pic>
        <p:nvPicPr>
          <p:cNvPr id="5" name="Picture 4" descr="Logo for Accessibility Partner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41539"/>
            <a:ext cx="3352800" cy="1152120"/>
          </a:xfrm>
          <a:prstGeom prst="rect">
            <a:avLst/>
          </a:prstGeom>
        </p:spPr>
      </p:pic>
    </p:spTree>
  </p:cSld>
  <p:clrMapOvr>
    <a:masterClrMapping/>
  </p:clrMapOvr>
  <p:transition advClick="0" advTm="10000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6407944"/>
            <a:ext cx="5065872" cy="365125"/>
          </a:xfrm>
        </p:spPr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7" descr="Logo for Accessibility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3" y="6215186"/>
            <a:ext cx="1759787" cy="604714"/>
          </a:xfrm>
          <a:prstGeom prst="rect">
            <a:avLst/>
          </a:prstGeom>
        </p:spPr>
      </p:pic>
    </p:spTree>
  </p:cSld>
  <p:clrMapOvr>
    <a:masterClrMapping/>
  </p:clrMapOvr>
  <p:transition advClick="0" advTm="10000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0000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© Accessibility Partners, 2016. Not to be reproduced without permission.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EB95A6E-ACDC-4EF5-BC4D-7C45B714B8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0000">
    <p:cut/>
  </p:transition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t.com/cms/s/2/d7eee768-0b65-11e5-994d-00144feabdc0.html" TargetMode="External"/><Relationship Id="rId13" Type="http://schemas.openxmlformats.org/officeDocument/2006/relationships/hyperlink" Target="http://arc.applause.com/2016/03/09/accessibility-wearables-toyota/" TargetMode="External"/><Relationship Id="rId3" Type="http://schemas.openxmlformats.org/officeDocument/2006/relationships/hyperlink" Target="http://ascent.atos.net/wearables-and-welfare-how-connected-assistance-helps-to-improve-lives/?utm_content=buffer00de8&amp;utm_medium=social&amp;utm_source=facebook.com&amp;utm_campaign=buffer" TargetMode="External"/><Relationship Id="rId7" Type="http://schemas.openxmlformats.org/officeDocument/2006/relationships/hyperlink" Target="http://www.wearabledevices.com/what-is-a-wearable-device/" TargetMode="External"/><Relationship Id="rId12" Type="http://schemas.openxmlformats.org/officeDocument/2006/relationships/hyperlink" Target="https://www.pwc.com/us/en/health-industries/top-health-industry-issues/assets/pwc-hri-wearable-devices.pdf" TargetMode="External"/><Relationship Id="rId17" Type="http://schemas.openxmlformats.org/officeDocument/2006/relationships/hyperlink" Target="https://www.w3.org/TR/mobile-accessibility-mapping/" TargetMode="External"/><Relationship Id="rId2" Type="http://schemas.openxmlformats.org/officeDocument/2006/relationships/notesSlide" Target="../notesSlides/notesSlide27.xml"/><Relationship Id="rId16" Type="http://schemas.openxmlformats.org/officeDocument/2006/relationships/hyperlink" Target="https://watchingwithoutlooking.wordpress.com/2015/06/21/watching-without-looking-a-voiceover-users-first-month-with-the-apple-watch-by-anna-dresn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mo.com/articles/2014/6/16/Mind_Blowing_Stats_Wearable_Tech.html" TargetMode="External"/><Relationship Id="rId11" Type="http://schemas.openxmlformats.org/officeDocument/2006/relationships/hyperlink" Target="http://www.wsj.com/articles/SB10001424127887323393304578360252284151378" TargetMode="External"/><Relationship Id="rId5" Type="http://schemas.openxmlformats.org/officeDocument/2006/relationships/hyperlink" Target="http://icdr.acl.gov/AHIT/" TargetMode="External"/><Relationship Id="rId15" Type="http://schemas.openxmlformats.org/officeDocument/2006/relationships/hyperlink" Target="http://www.verizonwireless.com/news/article/2015/03/wearable-tech-is-changing-the-lives-of-people-with-disabilities.html" TargetMode="External"/><Relationship Id="rId10" Type="http://schemas.openxmlformats.org/officeDocument/2006/relationships/hyperlink" Target="http://www.jdsupra.com/legalnews/wearable-technology-rewards-and-risks-45963/" TargetMode="External"/><Relationship Id="rId4" Type="http://schemas.openxmlformats.org/officeDocument/2006/relationships/hyperlink" Target="https://healthit.ahrq.gov/sites/default/files/docs/page/LiteracyGuide_0.pdf" TargetMode="External"/><Relationship Id="rId9" Type="http://schemas.openxmlformats.org/officeDocument/2006/relationships/hyperlink" Target="http://fortune.com/2015/02/10/wearables-disability/" TargetMode="External"/><Relationship Id="rId14" Type="http://schemas.openxmlformats.org/officeDocument/2006/relationships/hyperlink" Target="http://mobihealthnews.com/34463/2019-wearable-sensing-devices-to-be-a-47-4b-market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32509"/>
            <a:ext cx="9144000" cy="110196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Personal and Productive Accessible Healthcare IT: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600" i="1" dirty="0" smtClean="0"/>
              <a:t>An Individualized </a:t>
            </a:r>
            <a:r>
              <a:rPr lang="en-US" sz="2600" i="1" dirty="0"/>
              <a:t>Approach for the </a:t>
            </a:r>
            <a:r>
              <a:rPr lang="en-US" sz="2600" i="1" dirty="0" smtClean="0"/>
              <a:t>Workplace</a:t>
            </a:r>
            <a:endParaRPr lang="en-US" sz="2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43029"/>
            <a:ext cx="9144000" cy="11997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b="1" dirty="0" smtClean="0"/>
              <a:t>Dana Marlowe, Accessibility Partners</a:t>
            </a:r>
            <a:br>
              <a:rPr lang="en-US" b="1" dirty="0" smtClean="0"/>
            </a:br>
            <a:r>
              <a:rPr lang="en-US" b="1" dirty="0" smtClean="0"/>
              <a:t>March 24, 2016</a:t>
            </a:r>
            <a:br>
              <a:rPr lang="en-US" b="1" dirty="0" smtClean="0"/>
            </a:br>
            <a:r>
              <a:rPr lang="en-US" b="1" dirty="0" smtClean="0"/>
              <a:t>CSUN Conference</a:t>
            </a:r>
            <a:endParaRPr lang="en-US" b="1" dirty="0"/>
          </a:p>
        </p:txBody>
      </p:sp>
      <p:pic>
        <p:nvPicPr>
          <p:cNvPr id="1026" name="Picture 2" descr="Graphic of a smartphone over a web of health 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255" y="1665898"/>
            <a:ext cx="3745489" cy="1945709"/>
          </a:xfrm>
          <a:prstGeom prst="rect">
            <a:avLst/>
          </a:prstGeom>
          <a:noFill/>
          <a:ln w="4762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1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i="1" dirty="0"/>
              <a:t>“There is a complex array of healthcare, social services, insurance and legal information that we have to assimilate in order to support our loved ones”.</a:t>
            </a:r>
          </a:p>
          <a:p>
            <a:pPr lvl="1"/>
            <a:r>
              <a:rPr lang="en-US" dirty="0"/>
              <a:t>Mary Anne Sterling: Connected Health Resources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Community of Users</a:t>
            </a:r>
            <a:endParaRPr lang="en-US" dirty="0"/>
          </a:p>
        </p:txBody>
      </p:sp>
      <p:pic>
        <p:nvPicPr>
          <p:cNvPr id="7" name="Picture 3" descr="Image of a young woman with her two elderly grand parents.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267" y="3794211"/>
            <a:ext cx="3317029" cy="2213080"/>
          </a:xfrm>
          <a:prstGeom prst="rect">
            <a:avLst/>
          </a:prstGeom>
          <a:noFill/>
          <a:ln w="4762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8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Incorporated into cloth and accessories</a:t>
            </a:r>
          </a:p>
          <a:p>
            <a:r>
              <a:rPr lang="en-US" dirty="0" smtClean="0"/>
              <a:t>Sophisticated and agile: feedback</a:t>
            </a:r>
          </a:p>
          <a:p>
            <a:r>
              <a:rPr lang="en-US" dirty="0" smtClean="0"/>
              <a:t>Communications capabilities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Wearables</a:t>
            </a:r>
            <a:endParaRPr lang="en-US" dirty="0"/>
          </a:p>
        </p:txBody>
      </p:sp>
      <p:pic>
        <p:nvPicPr>
          <p:cNvPr id="1026" name="Picture 2" descr="Image of three wearable watches, one in white, the other in red, and the last in black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74" y="3174023"/>
            <a:ext cx="3775652" cy="283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39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phic of a cloud with technology filling it. There are lightning bolts made out of USB charg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2893933"/>
            <a:ext cx="3514011" cy="351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wear the hardware</a:t>
            </a:r>
          </a:p>
          <a:p>
            <a:pPr lvl="1"/>
            <a:r>
              <a:rPr lang="en-US" dirty="0" smtClean="0"/>
              <a:t>Smaller and cheaper </a:t>
            </a:r>
          </a:p>
          <a:p>
            <a:r>
              <a:rPr lang="en-US" dirty="0" smtClean="0"/>
              <a:t>Synced to mobile devices or computers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iew and analyze more data</a:t>
            </a:r>
          </a:p>
          <a:p>
            <a:r>
              <a:rPr lang="en-US" dirty="0" smtClean="0"/>
              <a:t>Stored on the cloud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Our Bodies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67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686800" cy="4525963"/>
          </a:xfrm>
        </p:spPr>
        <p:txBody>
          <a:bodyPr/>
          <a:lstStyle/>
          <a:p>
            <a:r>
              <a:rPr lang="en-US" dirty="0" smtClean="0"/>
              <a:t>Integration with handhelds: common occurrence</a:t>
            </a:r>
          </a:p>
          <a:p>
            <a:r>
              <a:rPr lang="en-US" dirty="0" smtClean="0"/>
              <a:t>Difference in form/function </a:t>
            </a:r>
          </a:p>
          <a:p>
            <a:r>
              <a:rPr lang="en-US" dirty="0"/>
              <a:t>M</a:t>
            </a:r>
            <a:r>
              <a:rPr lang="en-US" dirty="0" smtClean="0"/>
              <a:t>assive productivity and information potential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 and Mobile Apps</a:t>
            </a:r>
            <a:endParaRPr lang="en-US" dirty="0"/>
          </a:p>
        </p:txBody>
      </p:sp>
      <p:pic>
        <p:nvPicPr>
          <p:cNvPr id="5122" name="Picture 2" descr="Image of a frustrated kid sitting at a table with two adults using smart phones and ignoring him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82" y="3344259"/>
            <a:ext cx="5902036" cy="2393606"/>
          </a:xfrm>
          <a:prstGeom prst="rect">
            <a:avLst/>
          </a:prstGeom>
          <a:noFill/>
          <a:ln w="60325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5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6985"/>
            <a:ext cx="8229600" cy="1143000"/>
          </a:xfrm>
        </p:spPr>
        <p:txBody>
          <a:bodyPr/>
          <a:lstStyle/>
          <a:p>
            <a:r>
              <a:rPr lang="en-US" dirty="0" smtClean="0"/>
              <a:t>Where are wearables?</a:t>
            </a:r>
            <a:endParaRPr lang="en-US" dirty="0"/>
          </a:p>
        </p:txBody>
      </p:sp>
      <p:graphicFrame>
        <p:nvGraphicFramePr>
          <p:cNvPr id="9" name="Chart 8" descr="Where are wearables chart? &#10;Disabilities and aging&#10;Health and medicine&#10;Education&#10;Transportation&#10;Communication&#10;Gaming (and)&#10;Music&#10;"/>
          <p:cNvGraphicFramePr/>
          <p:nvPr>
            <p:extLst>
              <p:ext uri="{D42A27DB-BD31-4B8C-83A1-F6EECF244321}">
                <p14:modId xmlns:p14="http://schemas.microsoft.com/office/powerpoint/2010/main" val="2561394041"/>
              </p:ext>
            </p:extLst>
          </p:nvPr>
        </p:nvGraphicFramePr>
        <p:xfrm>
          <a:off x="-1" y="1003610"/>
          <a:ext cx="9701561" cy="5404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37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Soundhawk</a:t>
            </a:r>
          </a:p>
          <a:p>
            <a:r>
              <a:rPr lang="en-US" sz="3600" dirty="0" smtClean="0"/>
              <a:t>OMSignal</a:t>
            </a:r>
          </a:p>
          <a:p>
            <a:r>
              <a:rPr lang="en-US" sz="3600" dirty="0" smtClean="0"/>
              <a:t>eSight</a:t>
            </a:r>
          </a:p>
          <a:p>
            <a:r>
              <a:rPr lang="en-US" sz="3600" dirty="0" err="1" smtClean="0"/>
              <a:t>OrCam-MyEye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Wearables for People with Disabilities</a:t>
            </a:r>
            <a:endParaRPr lang="en-US" sz="3400" dirty="0"/>
          </a:p>
        </p:txBody>
      </p:sp>
      <p:pic>
        <p:nvPicPr>
          <p:cNvPr id="3074" name="Picture 2" descr="Photograph of Dana wearing the OrCam weara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31" y="1481328"/>
            <a:ext cx="4384392" cy="427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04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Anna Dresner, author of:</a:t>
            </a:r>
          </a:p>
          <a:p>
            <a:pPr lvl="1"/>
            <a:r>
              <a:rPr lang="en-US" b="1" i="1" dirty="0"/>
              <a:t>Watching Without Looking: A VoiceOver User's First Month With the Apple </a:t>
            </a:r>
            <a:r>
              <a:rPr lang="en-US" b="1" i="1" dirty="0" smtClean="0"/>
              <a:t>Watch</a:t>
            </a:r>
          </a:p>
          <a:p>
            <a:r>
              <a:rPr lang="en-US" dirty="0" smtClean="0"/>
              <a:t>Accessibility built into Apple Watch</a:t>
            </a:r>
          </a:p>
          <a:p>
            <a:r>
              <a:rPr lang="en-US" dirty="0" smtClean="0"/>
              <a:t>Taps for navigation</a:t>
            </a:r>
          </a:p>
          <a:p>
            <a:r>
              <a:rPr lang="en-US" dirty="0" smtClean="0"/>
              <a:t>Setting vibrations</a:t>
            </a:r>
          </a:p>
          <a:p>
            <a:r>
              <a:rPr lang="en-US" dirty="0" smtClean="0"/>
              <a:t>Physical response over VoiceOver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accessible are they?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of two fingers raised in a V-sign and having bio-sensors with wires on th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921" y="2814033"/>
            <a:ext cx="3256948" cy="32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concern was the interface</a:t>
            </a:r>
          </a:p>
          <a:p>
            <a:r>
              <a:rPr lang="en-US" dirty="0" smtClean="0"/>
              <a:t>Direct access vs. indirect access</a:t>
            </a:r>
          </a:p>
          <a:p>
            <a:r>
              <a:rPr lang="en-US" dirty="0" smtClean="0"/>
              <a:t>Some apps don’t have alternatives for visual elements, auditory, or sensory</a:t>
            </a:r>
          </a:p>
          <a:p>
            <a:pPr lvl="1"/>
            <a:r>
              <a:rPr lang="en-US" dirty="0" smtClean="0"/>
              <a:t>Need an equivalent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other wearables?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6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needs to be accessible</a:t>
            </a:r>
          </a:p>
          <a:p>
            <a:r>
              <a:rPr lang="en-US" dirty="0" smtClean="0"/>
              <a:t>Issues with user experience</a:t>
            </a:r>
          </a:p>
          <a:p>
            <a:pPr lvl="1"/>
            <a:r>
              <a:rPr lang="en-US" dirty="0" smtClean="0"/>
              <a:t>Especially constantly updating data and AT</a:t>
            </a:r>
          </a:p>
          <a:p>
            <a:pPr lvl="1"/>
            <a:r>
              <a:rPr lang="en-US" dirty="0" smtClean="0"/>
              <a:t>Hard to reach developers</a:t>
            </a:r>
          </a:p>
          <a:p>
            <a:r>
              <a:rPr lang="en-US" dirty="0" smtClean="0"/>
              <a:t>Apps could use accessibility statements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you sync?</a:t>
            </a:r>
            <a:endParaRPr lang="en-US" dirty="0"/>
          </a:p>
        </p:txBody>
      </p:sp>
      <p:pic>
        <p:nvPicPr>
          <p:cNvPr id="7170" name="Picture 2" descr="Logos for the Google play store and the App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064119"/>
            <a:ext cx="2513013" cy="18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86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wearables do people wear?</a:t>
            </a:r>
          </a:p>
          <a:p>
            <a:r>
              <a:rPr lang="en-US" dirty="0"/>
              <a:t>Incentives and </a:t>
            </a:r>
            <a:r>
              <a:rPr lang="en-US" dirty="0" smtClean="0"/>
              <a:t>reimbursements</a:t>
            </a:r>
          </a:p>
          <a:p>
            <a:r>
              <a:rPr lang="en-US" dirty="0" smtClean="0"/>
              <a:t>Changing workplace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Moving the Personal to Professional: Wearables at Work</a:t>
            </a:r>
            <a:endParaRPr lang="en-US" dirty="0"/>
          </a:p>
        </p:txBody>
      </p:sp>
      <p:pic>
        <p:nvPicPr>
          <p:cNvPr id="1028" name="Picture 4" descr="Dilbert comic strip: Dilbert is being told by his boss “Wear this biosensor so management can monitor your health during the day”.&#10;&#10;Dilbert responds, “Wow, I didn’t know you cared so much about my health”, to which the boss responds, “Oh, I do.”&#10;&#10;The HR director Catbert says in the next panel, “Employee 479 doesn’t have shallow breathing. You can give that one some more work”.&#10;&#10;Humorous, yes. Yet, it does play into just how entrenched wearables are becoming in the workplac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7" y="3101004"/>
            <a:ext cx="823912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23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an apple a day…</a:t>
            </a:r>
            <a:endParaRPr lang="en-US" dirty="0"/>
          </a:p>
        </p:txBody>
      </p:sp>
      <p:pic>
        <p:nvPicPr>
          <p:cNvPr id="1028" name="Picture 4" descr="Image of a red apple frui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060" y="1417638"/>
            <a:ext cx="3926687" cy="444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6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08703"/>
            <a:ext cx="8229600" cy="4525963"/>
          </a:xfrm>
        </p:spPr>
        <p:txBody>
          <a:bodyPr/>
          <a:lstStyle/>
          <a:p>
            <a:r>
              <a:rPr lang="en-US" dirty="0" smtClean="0"/>
              <a:t>Wearsafe (GPS safety)</a:t>
            </a:r>
          </a:p>
          <a:p>
            <a:r>
              <a:rPr lang="en-US" dirty="0" smtClean="0"/>
              <a:t>Fitbit and Jawbone</a:t>
            </a:r>
          </a:p>
          <a:p>
            <a:r>
              <a:rPr lang="en-US" dirty="0" smtClean="0"/>
              <a:t>Muse </a:t>
            </a:r>
          </a:p>
          <a:p>
            <a:r>
              <a:rPr lang="en-US" dirty="0" smtClean="0"/>
              <a:t>Atos Connected Assistance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Wearables at Work: Health</a:t>
            </a:r>
            <a:endParaRPr lang="en-US" dirty="0"/>
          </a:p>
        </p:txBody>
      </p:sp>
      <p:pic>
        <p:nvPicPr>
          <p:cNvPr id="2050" name="Picture 2" descr="Jawbone UP3 v Fitbit Charge H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86" y="3129482"/>
            <a:ext cx="5170228" cy="2891823"/>
          </a:xfrm>
          <a:prstGeom prst="rect">
            <a:avLst/>
          </a:prstGeom>
          <a:noFill/>
          <a:ln w="4762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95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 </a:t>
            </a:r>
            <a:r>
              <a:rPr lang="en-US" dirty="0"/>
              <a:t>of healthcare wearables and </a:t>
            </a:r>
            <a:r>
              <a:rPr lang="en-US" dirty="0" smtClean="0"/>
              <a:t>apps</a:t>
            </a:r>
          </a:p>
          <a:p>
            <a:r>
              <a:rPr lang="en-US" dirty="0" smtClean="0"/>
              <a:t>Increase productive and morale</a:t>
            </a:r>
          </a:p>
          <a:p>
            <a:r>
              <a:rPr lang="en-US" dirty="0" smtClean="0"/>
              <a:t>Incentives: financial and health</a:t>
            </a:r>
          </a:p>
          <a:p>
            <a:r>
              <a:rPr lang="en-US" dirty="0" smtClean="0"/>
              <a:t>Workplace large corporations have gyms, health club members, massage, yoga, meditation</a:t>
            </a:r>
          </a:p>
          <a:p>
            <a:r>
              <a:rPr lang="en-US" dirty="0" smtClean="0"/>
              <a:t>Privacy concerns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Linking Employment </a:t>
            </a:r>
            <a:r>
              <a:rPr lang="en-US" dirty="0"/>
              <a:t>&amp;</a:t>
            </a:r>
            <a:r>
              <a:rPr lang="en-US" dirty="0" smtClean="0"/>
              <a:t> Healthcare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834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limitations</a:t>
            </a:r>
          </a:p>
          <a:p>
            <a:pPr lvl="1"/>
            <a:r>
              <a:rPr lang="en-US" dirty="0" smtClean="0"/>
              <a:t>How accessible are they?</a:t>
            </a:r>
          </a:p>
          <a:p>
            <a:pPr lvl="1"/>
            <a:r>
              <a:rPr lang="en-US" dirty="0" smtClean="0"/>
              <a:t>WCAG and wearables</a:t>
            </a:r>
          </a:p>
          <a:p>
            <a:r>
              <a:rPr lang="en-US" dirty="0" smtClean="0"/>
              <a:t>Physical limitations</a:t>
            </a:r>
          </a:p>
          <a:p>
            <a:pPr lvl="1"/>
            <a:r>
              <a:rPr lang="en-US" dirty="0" smtClean="0"/>
              <a:t>Can workplace policies discriminate?</a:t>
            </a:r>
          </a:p>
          <a:p>
            <a:pPr lvl="1"/>
            <a:r>
              <a:rPr lang="en-US" dirty="0" smtClean="0"/>
              <a:t>Some ‘</a:t>
            </a:r>
            <a:r>
              <a:rPr lang="en-US" dirty="0" err="1" smtClean="0"/>
              <a:t>ableist</a:t>
            </a:r>
            <a:r>
              <a:rPr lang="en-US" dirty="0" smtClean="0"/>
              <a:t>’ concerns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how accessible is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08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Leads to legal issues:</a:t>
            </a:r>
          </a:p>
          <a:p>
            <a:pPr lvl="1"/>
            <a:r>
              <a:rPr lang="en-US" dirty="0"/>
              <a:t>Americans with Disabilities Act</a:t>
            </a:r>
          </a:p>
          <a:p>
            <a:pPr lvl="1"/>
            <a:r>
              <a:rPr lang="en-US" dirty="0"/>
              <a:t>Genetic Information Nondiscrimination </a:t>
            </a:r>
            <a:r>
              <a:rPr lang="en-US" dirty="0" smtClean="0"/>
              <a:t>Act</a:t>
            </a:r>
            <a:endParaRPr lang="en-US" dirty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Legalities of Wearables</a:t>
            </a:r>
            <a:endParaRPr lang="en-US" dirty="0"/>
          </a:p>
        </p:txBody>
      </p:sp>
      <p:pic>
        <p:nvPicPr>
          <p:cNvPr id="3074" name="Picture 2" descr="Logo for the Americans with Disabilities A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41" y="3003859"/>
            <a:ext cx="2791634" cy="27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Logo for the Genetic Information Nondiscrimination Ac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25" y="3419127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Request to not wear: alternate</a:t>
            </a:r>
          </a:p>
          <a:p>
            <a:r>
              <a:rPr lang="en-US" dirty="0" smtClean="0"/>
              <a:t>Similar language: undue burden</a:t>
            </a:r>
          </a:p>
          <a:p>
            <a:r>
              <a:rPr lang="en-US" dirty="0" smtClean="0"/>
              <a:t>Avoid discrimination with ADA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Reasonable Accommodation Request</a:t>
            </a:r>
            <a:endParaRPr lang="en-US" sz="3200" dirty="0"/>
          </a:p>
        </p:txBody>
      </p:sp>
      <p:pic>
        <p:nvPicPr>
          <p:cNvPr id="4098" name="Picture 2" descr="Image of a man in a wheelchair with a glasses wearable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6" y="3197204"/>
            <a:ext cx="4423362" cy="28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0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exercise in discipline</a:t>
            </a:r>
          </a:p>
          <a:p>
            <a:r>
              <a:rPr lang="en-US" sz="3600" dirty="0" smtClean="0"/>
              <a:t>Mindfulness involves:</a:t>
            </a:r>
          </a:p>
          <a:p>
            <a:pPr lvl="1"/>
            <a:r>
              <a:rPr lang="en-US" sz="2400" dirty="0" smtClean="0"/>
              <a:t>Vigilance upon acting</a:t>
            </a:r>
          </a:p>
          <a:p>
            <a:pPr lvl="1"/>
            <a:r>
              <a:rPr lang="en-US" sz="2400" dirty="0" smtClean="0"/>
              <a:t>Justified decisions</a:t>
            </a:r>
          </a:p>
          <a:p>
            <a:pPr lvl="1"/>
            <a:r>
              <a:rPr lang="en-US" sz="2400" dirty="0" smtClean="0"/>
              <a:t>Consider numerous factors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Mindful Adoption of Devices</a:t>
            </a:r>
            <a:endParaRPr lang="en-US" dirty="0"/>
          </a:p>
        </p:txBody>
      </p:sp>
      <p:pic>
        <p:nvPicPr>
          <p:cNvPr id="5122" name="Picture 2" descr="Image of Buddha made out of fiber optic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410" y="2895462"/>
            <a:ext cx="3695125" cy="3454942"/>
          </a:xfrm>
          <a:prstGeom prst="rect">
            <a:avLst/>
          </a:prstGeom>
          <a:noFill/>
          <a:ln w="6032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2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of a rope knot to 'tie it all together'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74" y="3253184"/>
            <a:ext cx="4732139" cy="315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672" y="1287462"/>
            <a:ext cx="8229600" cy="4525963"/>
          </a:xfrm>
        </p:spPr>
        <p:txBody>
          <a:bodyPr/>
          <a:lstStyle/>
          <a:p>
            <a:r>
              <a:rPr lang="en-US" dirty="0" smtClean="0"/>
              <a:t>The future of AHIT is now!</a:t>
            </a:r>
          </a:p>
          <a:p>
            <a:r>
              <a:rPr lang="en-US" dirty="0" smtClean="0"/>
              <a:t>Wearables and mobile apps </a:t>
            </a:r>
            <a:r>
              <a:rPr lang="en-US" b="1" dirty="0" smtClean="0"/>
              <a:t>need accessibility</a:t>
            </a:r>
          </a:p>
          <a:p>
            <a:r>
              <a:rPr lang="en-US" dirty="0" smtClean="0"/>
              <a:t>Responsible adoption at work:</a:t>
            </a:r>
          </a:p>
          <a:p>
            <a:pPr lvl="1"/>
            <a:r>
              <a:rPr lang="en-US" dirty="0" smtClean="0"/>
              <a:t>Consider the accessibility</a:t>
            </a:r>
          </a:p>
          <a:p>
            <a:pPr lvl="1"/>
            <a:r>
              <a:rPr lang="en-US" dirty="0" smtClean="0"/>
              <a:t>Responsibility of developers, employers, etc.</a:t>
            </a:r>
          </a:p>
          <a:p>
            <a:pPr lvl="1"/>
            <a:r>
              <a:rPr lang="en-US" dirty="0" smtClean="0"/>
              <a:t>Reasonable accommodations</a:t>
            </a:r>
          </a:p>
          <a:p>
            <a:r>
              <a:rPr lang="en-US" dirty="0" smtClean="0"/>
              <a:t>Keep technology personal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Tying it all together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54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013032" cy="4525963"/>
          </a:xfrm>
        </p:spPr>
        <p:txBody>
          <a:bodyPr>
            <a:normAutofit fontScale="70000" lnSpcReduction="20000"/>
          </a:bodyPr>
          <a:lstStyle/>
          <a:p>
            <a:r>
              <a:rPr lang="en-US" u="sng" dirty="0" smtClean="0">
                <a:hlinkClick r:id="rId3"/>
              </a:rPr>
              <a:t>AHRQ</a:t>
            </a:r>
          </a:p>
          <a:p>
            <a:r>
              <a:rPr lang="en-US" u="sng" dirty="0">
                <a:hlinkClick r:id="rId3"/>
              </a:rPr>
              <a:t>Wearables and Welfare: How Connected Assistance Helps to Improve Lives</a:t>
            </a:r>
            <a:endParaRPr lang="en-US" u="sng" dirty="0" smtClean="0">
              <a:hlinkClick r:id="rId4"/>
            </a:endParaRPr>
          </a:p>
          <a:p>
            <a:r>
              <a:rPr lang="en-US" u="sng" dirty="0" smtClean="0">
                <a:hlinkClick r:id="rId5"/>
              </a:rPr>
              <a:t>ICDR</a:t>
            </a:r>
            <a:endParaRPr lang="en-US" u="sng" dirty="0" smtClean="0">
              <a:hlinkClick r:id="rId4"/>
            </a:endParaRPr>
          </a:p>
          <a:p>
            <a:r>
              <a:rPr lang="en-US" u="sng" dirty="0">
                <a:hlinkClick r:id="rId6"/>
              </a:rPr>
              <a:t>CMO’s Mind-Blowing Stats About Wearable </a:t>
            </a:r>
            <a:r>
              <a:rPr lang="en-US" u="sng" dirty="0" smtClean="0">
                <a:hlinkClick r:id="rId6"/>
              </a:rPr>
              <a:t>Technology</a:t>
            </a:r>
            <a:endParaRPr lang="en-US" u="sng" dirty="0" smtClean="0">
              <a:hlinkClick r:id="rId4"/>
            </a:endParaRPr>
          </a:p>
          <a:p>
            <a:r>
              <a:rPr lang="en-US" u="sng" dirty="0" smtClean="0">
                <a:hlinkClick r:id="rId7"/>
              </a:rPr>
              <a:t>Wearable Devices Magazine</a:t>
            </a:r>
            <a:endParaRPr lang="en-US" u="sng" dirty="0" smtClean="0"/>
          </a:p>
          <a:p>
            <a:r>
              <a:rPr lang="en-US" u="sng" dirty="0" smtClean="0">
                <a:hlinkClick r:id="rId8"/>
              </a:rPr>
              <a:t>Financial Times: Wearables at Work</a:t>
            </a:r>
            <a:endParaRPr lang="en-US" u="sng" dirty="0" smtClean="0"/>
          </a:p>
          <a:p>
            <a:r>
              <a:rPr lang="en-US" u="sng" dirty="0" smtClean="0">
                <a:hlinkClick r:id="rId9"/>
              </a:rPr>
              <a:t>Fortune Magazine: Wearables and Disability</a:t>
            </a:r>
            <a:endParaRPr lang="en-US" u="sng" dirty="0" smtClean="0">
              <a:hlinkClick r:id="rId10"/>
            </a:endParaRPr>
          </a:p>
          <a:p>
            <a:r>
              <a:rPr lang="en-US" u="sng" dirty="0" smtClean="0">
                <a:hlinkClick r:id="rId10"/>
              </a:rPr>
              <a:t>JD Supra</a:t>
            </a:r>
            <a:r>
              <a:rPr lang="en-US" u="sng" dirty="0">
                <a:hlinkClick r:id="rId10"/>
              </a:rPr>
              <a:t>: Wearable Technology: Rewards and Risks</a:t>
            </a:r>
            <a:endParaRPr lang="en-US" u="sng" dirty="0" smtClean="0"/>
          </a:p>
          <a:p>
            <a:r>
              <a:rPr lang="en-US" u="sng" dirty="0">
                <a:hlinkClick r:id="rId11"/>
              </a:rPr>
              <a:t>Wall Street Journal: Your Company Wants to Make You Healthy</a:t>
            </a:r>
            <a:endParaRPr lang="en-US" u="sng" dirty="0" smtClean="0"/>
          </a:p>
          <a:p>
            <a:r>
              <a:rPr lang="en-US" u="sng" dirty="0" smtClean="0">
                <a:hlinkClick r:id="rId12"/>
              </a:rPr>
              <a:t>PWC: Health Wearables</a:t>
            </a:r>
            <a:endParaRPr lang="en-US" u="sng" dirty="0" smtClean="0"/>
          </a:p>
          <a:p>
            <a:r>
              <a:rPr lang="en-US" u="sng" dirty="0">
                <a:hlinkClick r:id="rId13"/>
              </a:rPr>
              <a:t>ARC: Why Wearables Are The Next Frontier For Accessibility</a:t>
            </a:r>
            <a:endParaRPr lang="en-US" u="sng" dirty="0"/>
          </a:p>
          <a:p>
            <a:r>
              <a:rPr lang="en-US" u="sng" dirty="0">
                <a:hlinkClick r:id="rId14"/>
              </a:rPr>
              <a:t>Mobi Health News</a:t>
            </a:r>
            <a:endParaRPr lang="en-US" u="sng" dirty="0"/>
          </a:p>
          <a:p>
            <a:r>
              <a:rPr lang="en-US" u="sng" dirty="0">
                <a:hlinkClick r:id="rId15"/>
              </a:rPr>
              <a:t>Verizon: Wearable Tech is Changing the Lives of People With Disabilities</a:t>
            </a:r>
            <a:endParaRPr lang="en-US" u="sng" dirty="0"/>
          </a:p>
          <a:p>
            <a:r>
              <a:rPr lang="en-US" u="sng" dirty="0">
                <a:hlinkClick r:id="rId16"/>
              </a:rPr>
              <a:t>Watching Without Looking: A VoiceOver User’s First Month with the Apple </a:t>
            </a:r>
            <a:r>
              <a:rPr lang="en-US" u="sng" dirty="0" smtClean="0">
                <a:hlinkClick r:id="rId16"/>
              </a:rPr>
              <a:t>Watch</a:t>
            </a:r>
            <a:endParaRPr lang="en-US" dirty="0"/>
          </a:p>
          <a:p>
            <a:r>
              <a:rPr lang="en-US" u="sng" dirty="0">
                <a:hlinkClick r:id="rId17"/>
              </a:rPr>
              <a:t>Mobile Accessibility: How WCAG 2.0 and Other W3C/WAI Guidelines Apply to Mobile</a:t>
            </a:r>
            <a:endParaRPr lang="en-US" u="sn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20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b="1" dirty="0" smtClean="0"/>
              <a:t>Dana Marlowe: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u="sng" dirty="0" smtClean="0"/>
              <a:t>DMarlowe@AccessibilityPartners.com</a:t>
            </a:r>
          </a:p>
          <a:p>
            <a:pPr marL="0" indent="0" algn="ctr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 smtClean="0"/>
          </a:p>
          <a:p>
            <a:pPr marL="0" indent="0" algn="ctr">
              <a:buNone/>
            </a:pPr>
            <a:r>
              <a:rPr lang="en-US" sz="2600" b="1" u="sng" dirty="0" smtClean="0"/>
              <a:t>www.AccessibilityPartners.com</a:t>
            </a: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>301-717-7177</a:t>
            </a:r>
          </a:p>
          <a:p>
            <a:pPr marL="0" indent="0">
              <a:buNone/>
            </a:pPr>
            <a:endParaRPr lang="en-US" sz="2600" dirty="0" smtClean="0"/>
          </a:p>
          <a:p>
            <a:pPr lvl="1"/>
            <a:r>
              <a:rPr lang="en-US" sz="2600" u="sng" dirty="0" smtClean="0"/>
              <a:t>www.facebook.com/AccessibilityPartners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 smtClean="0"/>
              <a:t>@</a:t>
            </a:r>
            <a:r>
              <a:rPr lang="en-US" sz="2600" dirty="0" err="1" smtClean="0"/>
              <a:t>Access_Partners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pic>
        <p:nvPicPr>
          <p:cNvPr id="6146" name="Picture 2" descr="Facebook logo&#10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411448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7648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3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194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..to an Apple, Android, Windows Phone, Fitbit or any device to keep the doctor wherever and whenever!</a:t>
            </a:r>
            <a:endParaRPr lang="en-US" dirty="0"/>
          </a:p>
        </p:txBody>
      </p:sp>
      <p:pic>
        <p:nvPicPr>
          <p:cNvPr id="2050" name="Picture 2" descr="Image of the red Apple logo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66" y="2345157"/>
            <a:ext cx="3084706" cy="308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lustered image of touchscreen technology like smartphones and table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09" y="2345157"/>
            <a:ext cx="4021427" cy="354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07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</a:t>
            </a:r>
            <a:r>
              <a:rPr lang="en-US" dirty="0"/>
              <a:t>Information Technology (HIT)</a:t>
            </a:r>
          </a:p>
          <a:p>
            <a:pPr lvl="1"/>
            <a:r>
              <a:rPr lang="en-US" dirty="0"/>
              <a:t>Intersection with accessibility and </a:t>
            </a:r>
            <a:r>
              <a:rPr lang="en-US" dirty="0" smtClean="0"/>
              <a:t>disability</a:t>
            </a:r>
          </a:p>
          <a:p>
            <a:r>
              <a:rPr lang="en-US" dirty="0" smtClean="0"/>
              <a:t>Health wearables and apps</a:t>
            </a:r>
          </a:p>
          <a:p>
            <a:r>
              <a:rPr lang="en-US" dirty="0" smtClean="0"/>
              <a:t>Workplace incentives: positive or negative?</a:t>
            </a:r>
          </a:p>
          <a:p>
            <a:r>
              <a:rPr lang="en-US" dirty="0" smtClean="0"/>
              <a:t>Introduction to mindful technology</a:t>
            </a:r>
          </a:p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1026" name="Picture 2" descr="Image of a black Apple Wat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253" y="3588905"/>
            <a:ext cx="2102166" cy="248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545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of a black stethoscop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21308"/>
            <a:ext cx="3958683" cy="504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4728117" cy="452596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Get ready for acronyms:</a:t>
            </a:r>
          </a:p>
          <a:p>
            <a:pPr lvl="1"/>
            <a:r>
              <a:rPr lang="en-US" sz="2600" b="1" dirty="0" smtClean="0"/>
              <a:t>Healthcare Information Technology </a:t>
            </a:r>
            <a:r>
              <a:rPr lang="en-US" sz="2600" dirty="0" smtClean="0"/>
              <a:t>(HIT)</a:t>
            </a:r>
          </a:p>
          <a:p>
            <a:pPr lvl="1"/>
            <a:r>
              <a:rPr lang="en-US" sz="2600" b="1" dirty="0" smtClean="0"/>
              <a:t>Electronic Health Record </a:t>
            </a:r>
            <a:r>
              <a:rPr lang="en-US" sz="2600" dirty="0" smtClean="0"/>
              <a:t>(EHR)</a:t>
            </a:r>
          </a:p>
          <a:p>
            <a:pPr lvl="1"/>
            <a:r>
              <a:rPr lang="en-US" sz="2600" b="1" dirty="0" smtClean="0"/>
              <a:t>Electronic Medical Record </a:t>
            </a:r>
            <a:r>
              <a:rPr lang="en-US" sz="2600" dirty="0" smtClean="0"/>
              <a:t>(EMR)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Health Information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6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18638"/>
            <a:ext cx="8229600" cy="3007544"/>
          </a:xfrm>
          <a:solidFill>
            <a:schemeClr val="accent6">
              <a:lumMod val="20000"/>
              <a:lumOff val="80000"/>
            </a:schemeClr>
          </a:solidFill>
          <a:ln w="60325">
            <a:solidFill>
              <a:srgbClr val="00B050"/>
            </a:solidFill>
          </a:ln>
        </p:spPr>
        <p:txBody>
          <a:bodyPr/>
          <a:lstStyle/>
          <a:p>
            <a:r>
              <a:rPr lang="en-US" sz="3600" dirty="0"/>
              <a:t>Vision: “Health IT is accessible when and where it is needed to improve and protect people’s health and well being</a:t>
            </a:r>
            <a:r>
              <a:rPr lang="en-US" sz="3600" dirty="0" smtClean="0"/>
              <a:t>.”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From the Federal Health IT Strategic Plan 2015-2020. http://healthit.gov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and 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71055" y="1786128"/>
            <a:ext cx="8229600" cy="3478599"/>
          </a:xfrm>
          <a:solidFill>
            <a:schemeClr val="bg2"/>
          </a:solidFill>
          <a:ln w="60325">
            <a:solidFill>
              <a:schemeClr val="accent3"/>
            </a:solidFill>
          </a:ln>
        </p:spPr>
        <p:txBody>
          <a:bodyPr/>
          <a:lstStyle/>
          <a:p>
            <a:r>
              <a:rPr lang="en-US" b="1" dirty="0"/>
              <a:t>AHIT:</a:t>
            </a:r>
          </a:p>
          <a:p>
            <a:pPr lvl="1"/>
            <a:r>
              <a:rPr lang="en-US" sz="2600" i="1" dirty="0" smtClean="0"/>
              <a:t>“To </a:t>
            </a:r>
            <a:r>
              <a:rPr lang="en-US" sz="2600" i="1" dirty="0"/>
              <a:t>advance the priority of accessibility in HIT systems and tools from a compliance-</a:t>
            </a:r>
            <a:r>
              <a:rPr lang="en-US" sz="2600" i="1" dirty="0" smtClean="0"/>
              <a:t>­oriented </a:t>
            </a:r>
            <a:r>
              <a:rPr lang="en-US" sz="2600" i="1" dirty="0"/>
              <a:t>approach toward one that is </a:t>
            </a:r>
            <a:r>
              <a:rPr lang="en-US" sz="2600" i="1" dirty="0" smtClean="0"/>
              <a:t>user-‐</a:t>
            </a:r>
            <a:r>
              <a:rPr lang="en-US" sz="2600" i="1" dirty="0"/>
              <a:t>driven, responsive to human-</a:t>
            </a:r>
            <a:r>
              <a:rPr lang="en-US" sz="2600" i="1" dirty="0" smtClean="0"/>
              <a:t>­centered </a:t>
            </a:r>
            <a:r>
              <a:rPr lang="en-US" sz="2600" i="1" dirty="0"/>
              <a:t>consumer experiences, and results in increased patient engagement and improved health and wellness for individual disabilities, older adults, and </a:t>
            </a:r>
            <a:r>
              <a:rPr lang="en-US" sz="2600" i="1" dirty="0" smtClean="0"/>
              <a:t>caregivers”.</a:t>
            </a:r>
            <a:endParaRPr lang="en-US" sz="2600" i="1" dirty="0"/>
          </a:p>
          <a:p>
            <a:pPr lvl="2"/>
            <a:r>
              <a:rPr lang="en-US" dirty="0"/>
              <a:t>Interagency Committee on Disability Research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Accessible Health 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0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Accessibility </a:t>
            </a:r>
            <a:r>
              <a:rPr lang="en-US" dirty="0"/>
              <a:t>&amp; usability linked; both essential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the content on </a:t>
            </a:r>
            <a:r>
              <a:rPr lang="en-US" dirty="0" smtClean="0"/>
              <a:t>web </a:t>
            </a:r>
            <a:r>
              <a:rPr lang="en-US" dirty="0"/>
              <a:t>sites accessible?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</a:t>
            </a:r>
            <a:r>
              <a:rPr lang="en-US" dirty="0"/>
              <a:t>the user interface accessible?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o </a:t>
            </a:r>
            <a:r>
              <a:rPr lang="en-US" dirty="0"/>
              <a:t>all the browsers support accessibility, and work well with assistive technology?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accessibility features integrated into mobile?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</a:t>
            </a:r>
            <a:r>
              <a:rPr lang="en-US" dirty="0"/>
              <a:t>the tools for creating content accessible, and do they support production of accessible content?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Accessible: W3C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Individuals</a:t>
            </a:r>
          </a:p>
          <a:p>
            <a:pPr lvl="1"/>
            <a:r>
              <a:rPr lang="en-US" dirty="0" smtClean="0"/>
              <a:t>Mobile apps</a:t>
            </a:r>
          </a:p>
          <a:p>
            <a:pPr lvl="1"/>
            <a:r>
              <a:rPr lang="en-US" dirty="0" smtClean="0"/>
              <a:t>Website</a:t>
            </a:r>
          </a:p>
          <a:p>
            <a:pPr lvl="1"/>
            <a:r>
              <a:rPr lang="en-US" dirty="0" smtClean="0"/>
              <a:t>Monitor your health</a:t>
            </a:r>
          </a:p>
          <a:p>
            <a:pPr lvl="1"/>
            <a:r>
              <a:rPr lang="en-US" dirty="0" smtClean="0"/>
              <a:t>Input information</a:t>
            </a:r>
          </a:p>
          <a:p>
            <a:pPr lvl="1"/>
            <a:r>
              <a:rPr lang="en-US" dirty="0" smtClean="0"/>
              <a:t>Insurance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109728" indent="0" algn="ctr">
              <a:buNone/>
            </a:pPr>
            <a:r>
              <a:rPr lang="en-US" sz="3900" b="1" dirty="0" smtClean="0"/>
              <a:t>Success is best when user-driven!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Accessibility Partners, 2016. Not to be reproduced without permission.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95A6E-ACDC-4EF5-BC4D-7C45B714B8D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i="1" dirty="0" smtClean="0"/>
              <a:t>IT</a:t>
            </a:r>
            <a:r>
              <a:rPr lang="en-US" dirty="0" smtClean="0"/>
              <a:t> personal</a:t>
            </a:r>
            <a:endParaRPr lang="en-US" dirty="0"/>
          </a:p>
        </p:txBody>
      </p:sp>
      <p:pic>
        <p:nvPicPr>
          <p:cNvPr id="3074" name="Picture 2" descr="Graphic of three people in different colors saying 'me' in speech bubbles over their heads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75" y="1417638"/>
            <a:ext cx="3761997" cy="294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16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cessibility Partners PPT 2015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000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Partners PPT 2015" id="{0052A003-20BE-4A74-A907-9B3319B1ABFF}" vid="{FDC92380-0F40-4635-9CB8-CFDBEFE89D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11165</TotalTime>
  <Words>1197</Words>
  <Application>Microsoft Office PowerPoint</Application>
  <PresentationFormat>On-screen Show (4:3)</PresentationFormat>
  <Paragraphs>237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Lucida Sans Unicode</vt:lpstr>
      <vt:lpstr>Verdana</vt:lpstr>
      <vt:lpstr>Wingdings 2</vt:lpstr>
      <vt:lpstr>Wingdings 3</vt:lpstr>
      <vt:lpstr>Accessibility Partners PPT 2015</vt:lpstr>
      <vt:lpstr>Personal and Productive Accessible Healthcare IT: An Individualized Approach for the Workplace</vt:lpstr>
      <vt:lpstr>From an apple a day…</vt:lpstr>
      <vt:lpstr>..to an Apple, Android, Windows Phone, Fitbit or any device to keep the doctor wherever and whenever!</vt:lpstr>
      <vt:lpstr>Agenda</vt:lpstr>
      <vt:lpstr>Health Information Technology </vt:lpstr>
      <vt:lpstr>Mission and Vision</vt:lpstr>
      <vt:lpstr>Accessible Health Information Technology</vt:lpstr>
      <vt:lpstr>Making it Accessible: W3C</vt:lpstr>
      <vt:lpstr>Making IT personal</vt:lpstr>
      <vt:lpstr>A Community of Users</vt:lpstr>
      <vt:lpstr>Wearables</vt:lpstr>
      <vt:lpstr>Beyond Our Bodies</vt:lpstr>
      <vt:lpstr>Wearable and Mobile Apps</vt:lpstr>
      <vt:lpstr>Where are wearables?</vt:lpstr>
      <vt:lpstr>Wearables for People with Disabilities</vt:lpstr>
      <vt:lpstr>How accessible are they?</vt:lpstr>
      <vt:lpstr>What about other wearables?</vt:lpstr>
      <vt:lpstr>What happens when you sync?</vt:lpstr>
      <vt:lpstr>Moving the Personal to Professional: Wearables at Work</vt:lpstr>
      <vt:lpstr>Wearables at Work: Health</vt:lpstr>
      <vt:lpstr>Linking Employment &amp; Healthcare</vt:lpstr>
      <vt:lpstr>But how accessible is it?</vt:lpstr>
      <vt:lpstr>Legalities of Wearables</vt:lpstr>
      <vt:lpstr>Reasonable Accommodation Request</vt:lpstr>
      <vt:lpstr>Mindful Adoption of Devices</vt:lpstr>
      <vt:lpstr>Tying it all together</vt:lpstr>
      <vt:lpstr>Resources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and Productive Healthcare IT: An Individualized Approach for the Workplace</dc:title>
  <dc:creator>Sharon Rosenblatt</dc:creator>
  <cp:lastModifiedBy>Sharon Rosenblatt</cp:lastModifiedBy>
  <cp:revision>286</cp:revision>
  <cp:lastPrinted>2016-03-22T00:52:31Z</cp:lastPrinted>
  <dcterms:created xsi:type="dcterms:W3CDTF">2016-02-01T20:02:07Z</dcterms:created>
  <dcterms:modified xsi:type="dcterms:W3CDTF">2016-03-22T01:08:51Z</dcterms:modified>
</cp:coreProperties>
</file>