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289" r:id="rId2"/>
    <p:sldId id="414" r:id="rId3"/>
    <p:sldId id="442" r:id="rId4"/>
    <p:sldId id="415" r:id="rId5"/>
    <p:sldId id="441" r:id="rId6"/>
    <p:sldId id="454" r:id="rId7"/>
    <p:sldId id="416" r:id="rId8"/>
    <p:sldId id="443" r:id="rId9"/>
    <p:sldId id="455" r:id="rId10"/>
    <p:sldId id="417" r:id="rId11"/>
    <p:sldId id="444" r:id="rId12"/>
    <p:sldId id="418" r:id="rId13"/>
    <p:sldId id="451" r:id="rId14"/>
    <p:sldId id="420" r:id="rId15"/>
    <p:sldId id="445" r:id="rId16"/>
    <p:sldId id="446" r:id="rId17"/>
    <p:sldId id="421" r:id="rId18"/>
    <p:sldId id="447" r:id="rId19"/>
    <p:sldId id="448" r:id="rId20"/>
    <p:sldId id="449" r:id="rId21"/>
    <p:sldId id="450" r:id="rId22"/>
    <p:sldId id="485" r:id="rId23"/>
    <p:sldId id="486" r:id="rId24"/>
    <p:sldId id="487" r:id="rId25"/>
    <p:sldId id="478" r:id="rId26"/>
    <p:sldId id="452" r:id="rId27"/>
    <p:sldId id="453" r:id="rId28"/>
    <p:sldId id="422" r:id="rId29"/>
    <p:sldId id="484" r:id="rId30"/>
    <p:sldId id="488" r:id="rId31"/>
    <p:sldId id="489" r:id="rId32"/>
    <p:sldId id="490" r:id="rId33"/>
    <p:sldId id="491" r:id="rId34"/>
    <p:sldId id="492" r:id="rId35"/>
    <p:sldId id="437" r:id="rId36"/>
    <p:sldId id="423" r:id="rId37"/>
    <p:sldId id="424" r:id="rId38"/>
    <p:sldId id="425" r:id="rId39"/>
    <p:sldId id="426" r:id="rId40"/>
    <p:sldId id="494" r:id="rId41"/>
    <p:sldId id="427" r:id="rId42"/>
    <p:sldId id="428" r:id="rId43"/>
    <p:sldId id="430" r:id="rId44"/>
    <p:sldId id="431" r:id="rId45"/>
    <p:sldId id="432" r:id="rId46"/>
    <p:sldId id="457" r:id="rId47"/>
    <p:sldId id="476" r:id="rId48"/>
    <p:sldId id="477" r:id="rId49"/>
    <p:sldId id="479" r:id="rId50"/>
    <p:sldId id="480" r:id="rId51"/>
    <p:sldId id="481" r:id="rId52"/>
    <p:sldId id="482"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93" r:id="rId66"/>
    <p:sldId id="435" r:id="rId67"/>
    <p:sldId id="436" r:id="rId68"/>
    <p:sldId id="439" r:id="rId69"/>
    <p:sldId id="456" r:id="rId70"/>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Rosenblatt" initials="SR" lastIdx="7" clrIdx="0">
    <p:extLst>
      <p:ext uri="{19B8F6BF-5375-455C-9EA6-DF929625EA0E}">
        <p15:presenceInfo xmlns:p15="http://schemas.microsoft.com/office/powerpoint/2012/main" userId="2980ec2e43ba9c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0" autoAdjust="0"/>
    <p:restoredTop sz="75439" autoAdjust="0"/>
  </p:normalViewPr>
  <p:slideViewPr>
    <p:cSldViewPr>
      <p:cViewPr varScale="1">
        <p:scale>
          <a:sx n="52" d="100"/>
          <a:sy n="52" d="100"/>
        </p:scale>
        <p:origin x="18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524"/>
    </p:cViewPr>
  </p:sorterViewPr>
  <p:notesViewPr>
    <p:cSldViewPr>
      <p:cViewPr varScale="1">
        <p:scale>
          <a:sx n="55" d="100"/>
          <a:sy n="55"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fontAlgn="auto">
              <a:spcBef>
                <a:spcPts val="0"/>
              </a:spcBef>
              <a:spcAft>
                <a:spcPts val="0"/>
              </a:spcAft>
              <a:defRPr sz="1200">
                <a:latin typeface="+mn-lt"/>
              </a:defRPr>
            </a:lvl1pPr>
          </a:lstStyle>
          <a:p>
            <a:pPr>
              <a:defRPr/>
            </a:pPr>
            <a:fld id="{33A1559B-0695-4083-8EC0-062B3B20DF4A}" type="datetimeFigureOut">
              <a:rPr lang="en-US"/>
              <a:pPr>
                <a:defRPr/>
              </a:pPr>
              <a:t>8/9/2016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fontAlgn="auto">
              <a:spcBef>
                <a:spcPts val="0"/>
              </a:spcBef>
              <a:spcAft>
                <a:spcPts val="0"/>
              </a:spcAft>
              <a:defRPr sz="1200">
                <a:latin typeface="+mn-lt"/>
              </a:defRPr>
            </a:lvl1pPr>
          </a:lstStyle>
          <a:p>
            <a:pPr>
              <a:defRPr/>
            </a:pPr>
            <a:fld id="{F453B0A5-180C-493B-BE20-1E5DE6A184B3}" type="slidenum">
              <a:rPr lang="en-US"/>
              <a:pPr>
                <a:defRPr/>
              </a:pPr>
              <a:t>‹#›</a:t>
            </a:fld>
            <a:endParaRPr lang="en-US"/>
          </a:p>
        </p:txBody>
      </p:sp>
    </p:spTree>
    <p:extLst>
      <p:ext uri="{BB962C8B-B14F-4D97-AF65-F5344CB8AC3E}">
        <p14:creationId xmlns:p14="http://schemas.microsoft.com/office/powerpoint/2010/main" val="2180705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93850-FF6B-4796-BE2F-0DD23CE89C03}" type="slidenum">
              <a:rPr lang="en-US"/>
              <a:pPr fontAlgn="base">
                <a:spcBef>
                  <a:spcPct val="0"/>
                </a:spcBef>
                <a:spcAft>
                  <a:spcPct val="0"/>
                </a:spcAft>
                <a:defRPr/>
              </a:pPr>
              <a:t>1</a:t>
            </a:fld>
            <a:endParaRPr lang="en-US"/>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9719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0" y="373063"/>
            <a:ext cx="1958975" cy="1468437"/>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10</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615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11</a:t>
            </a:fld>
            <a:endParaRPr lang="en-US"/>
          </a:p>
        </p:txBody>
      </p:sp>
    </p:spTree>
    <p:extLst>
      <p:ext uri="{BB962C8B-B14F-4D97-AF65-F5344CB8AC3E}">
        <p14:creationId xmlns:p14="http://schemas.microsoft.com/office/powerpoint/2010/main" val="108074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0" y="419100"/>
            <a:ext cx="2801938" cy="210026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12</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0418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13</a:t>
            </a:fld>
            <a:endParaRPr lang="en-US"/>
          </a:p>
        </p:txBody>
      </p:sp>
    </p:spTree>
    <p:extLst>
      <p:ext uri="{BB962C8B-B14F-4D97-AF65-F5344CB8AC3E}">
        <p14:creationId xmlns:p14="http://schemas.microsoft.com/office/powerpoint/2010/main" val="313400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460375"/>
            <a:ext cx="1882775" cy="1411288"/>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14</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9949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15</a:t>
            </a:fld>
            <a:endParaRPr lang="en-US"/>
          </a:p>
        </p:txBody>
      </p:sp>
    </p:spTree>
    <p:extLst>
      <p:ext uri="{BB962C8B-B14F-4D97-AF65-F5344CB8AC3E}">
        <p14:creationId xmlns:p14="http://schemas.microsoft.com/office/powerpoint/2010/main" val="155516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16</a:t>
            </a:fld>
            <a:endParaRPr lang="en-US"/>
          </a:p>
        </p:txBody>
      </p:sp>
    </p:spTree>
    <p:extLst>
      <p:ext uri="{BB962C8B-B14F-4D97-AF65-F5344CB8AC3E}">
        <p14:creationId xmlns:p14="http://schemas.microsoft.com/office/powerpoint/2010/main" val="370153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5525" y="587375"/>
            <a:ext cx="2495550" cy="187166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17</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9197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18</a:t>
            </a:fld>
            <a:endParaRPr lang="en-US"/>
          </a:p>
        </p:txBody>
      </p:sp>
    </p:spTree>
    <p:extLst>
      <p:ext uri="{BB962C8B-B14F-4D97-AF65-F5344CB8AC3E}">
        <p14:creationId xmlns:p14="http://schemas.microsoft.com/office/powerpoint/2010/main" val="53117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19</a:t>
            </a:fld>
            <a:endParaRPr lang="en-US"/>
          </a:p>
        </p:txBody>
      </p:sp>
    </p:spTree>
    <p:extLst>
      <p:ext uri="{BB962C8B-B14F-4D97-AF65-F5344CB8AC3E}">
        <p14:creationId xmlns:p14="http://schemas.microsoft.com/office/powerpoint/2010/main" val="337947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9513" y="230188"/>
            <a:ext cx="2187575" cy="1641475"/>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a:t>
            </a:fld>
            <a:endParaRPr lang="en-US" altLang="en-US"/>
          </a:p>
        </p:txBody>
      </p:sp>
      <p:sp>
        <p:nvSpPr>
          <p:cNvPr id="5" name="Notes Placeholder 4"/>
          <p:cNvSpPr>
            <a:spLocks noGrp="1"/>
          </p:cNvSpPr>
          <p:nvPr>
            <p:ph type="body" sz="quarter" idx="11"/>
          </p:nvPr>
        </p:nvSpPr>
        <p:spPr/>
        <p:txBody>
          <a:bodyPr/>
          <a:lstStyle/>
          <a:p>
            <a:endParaRPr lang="en-US" b="0" dirty="0">
              <a:solidFill>
                <a:schemeClr val="tx2">
                  <a:lumMod val="50000"/>
                </a:schemeClr>
              </a:solidFill>
            </a:endParaRPr>
          </a:p>
        </p:txBody>
      </p:sp>
    </p:spTree>
    <p:extLst>
      <p:ext uri="{BB962C8B-B14F-4D97-AF65-F5344CB8AC3E}">
        <p14:creationId xmlns:p14="http://schemas.microsoft.com/office/powerpoint/2010/main" val="17184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20</a:t>
            </a:fld>
            <a:endParaRPr lang="en-US"/>
          </a:p>
        </p:txBody>
      </p:sp>
    </p:spTree>
    <p:extLst>
      <p:ext uri="{BB962C8B-B14F-4D97-AF65-F5344CB8AC3E}">
        <p14:creationId xmlns:p14="http://schemas.microsoft.com/office/powerpoint/2010/main" val="3189432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21</a:t>
            </a:fld>
            <a:endParaRPr lang="en-US"/>
          </a:p>
        </p:txBody>
      </p:sp>
    </p:spTree>
    <p:extLst>
      <p:ext uri="{BB962C8B-B14F-4D97-AF65-F5344CB8AC3E}">
        <p14:creationId xmlns:p14="http://schemas.microsoft.com/office/powerpoint/2010/main" val="292417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1755775" cy="1317625"/>
          </a:xfrm>
        </p:spPr>
      </p:sp>
      <p:sp>
        <p:nvSpPr>
          <p:cNvPr id="3" name="Notes Placeholder 2"/>
          <p:cNvSpPr>
            <a:spLocks noGrp="1"/>
          </p:cNvSpPr>
          <p:nvPr>
            <p:ph type="body" idx="1"/>
          </p:nvPr>
        </p:nvSpPr>
        <p:spPr>
          <a:xfrm>
            <a:off x="710248" y="2175379"/>
            <a:ext cx="5681980" cy="6508961"/>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22</a:t>
            </a:fld>
            <a:endParaRPr lang="en-US"/>
          </a:p>
        </p:txBody>
      </p:sp>
    </p:spTree>
    <p:extLst>
      <p:ext uri="{BB962C8B-B14F-4D97-AF65-F5344CB8AC3E}">
        <p14:creationId xmlns:p14="http://schemas.microsoft.com/office/powerpoint/2010/main" val="46226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2776538" cy="2081213"/>
          </a:xfrm>
        </p:spPr>
      </p:sp>
      <p:sp>
        <p:nvSpPr>
          <p:cNvPr id="3" name="Notes Placeholder 2"/>
          <p:cNvSpPr>
            <a:spLocks noGrp="1"/>
          </p:cNvSpPr>
          <p:nvPr>
            <p:ph type="body" idx="1"/>
          </p:nvPr>
        </p:nvSpPr>
        <p:spPr>
          <a:xfrm>
            <a:off x="710248" y="2786011"/>
            <a:ext cx="5681980" cy="589832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23</a:t>
            </a:fld>
            <a:endParaRPr lang="en-US"/>
          </a:p>
        </p:txBody>
      </p:sp>
    </p:spTree>
    <p:extLst>
      <p:ext uri="{BB962C8B-B14F-4D97-AF65-F5344CB8AC3E}">
        <p14:creationId xmlns:p14="http://schemas.microsoft.com/office/powerpoint/2010/main" val="133985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2116137" cy="1587500"/>
          </a:xfrm>
        </p:spPr>
      </p:sp>
      <p:sp>
        <p:nvSpPr>
          <p:cNvPr id="3" name="Notes Placeholder 2"/>
          <p:cNvSpPr>
            <a:spLocks noGrp="1"/>
          </p:cNvSpPr>
          <p:nvPr>
            <p:ph type="body" idx="1"/>
          </p:nvPr>
        </p:nvSpPr>
        <p:spPr>
          <a:xfrm>
            <a:off x="710248" y="2293054"/>
            <a:ext cx="5681980" cy="6391286"/>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24</a:t>
            </a:fld>
            <a:endParaRPr lang="en-US"/>
          </a:p>
        </p:txBody>
      </p:sp>
    </p:spTree>
    <p:extLst>
      <p:ext uri="{BB962C8B-B14F-4D97-AF65-F5344CB8AC3E}">
        <p14:creationId xmlns:p14="http://schemas.microsoft.com/office/powerpoint/2010/main" val="1563173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25</a:t>
            </a:fld>
            <a:endParaRPr lang="en-US"/>
          </a:p>
        </p:txBody>
      </p:sp>
    </p:spTree>
    <p:extLst>
      <p:ext uri="{BB962C8B-B14F-4D97-AF65-F5344CB8AC3E}">
        <p14:creationId xmlns:p14="http://schemas.microsoft.com/office/powerpoint/2010/main" val="405508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26</a:t>
            </a:fld>
            <a:endParaRPr lang="en-US"/>
          </a:p>
        </p:txBody>
      </p:sp>
    </p:spTree>
    <p:extLst>
      <p:ext uri="{BB962C8B-B14F-4D97-AF65-F5344CB8AC3E}">
        <p14:creationId xmlns:p14="http://schemas.microsoft.com/office/powerpoint/2010/main" val="180873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27</a:t>
            </a:fld>
            <a:endParaRPr lang="en-US"/>
          </a:p>
        </p:txBody>
      </p:sp>
    </p:spTree>
    <p:extLst>
      <p:ext uri="{BB962C8B-B14F-4D97-AF65-F5344CB8AC3E}">
        <p14:creationId xmlns:p14="http://schemas.microsoft.com/office/powerpoint/2010/main" val="311971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2050" y="190500"/>
            <a:ext cx="2343150" cy="175736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28</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08334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29</a:t>
            </a:fld>
            <a:endParaRPr lang="en-US"/>
          </a:p>
        </p:txBody>
      </p:sp>
    </p:spTree>
    <p:extLst>
      <p:ext uri="{BB962C8B-B14F-4D97-AF65-F5344CB8AC3E}">
        <p14:creationId xmlns:p14="http://schemas.microsoft.com/office/powerpoint/2010/main" val="119297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a:t>
            </a:fld>
            <a:endParaRPr lang="en-US"/>
          </a:p>
        </p:txBody>
      </p:sp>
    </p:spTree>
    <p:extLst>
      <p:ext uri="{BB962C8B-B14F-4D97-AF65-F5344CB8AC3E}">
        <p14:creationId xmlns:p14="http://schemas.microsoft.com/office/powerpoint/2010/main" val="2143206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2368550" cy="1776413"/>
          </a:xfrm>
        </p:spPr>
      </p:sp>
      <p:sp>
        <p:nvSpPr>
          <p:cNvPr id="3" name="Notes Placeholder 2"/>
          <p:cNvSpPr>
            <a:spLocks noGrp="1"/>
          </p:cNvSpPr>
          <p:nvPr>
            <p:ph type="body" idx="1"/>
          </p:nvPr>
        </p:nvSpPr>
        <p:spPr>
          <a:xfrm>
            <a:off x="710248" y="2786011"/>
            <a:ext cx="5681980" cy="589832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30</a:t>
            </a:fld>
            <a:endParaRPr lang="en-US"/>
          </a:p>
        </p:txBody>
      </p:sp>
    </p:spTree>
    <p:extLst>
      <p:ext uri="{BB962C8B-B14F-4D97-AF65-F5344CB8AC3E}">
        <p14:creationId xmlns:p14="http://schemas.microsoft.com/office/powerpoint/2010/main" val="1281922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31</a:t>
            </a:fld>
            <a:endParaRPr lang="en-US"/>
          </a:p>
        </p:txBody>
      </p:sp>
    </p:spTree>
    <p:extLst>
      <p:ext uri="{BB962C8B-B14F-4D97-AF65-F5344CB8AC3E}">
        <p14:creationId xmlns:p14="http://schemas.microsoft.com/office/powerpoint/2010/main" val="2777372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2347913" cy="1760538"/>
          </a:xfrm>
        </p:spPr>
      </p:sp>
      <p:sp>
        <p:nvSpPr>
          <p:cNvPr id="3" name="Notes Placeholder 2"/>
          <p:cNvSpPr>
            <a:spLocks noGrp="1"/>
          </p:cNvSpPr>
          <p:nvPr>
            <p:ph type="body" idx="1"/>
          </p:nvPr>
        </p:nvSpPr>
        <p:spPr>
          <a:xfrm>
            <a:off x="710248" y="2464794"/>
            <a:ext cx="5681980" cy="6219546"/>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32</a:t>
            </a:fld>
            <a:endParaRPr lang="en-US"/>
          </a:p>
        </p:txBody>
      </p:sp>
    </p:spTree>
    <p:extLst>
      <p:ext uri="{BB962C8B-B14F-4D97-AF65-F5344CB8AC3E}">
        <p14:creationId xmlns:p14="http://schemas.microsoft.com/office/powerpoint/2010/main" val="249100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2266950" cy="1700213"/>
          </a:xfrm>
        </p:spPr>
      </p:sp>
      <p:sp>
        <p:nvSpPr>
          <p:cNvPr id="3" name="Notes Placeholder 2"/>
          <p:cNvSpPr>
            <a:spLocks noGrp="1"/>
          </p:cNvSpPr>
          <p:nvPr>
            <p:ph type="body" idx="1"/>
          </p:nvPr>
        </p:nvSpPr>
        <p:spPr>
          <a:xfrm>
            <a:off x="710248" y="2404366"/>
            <a:ext cx="5681980" cy="627997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33</a:t>
            </a:fld>
            <a:endParaRPr lang="en-US"/>
          </a:p>
        </p:txBody>
      </p:sp>
    </p:spTree>
    <p:extLst>
      <p:ext uri="{BB962C8B-B14F-4D97-AF65-F5344CB8AC3E}">
        <p14:creationId xmlns:p14="http://schemas.microsoft.com/office/powerpoint/2010/main" val="3643183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2162175" cy="1622425"/>
          </a:xfrm>
        </p:spPr>
      </p:sp>
      <p:sp>
        <p:nvSpPr>
          <p:cNvPr id="3" name="Notes Placeholder 2"/>
          <p:cNvSpPr>
            <a:spLocks noGrp="1"/>
          </p:cNvSpPr>
          <p:nvPr>
            <p:ph type="body" idx="1"/>
          </p:nvPr>
        </p:nvSpPr>
        <p:spPr>
          <a:xfrm>
            <a:off x="710248" y="2480695"/>
            <a:ext cx="5681980" cy="620364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34</a:t>
            </a:fld>
            <a:endParaRPr lang="en-US"/>
          </a:p>
        </p:txBody>
      </p:sp>
    </p:spTree>
    <p:extLst>
      <p:ext uri="{BB962C8B-B14F-4D97-AF65-F5344CB8AC3E}">
        <p14:creationId xmlns:p14="http://schemas.microsoft.com/office/powerpoint/2010/main" val="163844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8102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3313" y="384175"/>
            <a:ext cx="2339975" cy="1755775"/>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36</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964165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9825" y="419100"/>
            <a:ext cx="2266950" cy="170021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37</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82813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469900"/>
            <a:ext cx="1428750" cy="107156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38</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1458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384175"/>
            <a:ext cx="2419350" cy="181451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39</a:t>
            </a:fld>
            <a:endParaRPr lang="en-US" altLang="en-US"/>
          </a:p>
        </p:txBody>
      </p:sp>
      <p:sp>
        <p:nvSpPr>
          <p:cNvPr id="5" name="Notes Placeholder 4"/>
          <p:cNvSpPr>
            <a:spLocks noGrp="1"/>
          </p:cNvSpPr>
          <p:nvPr>
            <p:ph type="body" sz="quarter" idx="11"/>
          </p:nvPr>
        </p:nvSpPr>
        <p:spPr/>
        <p:txBody>
          <a:bodyPr/>
          <a:lstStyle/>
          <a:p>
            <a:endParaRPr lang="en-US" sz="1200" dirty="0">
              <a:solidFill>
                <a:schemeClr val="tx2">
                  <a:lumMod val="50000"/>
                </a:schemeClr>
              </a:solidFill>
            </a:endParaRPr>
          </a:p>
        </p:txBody>
      </p:sp>
    </p:spTree>
    <p:extLst>
      <p:ext uri="{BB962C8B-B14F-4D97-AF65-F5344CB8AC3E}">
        <p14:creationId xmlns:p14="http://schemas.microsoft.com/office/powerpoint/2010/main" val="279750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1588" y="214313"/>
            <a:ext cx="1844675" cy="1382712"/>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a:t>
            </a:fld>
            <a:endParaRPr lang="en-US" altLang="en-US"/>
          </a:p>
        </p:txBody>
      </p:sp>
      <p:sp>
        <p:nvSpPr>
          <p:cNvPr id="5" name="Notes Placeholder 4"/>
          <p:cNvSpPr>
            <a:spLocks noGrp="1"/>
          </p:cNvSpPr>
          <p:nvPr>
            <p:ph type="body" sz="quarter" idx="11"/>
          </p:nvPr>
        </p:nvSpPr>
        <p:spPr/>
        <p:txBody>
          <a:bodyPr/>
          <a:lstStyle/>
          <a:p>
            <a:pPr defTabSz="931591" eaLnBrk="1" fontAlgn="auto" hangingPunct="1">
              <a:spcBef>
                <a:spcPts val="0"/>
              </a:spcBef>
              <a:spcAft>
                <a:spcPts val="0"/>
              </a:spcAft>
              <a:defRPr/>
            </a:pPr>
            <a:endParaRPr lang="en-US" sz="1200" dirty="0">
              <a:solidFill>
                <a:schemeClr val="tx2">
                  <a:lumMod val="50000"/>
                </a:schemeClr>
              </a:solidFill>
            </a:endParaRPr>
          </a:p>
        </p:txBody>
      </p:sp>
    </p:spTree>
    <p:extLst>
      <p:ext uri="{BB962C8B-B14F-4D97-AF65-F5344CB8AC3E}">
        <p14:creationId xmlns:p14="http://schemas.microsoft.com/office/powerpoint/2010/main" val="338123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40</a:t>
            </a:fld>
            <a:endParaRPr lang="en-US"/>
          </a:p>
        </p:txBody>
      </p:sp>
    </p:spTree>
    <p:extLst>
      <p:ext uri="{BB962C8B-B14F-4D97-AF65-F5344CB8AC3E}">
        <p14:creationId xmlns:p14="http://schemas.microsoft.com/office/powerpoint/2010/main" val="4169900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190500"/>
            <a:ext cx="2536825" cy="1901825"/>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41</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948800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5213" y="307975"/>
            <a:ext cx="2416175" cy="1812925"/>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42</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730820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460375"/>
            <a:ext cx="2419350" cy="181451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43</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28178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4913" y="538163"/>
            <a:ext cx="2136775" cy="1601787"/>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44</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83328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5713" y="538163"/>
            <a:ext cx="2035175" cy="1525587"/>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45</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4205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46</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98949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47</a:t>
            </a:fld>
            <a:endParaRPr lang="en-US"/>
          </a:p>
        </p:txBody>
      </p:sp>
    </p:spTree>
    <p:extLst>
      <p:ext uri="{BB962C8B-B14F-4D97-AF65-F5344CB8AC3E}">
        <p14:creationId xmlns:p14="http://schemas.microsoft.com/office/powerpoint/2010/main" val="2550516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48</a:t>
            </a:fld>
            <a:endParaRPr lang="en-US"/>
          </a:p>
        </p:txBody>
      </p:sp>
    </p:spTree>
    <p:extLst>
      <p:ext uri="{BB962C8B-B14F-4D97-AF65-F5344CB8AC3E}">
        <p14:creationId xmlns:p14="http://schemas.microsoft.com/office/powerpoint/2010/main" val="3941629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49</a:t>
            </a:fld>
            <a:endParaRPr lang="en-US"/>
          </a:p>
        </p:txBody>
      </p:sp>
    </p:spTree>
    <p:extLst>
      <p:ext uri="{BB962C8B-B14F-4D97-AF65-F5344CB8AC3E}">
        <p14:creationId xmlns:p14="http://schemas.microsoft.com/office/powerpoint/2010/main" val="18776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hangingPunct="1"/>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a:t>
            </a:fld>
            <a:endParaRPr lang="en-US"/>
          </a:p>
        </p:txBody>
      </p:sp>
    </p:spTree>
    <p:extLst>
      <p:ext uri="{BB962C8B-B14F-4D97-AF65-F5344CB8AC3E}">
        <p14:creationId xmlns:p14="http://schemas.microsoft.com/office/powerpoint/2010/main" val="946946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50</a:t>
            </a:fld>
            <a:endParaRPr lang="en-US"/>
          </a:p>
        </p:txBody>
      </p:sp>
    </p:spTree>
    <p:extLst>
      <p:ext uri="{BB962C8B-B14F-4D97-AF65-F5344CB8AC3E}">
        <p14:creationId xmlns:p14="http://schemas.microsoft.com/office/powerpoint/2010/main" val="2617156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51</a:t>
            </a:fld>
            <a:endParaRPr lang="en-US"/>
          </a:p>
        </p:txBody>
      </p:sp>
    </p:spTree>
    <p:extLst>
      <p:ext uri="{BB962C8B-B14F-4D97-AF65-F5344CB8AC3E}">
        <p14:creationId xmlns:p14="http://schemas.microsoft.com/office/powerpoint/2010/main" val="4040195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52</a:t>
            </a:fld>
            <a:endParaRPr lang="en-US"/>
          </a:p>
        </p:txBody>
      </p:sp>
    </p:spTree>
    <p:extLst>
      <p:ext uri="{BB962C8B-B14F-4D97-AF65-F5344CB8AC3E}">
        <p14:creationId xmlns:p14="http://schemas.microsoft.com/office/powerpoint/2010/main" val="1492468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342900"/>
            <a:ext cx="2419350" cy="1814513"/>
          </a:xfrm>
        </p:spPr>
      </p:sp>
      <p:sp>
        <p:nvSpPr>
          <p:cNvPr id="4" name="Slide Number Placeholder 3"/>
          <p:cNvSpPr>
            <a:spLocks noGrp="1"/>
          </p:cNvSpPr>
          <p:nvPr>
            <p:ph type="sldNum" sz="quarter" idx="10"/>
          </p:nvPr>
        </p:nvSpPr>
        <p:spPr/>
        <p:txBody>
          <a:bodyPr/>
          <a:lstStyle/>
          <a:p>
            <a:fld id="{BE5957B7-C9AD-4208-B3EA-B443FE12F0C1}" type="slidenum">
              <a:rPr lang="en-US" smtClean="0"/>
              <a:t>53</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160247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6775" y="419100"/>
            <a:ext cx="2813050" cy="2109788"/>
          </a:xfrm>
        </p:spPr>
      </p:sp>
      <p:sp>
        <p:nvSpPr>
          <p:cNvPr id="4" name="Slide Number Placeholder 3"/>
          <p:cNvSpPr>
            <a:spLocks noGrp="1"/>
          </p:cNvSpPr>
          <p:nvPr>
            <p:ph type="sldNum" sz="quarter" idx="10"/>
          </p:nvPr>
        </p:nvSpPr>
        <p:spPr/>
        <p:txBody>
          <a:bodyPr/>
          <a:lstStyle/>
          <a:p>
            <a:fld id="{BE5957B7-C9AD-4208-B3EA-B443FE12F0C1}" type="slidenum">
              <a:rPr lang="en-US" smtClean="0"/>
              <a:t>54</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8239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E5957B7-C9AD-4208-B3EA-B443FE12F0C1}" type="slidenum">
              <a:rPr lang="en-US" smtClean="0"/>
              <a:t>55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34431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495300"/>
            <a:ext cx="1809750" cy="1357313"/>
          </a:xfrm>
        </p:spPr>
      </p:sp>
      <p:sp>
        <p:nvSpPr>
          <p:cNvPr id="4" name="Slide Number Placeholder 3"/>
          <p:cNvSpPr>
            <a:spLocks noGrp="1"/>
          </p:cNvSpPr>
          <p:nvPr>
            <p:ph type="sldNum" sz="quarter" idx="10"/>
          </p:nvPr>
        </p:nvSpPr>
        <p:spPr/>
        <p:txBody>
          <a:bodyPr/>
          <a:lstStyle/>
          <a:p>
            <a:fld id="{BE5957B7-C9AD-4208-B3EA-B443FE12F0C1}" type="slidenum">
              <a:rPr lang="en-US" smtClean="0"/>
              <a:t>56</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079540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57</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93210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587375"/>
            <a:ext cx="2343150" cy="1757363"/>
          </a:xfrm>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58</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51885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4288" y="419100"/>
            <a:ext cx="2190750" cy="1643063"/>
          </a:xfrm>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59</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5766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a:t>
            </a:fld>
            <a:endParaRPr lang="en-US"/>
          </a:p>
        </p:txBody>
      </p:sp>
    </p:spTree>
    <p:extLst>
      <p:ext uri="{BB962C8B-B14F-4D97-AF65-F5344CB8AC3E}">
        <p14:creationId xmlns:p14="http://schemas.microsoft.com/office/powerpoint/2010/main" val="3042854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9825" y="663575"/>
            <a:ext cx="2266950" cy="1700213"/>
          </a:xfrm>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60</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90299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647700"/>
            <a:ext cx="2419350" cy="1814513"/>
          </a:xfrm>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61</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50013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62</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34640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63</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041951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64</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1808471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65</a:t>
            </a:fld>
            <a:endParaRPr lang="en-US"/>
          </a:p>
        </p:txBody>
      </p:sp>
    </p:spTree>
    <p:extLst>
      <p:ext uri="{BB962C8B-B14F-4D97-AF65-F5344CB8AC3E}">
        <p14:creationId xmlns:p14="http://schemas.microsoft.com/office/powerpoint/2010/main" val="3754984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384175"/>
            <a:ext cx="2571750" cy="1928813"/>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66</a:t>
            </a:fld>
            <a:endParaRPr lang="en-US" altLang="en-US"/>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156620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9700" y="538163"/>
            <a:ext cx="1727200" cy="1295400"/>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67</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710508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68</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651301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69</a:t>
            </a:fld>
            <a:endParaRPr lang="en-US"/>
          </a:p>
        </p:txBody>
      </p:sp>
    </p:spTree>
    <p:extLst>
      <p:ext uri="{BB962C8B-B14F-4D97-AF65-F5344CB8AC3E}">
        <p14:creationId xmlns:p14="http://schemas.microsoft.com/office/powerpoint/2010/main" val="130410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1900" y="296863"/>
            <a:ext cx="1958975" cy="1468437"/>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7</a:t>
            </a:fld>
            <a:endParaRPr lang="en-US" alt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5191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8</a:t>
            </a:fld>
            <a:endParaRPr lang="en-US"/>
          </a:p>
        </p:txBody>
      </p:sp>
    </p:spTree>
    <p:extLst>
      <p:ext uri="{BB962C8B-B14F-4D97-AF65-F5344CB8AC3E}">
        <p14:creationId xmlns:p14="http://schemas.microsoft.com/office/powerpoint/2010/main" val="74312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9</a:t>
            </a:fld>
            <a:endParaRPr lang="en-US"/>
          </a:p>
        </p:txBody>
      </p:sp>
    </p:spTree>
    <p:extLst>
      <p:ext uri="{BB962C8B-B14F-4D97-AF65-F5344CB8AC3E}">
        <p14:creationId xmlns:p14="http://schemas.microsoft.com/office/powerpoint/2010/main" val="38113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a:defRPr/>
            </a:pPr>
            <a:fld id="{1BB1D7BB-0745-4204-B293-C074F5C45612}" type="datetime1">
              <a:rPr lang="en-US" smtClean="0"/>
              <a:t>8/9/2016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 Accessibility Partners, 2016. Not to be reproduced without permission.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7705E5-7CC1-4E64-8BFC-34CB0589E4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6CA5EEE5-FDD1-4852-A2F2-3EB1BA27620F}" type="datetime1">
              <a:rPr lang="en-US" smtClean="0"/>
              <a:t>8/9/2016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Accessibility Partners, 2016.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21C8D459-B71B-4E33-8313-581C90338C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3CA86D0E-679B-4432-AD49-679AE2F30DEF}" type="datetime1">
              <a:rPr lang="en-US" smtClean="0"/>
              <a:t>8/9/2016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Accessibility Partners, 2016.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4085705D-0DA4-4851-8C16-2C0C4853C9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8" name="Slide Number Placeholder 7"/>
          <p:cNvSpPr>
            <a:spLocks noGrp="1"/>
          </p:cNvSpPr>
          <p:nvPr>
            <p:ph type="sldNum" sz="quarter" idx="11"/>
          </p:nvPr>
        </p:nvSpPr>
        <p:spPr/>
        <p:txBody>
          <a:bodyPr/>
          <a:lstStyle/>
          <a:p>
            <a:pPr>
              <a:defRPr/>
            </a:pPr>
            <a:fld id="{B04C1B9F-3FB2-4293-9364-398FE43ACA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12301271-D244-4FF6-9791-A0974BD56966}" type="datetime1">
              <a:rPr lang="en-US" smtClean="0"/>
              <a:t>8/9/2016</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Accessibility Partners, 2016. Not to be reproduced without permission.</a:t>
            </a:r>
          </a:p>
        </p:txBody>
      </p:sp>
      <p:sp>
        <p:nvSpPr>
          <p:cNvPr id="8" name="Slide Number Placeholder 5"/>
          <p:cNvSpPr>
            <a:spLocks noGrp="1"/>
          </p:cNvSpPr>
          <p:nvPr>
            <p:ph type="sldNum" sz="quarter" idx="12"/>
          </p:nvPr>
        </p:nvSpPr>
        <p:spPr/>
        <p:txBody>
          <a:bodyPr/>
          <a:lstStyle>
            <a:lvl1pPr>
              <a:defRPr/>
            </a:lvl1pPr>
            <a:extLst/>
          </a:lstStyle>
          <a:p>
            <a:pPr>
              <a:defRPr/>
            </a:pPr>
            <a:fld id="{B9FB2E0E-7565-48EC-8508-AC51DE3B50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1AC3D7A2-2EF5-4B02-A34D-A9C8B6430014}" type="datetime1">
              <a:rPr lang="en-US" smtClean="0"/>
              <a:t>8/9/2016</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Accessibility Partners, 2016.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53B4FBE6-A33D-4836-98BD-2E5E0D8A7764}" type="datetime1">
              <a:rPr lang="en-US" smtClean="0"/>
              <a:t>8/9/2016</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Accessibility Partners, 2016. Not to be reproduced without permission.</a:t>
            </a:r>
          </a:p>
        </p:txBody>
      </p:sp>
      <p:sp>
        <p:nvSpPr>
          <p:cNvPr id="9" name="Slide Number Placeholder 8"/>
          <p:cNvSpPr>
            <a:spLocks noGrp="1"/>
          </p:cNvSpPr>
          <p:nvPr>
            <p:ph type="sldNum" sz="quarter" idx="12"/>
          </p:nvPr>
        </p:nvSpPr>
        <p:spPr/>
        <p:txBody>
          <a:bodyPr/>
          <a:lstStyle>
            <a:lvl1pPr>
              <a:defRPr/>
            </a:lvl1pPr>
            <a:extLst/>
          </a:lstStyle>
          <a:p>
            <a:pPr>
              <a:defRPr/>
            </a:pPr>
            <a:fld id="{03C8CB72-DD50-4570-B1B0-DF1E3A8480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B1D01AD3-192A-4C88-BCD7-4DD6F1AFE461}" type="datetime1">
              <a:rPr lang="en-US" smtClean="0"/>
              <a:t>8/9/2016</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Accessibility Partners, 2016. Not to be reproduced without permission.</a:t>
            </a:r>
          </a:p>
        </p:txBody>
      </p:sp>
      <p:sp>
        <p:nvSpPr>
          <p:cNvPr id="5" name="Slide Number Placeholder 4"/>
          <p:cNvSpPr>
            <a:spLocks noGrp="1"/>
          </p:cNvSpPr>
          <p:nvPr>
            <p:ph type="sldNum" sz="quarter" idx="12"/>
          </p:nvPr>
        </p:nvSpPr>
        <p:spPr/>
        <p:txBody>
          <a:bodyPr/>
          <a:lstStyle>
            <a:lvl1pPr>
              <a:defRPr/>
            </a:lvl1pPr>
            <a:extLst/>
          </a:lstStyle>
          <a:p>
            <a:pPr>
              <a:defRPr/>
            </a:pPr>
            <a:fld id="{BABCC616-7FEA-44D4-8A87-02E7A3BEDF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2FBD7F8E-2D87-468B-805F-37A93B04B272}" type="datetime1">
              <a:rPr lang="en-US" smtClean="0"/>
              <a:t>8/9/2016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Accessibility Partners, 2016. Not to be reproduced without permission.</a:t>
            </a:r>
          </a:p>
        </p:txBody>
      </p:sp>
      <p:sp>
        <p:nvSpPr>
          <p:cNvPr id="4" name="Slide Number Placeholder 17"/>
          <p:cNvSpPr>
            <a:spLocks noGrp="1"/>
          </p:cNvSpPr>
          <p:nvPr>
            <p:ph type="sldNum" sz="quarter" idx="12"/>
          </p:nvPr>
        </p:nvSpPr>
        <p:spPr/>
        <p:txBody>
          <a:bodyPr/>
          <a:lstStyle>
            <a:lvl1pPr>
              <a:defRPr/>
            </a:lvl1pPr>
          </a:lstStyle>
          <a:p>
            <a:pPr>
              <a:defRPr/>
            </a:pPr>
            <a:fld id="{F3E80A29-0854-4C60-82CF-96F9DB8EA8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76CB43B2-70E7-4160-9AB1-17739A61A233}" type="datetime1">
              <a:rPr lang="en-US" smtClean="0"/>
              <a:t>8/9/2016</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Accessibility Partners, 2016.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13DE2BB6-C66A-4D14-A1C5-A41A197F53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CBFD47D6-5DE2-438B-B02D-C51F75A8F5C9}" type="datetime1">
              <a:rPr lang="en-US" smtClean="0"/>
              <a:t>8/9/2016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 Accessibility Partners, 2016. Not to be reproduced without permission.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8F82B1C-5250-4E8F-B2CC-29F1E6FC08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3276600" y="6408738"/>
            <a:ext cx="5334001"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a:t>© Accessibility Partners, 2016. Not to be reproduced without permission.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B04C1B9F-3FB2-4293-9364-398FE43ACA5F}" type="slidenum">
              <a:rPr lang="en-US"/>
              <a:pPr>
                <a:defRPr/>
              </a:pPr>
              <a:t>‹#›</a:t>
            </a:fld>
            <a:endParaRPr lang="en-US"/>
          </a:p>
        </p:txBody>
      </p:sp>
      <p:pic>
        <p:nvPicPr>
          <p:cNvPr id="11" name="Picture 10" descr="Accessibility Partners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6280216"/>
            <a:ext cx="1237915" cy="425384"/>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8" r:id="rId2"/>
    <p:sldLayoutId id="2147483673" r:id="rId3"/>
    <p:sldLayoutId id="2147483674" r:id="rId4"/>
    <p:sldLayoutId id="2147483675" r:id="rId5"/>
    <p:sldLayoutId id="2147483676" r:id="rId6"/>
    <p:sldLayoutId id="2147483669" r:id="rId7"/>
    <p:sldLayoutId id="2147483677" r:id="rId8"/>
    <p:sldLayoutId id="2147483678" r:id="rId9"/>
    <p:sldLayoutId id="2147483670" r:id="rId10"/>
    <p:sldLayoutId id="214748367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IK97XMibEws"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w3.org/WAI/intro/wca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M6-To6bvpwI"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ada.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8" Type="http://schemas.openxmlformats.org/officeDocument/2006/relationships/hyperlink" Target="http://www.washington.edu/accessibility/web/" TargetMode="External"/><Relationship Id="rId3" Type="http://schemas.openxmlformats.org/officeDocument/2006/relationships/hyperlink" Target="https://www.youtube.com/watch?v=IK97XMibEws" TargetMode="External"/><Relationship Id="rId7" Type="http://schemas.openxmlformats.org/officeDocument/2006/relationships/hyperlink" Target="https://www.disabilitystatistics.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w3.org/WAI/" TargetMode="External"/><Relationship Id="rId5" Type="http://schemas.openxmlformats.org/officeDocument/2006/relationships/hyperlink" Target="http://webaim.org/" TargetMode="External"/><Relationship Id="rId4" Type="http://schemas.openxmlformats.org/officeDocument/2006/relationships/hyperlink" Target="http://www.census.gov/people/disabil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ensus.gov/people/disabilit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people/disabil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p:cNvSpPr>
          <p:nvPr>
            <p:ph type="title" idx="4294967295"/>
          </p:nvPr>
        </p:nvSpPr>
        <p:spPr bwMode="auto">
          <a:xfrm>
            <a:off x="-29132" y="838200"/>
            <a:ext cx="9138920" cy="3886200"/>
          </a:xfrm>
        </p:spPr>
        <p:txBody>
          <a:bodyPr wrap="square" lIns="91440" tIns="45720" rIns="91440" bIns="45720" numCol="1" anchorCtr="0" compatLnSpc="1">
            <a:prstTxWarp prst="textNoShape">
              <a:avLst/>
            </a:prstTxWarp>
            <a:normAutofit fontScale="90000"/>
          </a:bodyPr>
          <a:lstStyle/>
          <a:p>
            <a:pPr algn="ctr">
              <a:defRPr/>
            </a:pPr>
            <a:r>
              <a:rPr lang="en-US" sz="6000" dirty="0">
                <a:effectLst/>
              </a:rPr>
              <a:t>Accessing the Arts: </a:t>
            </a:r>
            <a:br>
              <a:rPr lang="en-US" sz="6000" dirty="0">
                <a:effectLst/>
              </a:rPr>
            </a:br>
            <a:r>
              <a:rPr lang="en-US" sz="3600" dirty="0">
                <a:effectLst/>
              </a:rPr>
              <a:t>Making Your Website and Documents More Accessible to Patrons with Disabilities</a:t>
            </a:r>
            <a:br>
              <a:rPr lang="en-US" sz="6000" dirty="0">
                <a:effectLst/>
              </a:rPr>
            </a:br>
            <a:br>
              <a:rPr lang="en-US" sz="6000" dirty="0">
                <a:effectLst/>
              </a:rPr>
            </a:br>
            <a:r>
              <a:rPr lang="en-US" sz="2700" dirty="0">
                <a:effectLst/>
              </a:rPr>
              <a:t>Leadership Exchange in Arts and Disability</a:t>
            </a:r>
            <a:br>
              <a:rPr lang="en-US" sz="2000" dirty="0">
                <a:effectLst/>
              </a:rPr>
            </a:br>
            <a:br>
              <a:rPr lang="en-US" sz="2000" dirty="0">
                <a:effectLst/>
              </a:rPr>
            </a:br>
            <a:r>
              <a:rPr lang="en-US" sz="2200" dirty="0">
                <a:effectLst/>
              </a:rPr>
              <a:t>August 4, 2016</a:t>
            </a:r>
            <a:br>
              <a:rPr lang="en-US" sz="2200" dirty="0">
                <a:effectLst/>
              </a:rPr>
            </a:br>
            <a:br>
              <a:rPr lang="en-US" sz="2200" dirty="0">
                <a:effectLst/>
              </a:rPr>
            </a:br>
            <a:r>
              <a:rPr lang="en-US" sz="2200" dirty="0">
                <a:effectLst/>
              </a:rPr>
              <a:t>Sharon Rosenblatt</a:t>
            </a:r>
            <a:br>
              <a:rPr lang="en-US" sz="2200" dirty="0">
                <a:effectLst/>
              </a:rPr>
            </a:br>
            <a:r>
              <a:rPr lang="en-US" sz="2200" dirty="0">
                <a:effectLst/>
              </a:rPr>
              <a:t>Director of Communications</a:t>
            </a:r>
            <a:br>
              <a:rPr lang="en-US" sz="2200" dirty="0">
                <a:effectLst/>
              </a:rPr>
            </a:br>
            <a:r>
              <a:rPr lang="en-US" sz="2200" dirty="0">
                <a:effectLst/>
              </a:rPr>
              <a:t>Accessibility Partners</a:t>
            </a:r>
            <a:br>
              <a:rPr lang="en-US" sz="2200" dirty="0">
                <a:effectLst/>
              </a:rPr>
            </a:br>
            <a:endParaRPr lang="en-US" sz="2200" dirty="0">
              <a:effectLst/>
            </a:endParaRPr>
          </a:p>
        </p:txBody>
      </p:sp>
      <p:pic>
        <p:nvPicPr>
          <p:cNvPr id="8" name="Picture 7" descr="Accessibility Partner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60" y="5572125"/>
            <a:ext cx="3298540" cy="1133475"/>
          </a:xfrm>
          <a:prstGeom prst="rect">
            <a:avLst/>
          </a:prstGeom>
        </p:spPr>
      </p:pic>
    </p:spTree>
    <p:extLst>
      <p:ext uri="{BB962C8B-B14F-4D97-AF65-F5344CB8AC3E}">
        <p14:creationId xmlns:p14="http://schemas.microsoft.com/office/powerpoint/2010/main" val="140473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2239962"/>
          </a:xfrm>
        </p:spPr>
        <p:txBody>
          <a:bodyPr>
            <a:normAutofit/>
          </a:bodyPr>
          <a:lstStyle/>
          <a:p>
            <a:pPr algn="ctr"/>
            <a:r>
              <a:rPr lang="en-US" sz="5500" dirty="0"/>
              <a:t>Accessibility means:</a:t>
            </a:r>
            <a:br>
              <a:rPr lang="en-US" sz="5500" dirty="0"/>
            </a:br>
            <a:r>
              <a:rPr lang="en-US" sz="5500" b="0" u="sng" dirty="0"/>
              <a:t> Equal Access</a:t>
            </a:r>
          </a:p>
        </p:txBody>
      </p:sp>
      <p:pic>
        <p:nvPicPr>
          <p:cNvPr id="7170" name="Picture 2" descr="Accessibility roa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14600"/>
            <a:ext cx="4800600" cy="319539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10</a:t>
            </a:fld>
            <a:endParaRPr lang="en-US"/>
          </a:p>
        </p:txBody>
      </p:sp>
    </p:spTree>
    <p:extLst>
      <p:ext uri="{BB962C8B-B14F-4D97-AF65-F5344CB8AC3E}">
        <p14:creationId xmlns:p14="http://schemas.microsoft.com/office/powerpoint/2010/main" val="171768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Accessibility and Technology</a:t>
            </a:r>
          </a:p>
        </p:txBody>
      </p:sp>
      <p:sp>
        <p:nvSpPr>
          <p:cNvPr id="5" name="Content Placeholder 4"/>
          <p:cNvSpPr>
            <a:spLocks noGrp="1"/>
          </p:cNvSpPr>
          <p:nvPr>
            <p:ph idx="1"/>
          </p:nvPr>
        </p:nvSpPr>
        <p:spPr>
          <a:xfrm>
            <a:off x="417513" y="1882776"/>
            <a:ext cx="8229600" cy="4525962"/>
          </a:xfrm>
        </p:spPr>
        <p:txBody>
          <a:bodyPr/>
          <a:lstStyle/>
          <a:p>
            <a:pPr marL="109537" indent="0">
              <a:buNone/>
            </a:pPr>
            <a:r>
              <a:rPr lang="en-US" sz="4000" dirty="0"/>
              <a:t>Technology must be designed and developed to provide:</a:t>
            </a:r>
          </a:p>
          <a:p>
            <a:pPr marL="109537" indent="0">
              <a:buNone/>
            </a:pPr>
            <a:endParaRPr lang="en-US" sz="3200" i="1" dirty="0"/>
          </a:p>
          <a:p>
            <a:pPr marL="392113" lvl="1" indent="0">
              <a:buNone/>
            </a:pPr>
            <a:r>
              <a:rPr lang="en-US" sz="3200" i="1" dirty="0"/>
              <a:t>Equal access and usability to every member of your target audience</a:t>
            </a:r>
          </a:p>
          <a:p>
            <a:endParaRPr lang="en-US" dirty="0"/>
          </a:p>
        </p:txBody>
      </p:sp>
      <p:sp>
        <p:nvSpPr>
          <p:cNvPr id="2" name="Footer Placeholder 1"/>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1"/>
          </p:nvPr>
        </p:nvSpPr>
        <p:spPr>
          <a:xfrm>
            <a:off x="8647113" y="6408738"/>
            <a:ext cx="366712" cy="365125"/>
          </a:xfrm>
        </p:spPr>
        <p:txBody>
          <a:bodyPr/>
          <a:lstStyle/>
          <a:p>
            <a:pPr>
              <a:defRPr/>
            </a:pPr>
            <a:fld id="{F3E80A29-0854-4C60-82CF-96F9DB8EA8F7}" type="slidenum">
              <a:rPr lang="en-US" smtClean="0"/>
              <a:pPr>
                <a:defRPr/>
              </a:pPr>
              <a:t>11</a:t>
            </a:fld>
            <a:endParaRPr lang="en-US"/>
          </a:p>
        </p:txBody>
      </p:sp>
    </p:spTree>
    <p:extLst>
      <p:ext uri="{BB962C8B-B14F-4D97-AF65-F5344CB8AC3E}">
        <p14:creationId xmlns:p14="http://schemas.microsoft.com/office/powerpoint/2010/main" val="1664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pPr algn="ctr"/>
            <a:r>
              <a:rPr lang="en-US" sz="5500" dirty="0"/>
              <a:t>Assistive Technology</a:t>
            </a:r>
          </a:p>
        </p:txBody>
      </p:sp>
      <p:sp>
        <p:nvSpPr>
          <p:cNvPr id="3" name="Content Placeholder 2"/>
          <p:cNvSpPr>
            <a:spLocks noGrp="1"/>
          </p:cNvSpPr>
          <p:nvPr>
            <p:ph sz="half" idx="4294967295"/>
          </p:nvPr>
        </p:nvSpPr>
        <p:spPr>
          <a:xfrm>
            <a:off x="174625" y="2057400"/>
            <a:ext cx="8839200" cy="2819400"/>
          </a:xfrm>
        </p:spPr>
        <p:txBody>
          <a:bodyPr/>
          <a:lstStyle/>
          <a:p>
            <a:pPr marL="109537" indent="0" algn="ctr">
              <a:buNone/>
            </a:pPr>
            <a:r>
              <a:rPr lang="en-US" sz="4400" i="1" dirty="0"/>
              <a:t>Technology used by people with disabilities to perform functions that might otherwise be difficult or impossible. </a:t>
            </a:r>
          </a:p>
          <a:p>
            <a:pPr marL="0" indent="0">
              <a:buNone/>
            </a:pPr>
            <a:endParaRPr lang="en-US" dirty="0"/>
          </a:p>
        </p:txBody>
      </p:sp>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12</a:t>
            </a:fld>
            <a:endParaRPr lang="en-US"/>
          </a:p>
        </p:txBody>
      </p:sp>
    </p:spTree>
    <p:extLst>
      <p:ext uri="{BB962C8B-B14F-4D97-AF65-F5344CB8AC3E}">
        <p14:creationId xmlns:p14="http://schemas.microsoft.com/office/powerpoint/2010/main" val="98139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and chair racer competing in a marath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09897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13</a:t>
            </a:fld>
            <a:endParaRPr lang="en-US"/>
          </a:p>
        </p:txBody>
      </p:sp>
    </p:spTree>
    <p:extLst>
      <p:ext uri="{BB962C8B-B14F-4D97-AF65-F5344CB8AC3E}">
        <p14:creationId xmlns:p14="http://schemas.microsoft.com/office/powerpoint/2010/main" val="156087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296400" cy="1143000"/>
          </a:xfrm>
        </p:spPr>
        <p:txBody>
          <a:bodyPr/>
          <a:lstStyle/>
          <a:p>
            <a:pPr algn="ctr"/>
            <a:r>
              <a:rPr lang="en-US" dirty="0"/>
              <a:t>Assistive Technology: Examples</a:t>
            </a:r>
          </a:p>
        </p:txBody>
      </p:sp>
      <p:sp>
        <p:nvSpPr>
          <p:cNvPr id="3" name="Content Placeholder 2"/>
          <p:cNvSpPr>
            <a:spLocks noGrp="1"/>
          </p:cNvSpPr>
          <p:nvPr>
            <p:ph sz="half" idx="4294967295"/>
          </p:nvPr>
        </p:nvSpPr>
        <p:spPr>
          <a:xfrm>
            <a:off x="0" y="1600200"/>
            <a:ext cx="9144000" cy="4525963"/>
          </a:xfrm>
        </p:spPr>
        <p:txBody>
          <a:bodyPr/>
          <a:lstStyle/>
          <a:p>
            <a:r>
              <a:rPr lang="en-US" dirty="0"/>
              <a:t>Screen readers/magnifiers</a:t>
            </a:r>
          </a:p>
          <a:p>
            <a:r>
              <a:rPr lang="en-US" dirty="0"/>
              <a:t>Captions/ASL translation</a:t>
            </a:r>
          </a:p>
          <a:p>
            <a:r>
              <a:rPr lang="en-US" dirty="0"/>
              <a:t>Text-to-speech</a:t>
            </a:r>
          </a:p>
          <a:p>
            <a:r>
              <a:rPr lang="en-US" dirty="0"/>
              <a:t>Braille Displays</a:t>
            </a:r>
          </a:p>
          <a:p>
            <a:r>
              <a:rPr lang="en-US" dirty="0"/>
              <a:t>Videophones</a:t>
            </a:r>
          </a:p>
          <a:p>
            <a:r>
              <a:rPr lang="en-US" dirty="0"/>
              <a:t>Large print</a:t>
            </a:r>
          </a:p>
          <a:p>
            <a:r>
              <a:rPr lang="en-US" dirty="0"/>
              <a:t>Tactile keyboards</a:t>
            </a:r>
          </a:p>
          <a:p>
            <a:r>
              <a:rPr lang="en-US" dirty="0"/>
              <a:t>Joysticks</a:t>
            </a:r>
          </a:p>
          <a:p>
            <a:r>
              <a:rPr lang="en-US" dirty="0"/>
              <a:t>Augmented input</a:t>
            </a:r>
          </a:p>
          <a:p>
            <a:endParaRPr lang="en-US" dirty="0"/>
          </a:p>
        </p:txBody>
      </p:sp>
      <p:pic>
        <p:nvPicPr>
          <p:cNvPr id="8194" name="Picture 2" descr="Braille display synced to laptop and smart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28421"/>
            <a:ext cx="3402569" cy="206951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14</a:t>
            </a:fld>
            <a:endParaRPr lang="en-US"/>
          </a:p>
        </p:txBody>
      </p:sp>
    </p:spTree>
    <p:extLst>
      <p:ext uri="{BB962C8B-B14F-4D97-AF65-F5344CB8AC3E}">
        <p14:creationId xmlns:p14="http://schemas.microsoft.com/office/powerpoint/2010/main" val="289682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 reader in action</a:t>
            </a:r>
          </a:p>
        </p:txBody>
      </p:sp>
      <p:pic>
        <p:nvPicPr>
          <p:cNvPr id="6" name="IK97XMibEws" descr="Video of JAWS on a website. "/>
          <p:cNvPicPr>
            <a:picLocks noGrp="1" noRot="1" noChangeAspect="1"/>
          </p:cNvPicPr>
          <p:nvPr>
            <p:ph idx="1"/>
            <a:videoFile r:link="rId1"/>
          </p:nvPr>
        </p:nvPicPr>
        <p:blipFill>
          <a:blip r:embed="rId4"/>
          <a:stretch>
            <a:fillRect/>
          </a:stretch>
        </p:blipFill>
        <p:spPr>
          <a:xfrm>
            <a:off x="1485900" y="1905000"/>
            <a:ext cx="6172200" cy="3471863"/>
          </a:xfrm>
          <a:prstGeom prst="rect">
            <a:avLst/>
          </a:prstGeom>
        </p:spPr>
      </p:pic>
      <p:sp>
        <p:nvSpPr>
          <p:cNvPr id="2" name="Footer Placeholder 1"/>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3" name="Slide Number Placeholder 2"/>
          <p:cNvSpPr>
            <a:spLocks noGrp="1"/>
          </p:cNvSpPr>
          <p:nvPr>
            <p:ph type="sldNum" sz="quarter" idx="11"/>
          </p:nvPr>
        </p:nvSpPr>
        <p:spPr>
          <a:xfrm>
            <a:off x="8647113" y="6408738"/>
            <a:ext cx="366712" cy="365125"/>
          </a:xfrm>
        </p:spPr>
        <p:txBody>
          <a:bodyPr/>
          <a:lstStyle/>
          <a:p>
            <a:pPr>
              <a:defRPr/>
            </a:pPr>
            <a:fld id="{F3E80A29-0854-4C60-82CF-96F9DB8EA8F7}" type="slidenum">
              <a:rPr lang="en-US" smtClean="0"/>
              <a:pPr>
                <a:defRPr/>
              </a:pPr>
              <a:t>15</a:t>
            </a:fld>
            <a:endParaRPr lang="en-US"/>
          </a:p>
        </p:txBody>
      </p:sp>
    </p:spTree>
    <p:extLst>
      <p:ext uri="{BB962C8B-B14F-4D97-AF65-F5344CB8AC3E}">
        <p14:creationId xmlns:p14="http://schemas.microsoft.com/office/powerpoint/2010/main" val="291243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do I know if I’m accessible?</a:t>
            </a:r>
          </a:p>
        </p:txBody>
      </p:sp>
      <p:sp>
        <p:nvSpPr>
          <p:cNvPr id="5" name="Content Placeholder 4"/>
          <p:cNvSpPr>
            <a:spLocks noGrp="1"/>
          </p:cNvSpPr>
          <p:nvPr>
            <p:ph idx="1"/>
          </p:nvPr>
        </p:nvSpPr>
        <p:spPr/>
        <p:txBody>
          <a:bodyPr/>
          <a:lstStyle/>
          <a:p>
            <a:r>
              <a:rPr lang="en-US" dirty="0">
                <a:hlinkClick r:id="rId3"/>
              </a:rPr>
              <a:t>Web Content Accessibility Guidelines</a:t>
            </a:r>
            <a:endParaRPr lang="en-US" dirty="0"/>
          </a:p>
          <a:p>
            <a:pPr lvl="1"/>
            <a:r>
              <a:rPr lang="en-US" dirty="0"/>
              <a:t>World Wide Web Consortium (W3C)</a:t>
            </a:r>
          </a:p>
          <a:p>
            <a:pPr lvl="1"/>
            <a:r>
              <a:rPr lang="en-US" dirty="0"/>
              <a:t>Web Accessibility Initiative (WAI)</a:t>
            </a:r>
          </a:p>
          <a:p>
            <a:r>
              <a:rPr lang="en-US" dirty="0"/>
              <a:t>Shared standard for web accessibility</a:t>
            </a:r>
          </a:p>
          <a:p>
            <a:endParaRPr lang="en-US" dirty="0"/>
          </a:p>
        </p:txBody>
      </p:sp>
      <p:pic>
        <p:nvPicPr>
          <p:cNvPr id="6146" name="Picture 2" descr="Blue graphic of a keyboard with the handicap symbol overlaid. The user is operating a laptop, and has the caption WCAG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05979"/>
            <a:ext cx="3810000" cy="270112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1"/>
          </p:nvPr>
        </p:nvSpPr>
        <p:spPr>
          <a:xfrm>
            <a:off x="8647113" y="6408738"/>
            <a:ext cx="366712" cy="365125"/>
          </a:xfrm>
        </p:spPr>
        <p:txBody>
          <a:bodyPr/>
          <a:lstStyle/>
          <a:p>
            <a:pPr>
              <a:defRPr/>
            </a:pPr>
            <a:fld id="{F3E80A29-0854-4C60-82CF-96F9DB8EA8F7}" type="slidenum">
              <a:rPr lang="en-US" smtClean="0"/>
              <a:pPr>
                <a:defRPr/>
              </a:pPr>
              <a:t>16</a:t>
            </a:fld>
            <a:endParaRPr lang="en-US"/>
          </a:p>
        </p:txBody>
      </p:sp>
    </p:spTree>
    <p:extLst>
      <p:ext uri="{BB962C8B-B14F-4D97-AF65-F5344CB8AC3E}">
        <p14:creationId xmlns:p14="http://schemas.microsoft.com/office/powerpoint/2010/main" val="273526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Autofit/>
          </a:bodyPr>
          <a:lstStyle/>
          <a:p>
            <a:pPr algn="ctr"/>
            <a:r>
              <a:rPr lang="en-US" sz="7200" dirty="0"/>
              <a:t>Web Accessibility:</a:t>
            </a:r>
          </a:p>
        </p:txBody>
      </p:sp>
      <p:sp>
        <p:nvSpPr>
          <p:cNvPr id="3" name="Content Placeholder 2"/>
          <p:cNvSpPr>
            <a:spLocks noGrp="1"/>
          </p:cNvSpPr>
          <p:nvPr>
            <p:ph sz="half" idx="4294967295"/>
          </p:nvPr>
        </p:nvSpPr>
        <p:spPr>
          <a:xfrm>
            <a:off x="457200" y="1600200"/>
            <a:ext cx="8686800" cy="4525963"/>
          </a:xfrm>
        </p:spPr>
        <p:txBody>
          <a:bodyPr/>
          <a:lstStyle/>
          <a:p>
            <a:pPr marL="109537" indent="0">
              <a:buNone/>
            </a:pPr>
            <a:r>
              <a:rPr lang="en-US" sz="6000" u="sng" dirty="0">
                <a:solidFill>
                  <a:srgbClr val="002060"/>
                </a:solidFill>
              </a:rPr>
              <a:t>P</a:t>
            </a:r>
            <a:r>
              <a:rPr lang="en-US" sz="6000" dirty="0">
                <a:solidFill>
                  <a:srgbClr val="002060"/>
                </a:solidFill>
              </a:rPr>
              <a:t>erceivable</a:t>
            </a:r>
          </a:p>
          <a:p>
            <a:pPr marL="109537" indent="0">
              <a:buNone/>
            </a:pPr>
            <a:r>
              <a:rPr lang="en-US" sz="6000" dirty="0"/>
              <a:t>	</a:t>
            </a:r>
            <a:r>
              <a:rPr lang="en-US" sz="6000" u="sng" dirty="0">
                <a:solidFill>
                  <a:schemeClr val="accent2"/>
                </a:solidFill>
              </a:rPr>
              <a:t>O</a:t>
            </a:r>
            <a:r>
              <a:rPr lang="en-US" sz="6000" dirty="0">
                <a:solidFill>
                  <a:schemeClr val="accent2"/>
                </a:solidFill>
              </a:rPr>
              <a:t>perable</a:t>
            </a:r>
          </a:p>
          <a:p>
            <a:pPr marL="109537" indent="0">
              <a:buNone/>
            </a:pPr>
            <a:r>
              <a:rPr lang="en-US" sz="6000" dirty="0"/>
              <a:t>	</a:t>
            </a:r>
            <a:r>
              <a:rPr lang="en-US" sz="6000" dirty="0">
                <a:solidFill>
                  <a:srgbClr val="00B050"/>
                </a:solidFill>
              </a:rPr>
              <a:t>	</a:t>
            </a:r>
            <a:r>
              <a:rPr lang="en-US" sz="6000" u="sng" dirty="0">
                <a:solidFill>
                  <a:srgbClr val="00B050"/>
                </a:solidFill>
              </a:rPr>
              <a:t>U</a:t>
            </a:r>
            <a:r>
              <a:rPr lang="en-US" sz="6000" dirty="0">
                <a:solidFill>
                  <a:srgbClr val="00B050"/>
                </a:solidFill>
              </a:rPr>
              <a:t>nderstandable</a:t>
            </a:r>
          </a:p>
          <a:p>
            <a:pPr marL="109537" indent="0">
              <a:buNone/>
            </a:pPr>
            <a:r>
              <a:rPr lang="en-US" sz="6000" dirty="0"/>
              <a:t>		</a:t>
            </a:r>
            <a:r>
              <a:rPr lang="en-US" sz="6000" dirty="0">
                <a:solidFill>
                  <a:srgbClr val="7030A0"/>
                </a:solidFill>
              </a:rPr>
              <a:t>	</a:t>
            </a:r>
            <a:r>
              <a:rPr lang="en-US" sz="6000" u="sng" dirty="0">
                <a:solidFill>
                  <a:srgbClr val="7030A0"/>
                </a:solidFill>
              </a:rPr>
              <a:t>R</a:t>
            </a:r>
            <a:r>
              <a:rPr lang="en-US" sz="6000" dirty="0">
                <a:solidFill>
                  <a:srgbClr val="7030A0"/>
                </a:solidFill>
              </a:rPr>
              <a:t>obust</a:t>
            </a:r>
          </a:p>
          <a:p>
            <a:endParaRPr lang="en-US" dirty="0"/>
          </a:p>
        </p:txBody>
      </p:sp>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17</a:t>
            </a:fld>
            <a:endParaRPr lang="en-US"/>
          </a:p>
        </p:txBody>
      </p:sp>
    </p:spTree>
    <p:extLst>
      <p:ext uri="{BB962C8B-B14F-4D97-AF65-F5344CB8AC3E}">
        <p14:creationId xmlns:p14="http://schemas.microsoft.com/office/powerpoint/2010/main" val="312950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Perceivable</a:t>
            </a:r>
          </a:p>
        </p:txBody>
      </p:sp>
      <p:sp>
        <p:nvSpPr>
          <p:cNvPr id="2" name="Content Placeholder 1"/>
          <p:cNvSpPr>
            <a:spLocks noGrp="1"/>
          </p:cNvSpPr>
          <p:nvPr>
            <p:ph idx="1"/>
          </p:nvPr>
        </p:nvSpPr>
        <p:spPr/>
        <p:txBody>
          <a:bodyPr/>
          <a:lstStyle/>
          <a:p>
            <a:r>
              <a:rPr lang="en-US" dirty="0"/>
              <a:t>Factoring in the senses</a:t>
            </a:r>
          </a:p>
          <a:p>
            <a:r>
              <a:rPr lang="en-US" dirty="0"/>
              <a:t>Reliance on AT</a:t>
            </a:r>
          </a:p>
          <a:p>
            <a:pPr lvl="1"/>
            <a:r>
              <a:rPr lang="en-US" dirty="0"/>
              <a:t>Sight</a:t>
            </a:r>
          </a:p>
          <a:p>
            <a:pPr lvl="1"/>
            <a:r>
              <a:rPr lang="en-US" dirty="0"/>
              <a:t>Sound</a:t>
            </a:r>
          </a:p>
          <a:p>
            <a:pPr lvl="1"/>
            <a:r>
              <a:rPr lang="en-US" dirty="0"/>
              <a:t>Touch</a:t>
            </a:r>
          </a:p>
        </p:txBody>
      </p:sp>
      <p:pic>
        <p:nvPicPr>
          <p:cNvPr id="7170" name="Picture 2" descr="Woman holding a very large camera with a long lens, while wearing a couple more cameras. Looks sil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54" y="811725"/>
            <a:ext cx="3429001" cy="514350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18</a:t>
            </a:fld>
            <a:endParaRPr lang="en-US"/>
          </a:p>
        </p:txBody>
      </p:sp>
    </p:spTree>
    <p:extLst>
      <p:ext uri="{BB962C8B-B14F-4D97-AF65-F5344CB8AC3E}">
        <p14:creationId xmlns:p14="http://schemas.microsoft.com/office/powerpoint/2010/main" val="269543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Operable</a:t>
            </a:r>
          </a:p>
        </p:txBody>
      </p:sp>
      <p:sp>
        <p:nvSpPr>
          <p:cNvPr id="2" name="Content Placeholder 1"/>
          <p:cNvSpPr>
            <a:spLocks noGrp="1"/>
          </p:cNvSpPr>
          <p:nvPr>
            <p:ph idx="1"/>
          </p:nvPr>
        </p:nvSpPr>
        <p:spPr/>
        <p:txBody>
          <a:bodyPr/>
          <a:lstStyle/>
          <a:p>
            <a:r>
              <a:rPr lang="en-US" dirty="0"/>
              <a:t>Operations while browsing/interacting</a:t>
            </a:r>
          </a:p>
          <a:p>
            <a:r>
              <a:rPr lang="en-US" dirty="0"/>
              <a:t>Factor in the mechanics</a:t>
            </a:r>
          </a:p>
          <a:p>
            <a:pPr lvl="1"/>
            <a:r>
              <a:rPr lang="en-US" dirty="0"/>
              <a:t>Keyboard accessibility</a:t>
            </a:r>
          </a:p>
          <a:p>
            <a:pPr lvl="1"/>
            <a:r>
              <a:rPr lang="en-US" dirty="0"/>
              <a:t>Visual disabilities</a:t>
            </a:r>
          </a:p>
          <a:p>
            <a:r>
              <a:rPr lang="en-US" dirty="0"/>
              <a:t>Quick examples: time limits on forms</a:t>
            </a:r>
          </a:p>
        </p:txBody>
      </p:sp>
      <p:pic>
        <p:nvPicPr>
          <p:cNvPr id="8196" name="Picture 4" descr="Banner image of tools, including an axe, pliers, measuring tape, wrench, saw, level, and screwd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58" y="4038600"/>
            <a:ext cx="7991475"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19</a:t>
            </a:fld>
            <a:endParaRPr lang="en-US"/>
          </a:p>
        </p:txBody>
      </p:sp>
    </p:spTree>
    <p:extLst>
      <p:ext uri="{BB962C8B-B14F-4D97-AF65-F5344CB8AC3E}">
        <p14:creationId xmlns:p14="http://schemas.microsoft.com/office/powerpoint/2010/main" val="303090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43000"/>
          </a:xfrm>
        </p:spPr>
        <p:txBody>
          <a:bodyPr>
            <a:normAutofit/>
          </a:bodyPr>
          <a:lstStyle/>
          <a:p>
            <a:pPr algn="ctr"/>
            <a:r>
              <a:rPr lang="en-US" sz="5000" dirty="0"/>
              <a:t>Agenda</a:t>
            </a:r>
          </a:p>
        </p:txBody>
      </p:sp>
      <p:sp>
        <p:nvSpPr>
          <p:cNvPr id="3" name="Content Placeholder 2"/>
          <p:cNvSpPr>
            <a:spLocks noGrp="1"/>
          </p:cNvSpPr>
          <p:nvPr>
            <p:ph sz="half" idx="4294967295"/>
          </p:nvPr>
        </p:nvSpPr>
        <p:spPr>
          <a:xfrm>
            <a:off x="0" y="1600200"/>
            <a:ext cx="9144000" cy="3733800"/>
          </a:xfrm>
        </p:spPr>
        <p:txBody>
          <a:bodyPr/>
          <a:lstStyle/>
          <a:p>
            <a:r>
              <a:rPr lang="en-US" sz="4000" dirty="0"/>
              <a:t>Disability and Accessibility</a:t>
            </a:r>
          </a:p>
          <a:p>
            <a:r>
              <a:rPr lang="en-US" sz="4000" dirty="0"/>
              <a:t>Introduction to Web Accessibility</a:t>
            </a:r>
          </a:p>
          <a:p>
            <a:r>
              <a:rPr lang="en-US" sz="4000" dirty="0"/>
              <a:t>Creating an Inclusive Site</a:t>
            </a:r>
          </a:p>
          <a:p>
            <a:r>
              <a:rPr lang="en-US" sz="4000" dirty="0"/>
              <a:t>Making Web Content Accessible</a:t>
            </a:r>
          </a:p>
          <a:p>
            <a:r>
              <a:rPr lang="en-US" sz="4000" dirty="0"/>
              <a:t>Document Accessibility</a:t>
            </a:r>
          </a:p>
          <a:p>
            <a:r>
              <a:rPr lang="en-US" sz="4000" dirty="0"/>
              <a:t>Conclusion: Moving Forward</a:t>
            </a:r>
          </a:p>
        </p:txBody>
      </p:sp>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2</a:t>
            </a:fld>
            <a:endParaRPr lang="en-US"/>
          </a:p>
        </p:txBody>
      </p:sp>
    </p:spTree>
    <p:extLst>
      <p:ext uri="{BB962C8B-B14F-4D97-AF65-F5344CB8AC3E}">
        <p14:creationId xmlns:p14="http://schemas.microsoft.com/office/powerpoint/2010/main" val="24528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Understandable</a:t>
            </a:r>
          </a:p>
        </p:txBody>
      </p:sp>
      <p:sp>
        <p:nvSpPr>
          <p:cNvPr id="2" name="Content Placeholder 1"/>
          <p:cNvSpPr>
            <a:spLocks noGrp="1"/>
          </p:cNvSpPr>
          <p:nvPr>
            <p:ph idx="1"/>
          </p:nvPr>
        </p:nvSpPr>
        <p:spPr/>
        <p:txBody>
          <a:bodyPr/>
          <a:lstStyle/>
          <a:p>
            <a:r>
              <a:rPr lang="en-US" dirty="0"/>
              <a:t>Clear terms with concise instructions </a:t>
            </a:r>
          </a:p>
          <a:p>
            <a:r>
              <a:rPr lang="en-US" dirty="0"/>
              <a:t>Don’t ‘talk down’ to your audience</a:t>
            </a:r>
          </a:p>
          <a:p>
            <a:pPr lvl="1"/>
            <a:r>
              <a:rPr lang="en-US" dirty="0"/>
              <a:t>Avoid unexpected or inconsistent functions</a:t>
            </a:r>
          </a:p>
        </p:txBody>
      </p:sp>
      <p:pic>
        <p:nvPicPr>
          <p:cNvPr id="9218" name="Picture 2" descr="Frustrated woman scowling at her inaccessible website experience. Her hands are in her hair, and she looks ma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98" y="3124200"/>
            <a:ext cx="3789003" cy="265230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20</a:t>
            </a:fld>
            <a:endParaRPr lang="en-US"/>
          </a:p>
        </p:txBody>
      </p:sp>
    </p:spTree>
    <p:extLst>
      <p:ext uri="{BB962C8B-B14F-4D97-AF65-F5344CB8AC3E}">
        <p14:creationId xmlns:p14="http://schemas.microsoft.com/office/powerpoint/2010/main" val="350341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Robust</a:t>
            </a:r>
          </a:p>
        </p:txBody>
      </p:sp>
      <p:sp>
        <p:nvSpPr>
          <p:cNvPr id="2" name="Content Placeholder 1"/>
          <p:cNvSpPr>
            <a:spLocks noGrp="1"/>
          </p:cNvSpPr>
          <p:nvPr>
            <p:ph idx="1"/>
          </p:nvPr>
        </p:nvSpPr>
        <p:spPr/>
        <p:txBody>
          <a:bodyPr/>
          <a:lstStyle/>
          <a:p>
            <a:r>
              <a:rPr lang="en-US" dirty="0"/>
              <a:t>Trying to make it work for everyone</a:t>
            </a:r>
          </a:p>
          <a:p>
            <a:r>
              <a:rPr lang="en-US" dirty="0"/>
              <a:t>Accessible by third party technology (AT)</a:t>
            </a:r>
          </a:p>
          <a:p>
            <a:r>
              <a:rPr lang="en-US" dirty="0"/>
              <a:t>Use recognizable other standards</a:t>
            </a:r>
          </a:p>
        </p:txBody>
      </p:sp>
      <p:pic>
        <p:nvPicPr>
          <p:cNvPr id="10242" name="Picture 2" descr="A rock, a piece of paper, and a pair of scissors with faces with the caption &quot;Can't we all just get alo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057513"/>
            <a:ext cx="3733800" cy="30376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21</a:t>
            </a:fld>
            <a:endParaRPr lang="en-US"/>
          </a:p>
        </p:txBody>
      </p:sp>
    </p:spTree>
    <p:extLst>
      <p:ext uri="{BB962C8B-B14F-4D97-AF65-F5344CB8AC3E}">
        <p14:creationId xmlns:p14="http://schemas.microsoft.com/office/powerpoint/2010/main" val="172109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Visual Disabilities</a:t>
            </a:r>
          </a:p>
        </p:txBody>
      </p:sp>
      <p:sp>
        <p:nvSpPr>
          <p:cNvPr id="7" name="Content Placeholder 6"/>
          <p:cNvSpPr>
            <a:spLocks noGrp="1"/>
          </p:cNvSpPr>
          <p:nvPr>
            <p:ph idx="1"/>
          </p:nvPr>
        </p:nvSpPr>
        <p:spPr/>
        <p:txBody>
          <a:bodyPr/>
          <a:lstStyle/>
          <a:p>
            <a:r>
              <a:rPr lang="en-US" dirty="0"/>
              <a:t>Rely on keyboard</a:t>
            </a:r>
          </a:p>
          <a:p>
            <a:r>
              <a:rPr lang="en-US" dirty="0"/>
              <a:t>Use of magnifiers and screen readers</a:t>
            </a:r>
          </a:p>
          <a:p>
            <a:pPr lvl="1"/>
            <a:r>
              <a:rPr lang="en-US" dirty="0"/>
              <a:t>Introduction to alternative text</a:t>
            </a:r>
          </a:p>
          <a:p>
            <a:r>
              <a:rPr lang="en-US" dirty="0"/>
              <a:t>Structural accessibility</a:t>
            </a:r>
          </a:p>
          <a:p>
            <a:r>
              <a:rPr lang="en-US" dirty="0"/>
              <a:t>Color blindness</a:t>
            </a:r>
          </a:p>
        </p:txBody>
      </p:sp>
      <p:sp>
        <p:nvSpPr>
          <p:cNvPr id="2" name="Footer Placeholder 1"/>
          <p:cNvSpPr>
            <a:spLocks noGrp="1"/>
          </p:cNvSpPr>
          <p:nvPr>
            <p:ph type="ftr" sz="quarter" idx="11"/>
          </p:nvPr>
        </p:nvSpPr>
        <p:spPr>
          <a:xfrm>
            <a:off x="3733800" y="6007100"/>
            <a:ext cx="5280025" cy="766763"/>
          </a:xfrm>
        </p:spPr>
        <p:txBody>
          <a:bodyPr/>
          <a:lstStyle/>
          <a:p>
            <a:pPr>
              <a:defRPr/>
            </a:pPr>
            <a:r>
              <a:rPr lang="en-US"/>
              <a:t>© Accessibility Partners, 2016. Not to be reproduced without permission.</a:t>
            </a:r>
            <a:endParaRPr lang="en-US" dirty="0"/>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22</a:t>
            </a:fld>
            <a:endParaRPr lang="en-US"/>
          </a:p>
        </p:txBody>
      </p:sp>
      <p:pic>
        <p:nvPicPr>
          <p:cNvPr id="1026" name="Picture 2" descr="Screen magnif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744119"/>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8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Auditory Disabilities</a:t>
            </a:r>
          </a:p>
        </p:txBody>
      </p:sp>
      <p:sp>
        <p:nvSpPr>
          <p:cNvPr id="5" name="Content Placeholder 4"/>
          <p:cNvSpPr>
            <a:spLocks noGrp="1"/>
          </p:cNvSpPr>
          <p:nvPr>
            <p:ph idx="1"/>
          </p:nvPr>
        </p:nvSpPr>
        <p:spPr/>
        <p:txBody>
          <a:bodyPr/>
          <a:lstStyle/>
          <a:p>
            <a:r>
              <a:rPr lang="en-US" dirty="0"/>
              <a:t>People with hearing disabilities</a:t>
            </a:r>
          </a:p>
          <a:p>
            <a:r>
              <a:rPr lang="en-US" dirty="0"/>
              <a:t>Require text equivalents</a:t>
            </a:r>
          </a:p>
          <a:p>
            <a:pPr lvl="1"/>
            <a:r>
              <a:rPr lang="en-US" dirty="0"/>
              <a:t>Audio and video need captions or transcripts</a:t>
            </a:r>
          </a:p>
          <a:p>
            <a:r>
              <a:rPr lang="en-US" dirty="0"/>
              <a:t>Buttons with audio cues</a:t>
            </a:r>
          </a:p>
        </p:txBody>
      </p:sp>
      <p:sp>
        <p:nvSpPr>
          <p:cNvPr id="2" name="Footer Placeholder 1"/>
          <p:cNvSpPr>
            <a:spLocks noGrp="1"/>
          </p:cNvSpPr>
          <p:nvPr>
            <p:ph type="ftr" sz="quarter" idx="11"/>
          </p:nvPr>
        </p:nvSpPr>
        <p:spPr>
          <a:xfrm>
            <a:off x="3962400" y="6324600"/>
            <a:ext cx="5051425" cy="449263"/>
          </a:xfrm>
        </p:spPr>
        <p:txBody>
          <a:bodyPr/>
          <a:lstStyle/>
          <a:p>
            <a:pPr>
              <a:defRPr/>
            </a:pPr>
            <a:r>
              <a:rPr lang="en-US"/>
              <a:t>© Accessibility Partners, 2016. Not to be reproduced without permission.</a:t>
            </a:r>
            <a:endParaRPr lang="en-US" dirty="0"/>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23</a:t>
            </a:fld>
            <a:endParaRPr lang="en-US"/>
          </a:p>
        </p:txBody>
      </p:sp>
      <p:pic>
        <p:nvPicPr>
          <p:cNvPr id="2050" name="Picture 2" descr="Captioned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3625850"/>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6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Dexterity Disabilities</a:t>
            </a:r>
          </a:p>
        </p:txBody>
      </p:sp>
      <p:sp>
        <p:nvSpPr>
          <p:cNvPr id="7" name="Content Placeholder 6"/>
          <p:cNvSpPr>
            <a:spLocks noGrp="1"/>
          </p:cNvSpPr>
          <p:nvPr>
            <p:ph idx="1"/>
          </p:nvPr>
        </p:nvSpPr>
        <p:spPr/>
        <p:txBody>
          <a:bodyPr/>
          <a:lstStyle/>
          <a:p>
            <a:r>
              <a:rPr lang="en-US" dirty="0"/>
              <a:t>Require different input, not just mouse</a:t>
            </a:r>
          </a:p>
          <a:p>
            <a:r>
              <a:rPr lang="en-US" dirty="0"/>
              <a:t>Voice recognition software</a:t>
            </a:r>
          </a:p>
          <a:p>
            <a:r>
              <a:rPr lang="en-US" dirty="0"/>
              <a:t>Head pointers/mouth sticks</a:t>
            </a:r>
          </a:p>
          <a:p>
            <a:r>
              <a:rPr lang="en-US" dirty="0"/>
              <a:t>Keyboard accessibility is crucial</a:t>
            </a:r>
          </a:p>
        </p:txBody>
      </p:sp>
      <p:sp>
        <p:nvSpPr>
          <p:cNvPr id="4" name="Footer Placeholder 3"/>
          <p:cNvSpPr>
            <a:spLocks noGrp="1"/>
          </p:cNvSpPr>
          <p:nvPr>
            <p:ph type="ftr" sz="quarter" idx="11"/>
          </p:nvPr>
        </p:nvSpPr>
        <p:spPr>
          <a:xfrm>
            <a:off x="4572000" y="6324600"/>
            <a:ext cx="4441825" cy="4492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24</a:t>
            </a:fld>
            <a:endParaRPr lang="en-US"/>
          </a:p>
        </p:txBody>
      </p:sp>
      <p:pic>
        <p:nvPicPr>
          <p:cNvPr id="3076" name="Picture 4" descr="Mouth stick on a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08124"/>
            <a:ext cx="3394431" cy="216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6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Mouth Stick Demonstration</a:t>
            </a:r>
          </a:p>
        </p:txBody>
      </p:sp>
      <p:pic>
        <p:nvPicPr>
          <p:cNvPr id="6" name="M6-To6bvpwI"/>
          <p:cNvPicPr>
            <a:picLocks noGrp="1" noRot="1" noChangeAspect="1"/>
          </p:cNvPicPr>
          <p:nvPr>
            <p:ph idx="1"/>
            <a:videoFile r:link="rId1"/>
          </p:nvPr>
        </p:nvPicPr>
        <p:blipFill>
          <a:blip r:embed="rId4"/>
          <a:stretch>
            <a:fillRect/>
          </a:stretch>
        </p:blipFill>
        <p:spPr>
          <a:xfrm>
            <a:off x="457200" y="1417638"/>
            <a:ext cx="8153401" cy="4586288"/>
          </a:xfrm>
          <a:prstGeom prst="rect">
            <a:avLst/>
          </a:prstGeom>
        </p:spPr>
      </p:pic>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25</a:t>
            </a:fld>
            <a:endParaRPr lang="en-US"/>
          </a:p>
        </p:txBody>
      </p:sp>
    </p:spTree>
    <p:extLst>
      <p:ext uri="{BB962C8B-B14F-4D97-AF65-F5344CB8AC3E}">
        <p14:creationId xmlns:p14="http://schemas.microsoft.com/office/powerpoint/2010/main" val="121102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WCAG 2.0 Compliance</a:t>
            </a:r>
          </a:p>
        </p:txBody>
      </p:sp>
      <p:sp>
        <p:nvSpPr>
          <p:cNvPr id="2" name="Content Placeholder 1"/>
          <p:cNvSpPr>
            <a:spLocks noGrp="1"/>
          </p:cNvSpPr>
          <p:nvPr>
            <p:ph idx="1"/>
          </p:nvPr>
        </p:nvSpPr>
        <p:spPr/>
        <p:txBody>
          <a:bodyPr/>
          <a:lstStyle/>
          <a:p>
            <a:r>
              <a:rPr lang="en-US" dirty="0"/>
              <a:t>Levels A, AA, and AAA</a:t>
            </a:r>
          </a:p>
          <a:p>
            <a:pPr lvl="1"/>
            <a:r>
              <a:rPr lang="en-US" dirty="0"/>
              <a:t>Priority 1 – the most basic level of web accessibility</a:t>
            </a:r>
          </a:p>
          <a:p>
            <a:pPr lvl="1"/>
            <a:r>
              <a:rPr lang="en-US" b="1" dirty="0"/>
              <a:t>Priority 2 – addressed the biggest barriers for users with disabilities</a:t>
            </a:r>
          </a:p>
          <a:p>
            <a:pPr lvl="1"/>
            <a:r>
              <a:rPr lang="en-US" dirty="0"/>
              <a:t>Priority 3 – significant improvements to web accessibility</a:t>
            </a:r>
          </a:p>
          <a:p>
            <a:pPr lvl="1"/>
            <a:endParaRPr lang="en-US" dirty="0"/>
          </a:p>
        </p:txBody>
      </p:sp>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26</a:t>
            </a:fld>
            <a:endParaRPr lang="en-US"/>
          </a:p>
        </p:txBody>
      </p:sp>
    </p:spTree>
    <p:extLst>
      <p:ext uri="{BB962C8B-B14F-4D97-AF65-F5344CB8AC3E}">
        <p14:creationId xmlns:p14="http://schemas.microsoft.com/office/powerpoint/2010/main" val="296395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be compliant to WCAG?</a:t>
            </a:r>
          </a:p>
        </p:txBody>
      </p:sp>
      <p:sp>
        <p:nvSpPr>
          <p:cNvPr id="2" name="Content Placeholder 1"/>
          <p:cNvSpPr>
            <a:spLocks noGrp="1"/>
          </p:cNvSpPr>
          <p:nvPr>
            <p:ph idx="1"/>
          </p:nvPr>
        </p:nvSpPr>
        <p:spPr/>
        <p:txBody>
          <a:bodyPr/>
          <a:lstStyle/>
          <a:p>
            <a:r>
              <a:rPr lang="en-US" dirty="0"/>
              <a:t>Improve the lives of people with disabilities</a:t>
            </a:r>
          </a:p>
          <a:p>
            <a:pPr lvl="1"/>
            <a:r>
              <a:rPr lang="en-US" dirty="0"/>
              <a:t>Human-centric motivation</a:t>
            </a:r>
          </a:p>
          <a:p>
            <a:r>
              <a:rPr lang="en-US" dirty="0"/>
              <a:t>Market to a wider audience</a:t>
            </a:r>
          </a:p>
          <a:p>
            <a:r>
              <a:rPr lang="en-US" dirty="0"/>
              <a:t>Avoid lawsuits</a:t>
            </a:r>
          </a:p>
          <a:p>
            <a:endParaRPr lang="en-US" dirty="0"/>
          </a:p>
          <a:p>
            <a:pPr marL="109537" indent="0" algn="ctr">
              <a:buNone/>
            </a:pPr>
            <a:r>
              <a:rPr lang="en-US" sz="3200" dirty="0"/>
              <a:t>Web accessibility is the </a:t>
            </a:r>
          </a:p>
          <a:p>
            <a:pPr marL="109537" indent="0" algn="ctr">
              <a:buNone/>
            </a:pPr>
            <a:r>
              <a:rPr lang="en-US" sz="3200" b="1" u="sng" dirty="0"/>
              <a:t>right thing to do </a:t>
            </a:r>
          </a:p>
          <a:p>
            <a:pPr marL="109537" indent="0" algn="ctr">
              <a:buNone/>
            </a:pPr>
            <a:r>
              <a:rPr lang="en-US" sz="3200" dirty="0"/>
              <a:t>to be inclusive to people of all abilities!</a:t>
            </a:r>
          </a:p>
        </p:txBody>
      </p:sp>
      <p:sp>
        <p:nvSpPr>
          <p:cNvPr id="4" name="Footer Placeholder 3"/>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a:xfrm>
            <a:off x="8647113" y="6408738"/>
            <a:ext cx="366712" cy="365125"/>
          </a:xfrm>
        </p:spPr>
        <p:txBody>
          <a:bodyPr/>
          <a:lstStyle/>
          <a:p>
            <a:pPr>
              <a:defRPr/>
            </a:pPr>
            <a:fld id="{E72BE196-C9DC-43C6-9AAA-CFA3479A1F21}" type="slidenum">
              <a:rPr lang="en-US" smtClean="0"/>
              <a:pPr>
                <a:defRPr/>
              </a:pPr>
              <a:t>27</a:t>
            </a:fld>
            <a:endParaRPr lang="en-US"/>
          </a:p>
        </p:txBody>
      </p:sp>
    </p:spTree>
    <p:extLst>
      <p:ext uri="{BB962C8B-B14F-4D97-AF65-F5344CB8AC3E}">
        <p14:creationId xmlns:p14="http://schemas.microsoft.com/office/powerpoint/2010/main" val="40846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37290"/>
            <a:ext cx="8229600" cy="1143000"/>
          </a:xfrm>
        </p:spPr>
        <p:txBody>
          <a:bodyPr/>
          <a:lstStyle/>
          <a:p>
            <a:pPr algn="ctr"/>
            <a:r>
              <a:rPr lang="en-US" dirty="0"/>
              <a:t>Creating an Inclusive Site</a:t>
            </a:r>
          </a:p>
        </p:txBody>
      </p:sp>
      <p:sp>
        <p:nvSpPr>
          <p:cNvPr id="3" name="Content Placeholder 2"/>
          <p:cNvSpPr>
            <a:spLocks noGrp="1"/>
          </p:cNvSpPr>
          <p:nvPr>
            <p:ph sz="half" idx="4294967295"/>
          </p:nvPr>
        </p:nvSpPr>
        <p:spPr>
          <a:xfrm>
            <a:off x="0" y="1600200"/>
            <a:ext cx="9144000" cy="4525963"/>
          </a:xfrm>
        </p:spPr>
        <p:txBody>
          <a:bodyPr/>
          <a:lstStyle/>
          <a:p>
            <a:r>
              <a:rPr lang="en-US" dirty="0"/>
              <a:t>Two purposes: branding and a tool for users</a:t>
            </a:r>
          </a:p>
          <a:p>
            <a:pPr lvl="1"/>
            <a:r>
              <a:rPr lang="en-US" dirty="0"/>
              <a:t>Welcoming words</a:t>
            </a:r>
          </a:p>
          <a:p>
            <a:pPr lvl="1"/>
            <a:r>
              <a:rPr lang="en-US" dirty="0"/>
              <a:t>Inclusive photos and images</a:t>
            </a:r>
          </a:p>
          <a:p>
            <a:pPr lvl="1"/>
            <a:r>
              <a:rPr lang="en-US" dirty="0"/>
              <a:t>Advertise available accommodations</a:t>
            </a:r>
          </a:p>
        </p:txBody>
      </p:sp>
      <p:pic>
        <p:nvPicPr>
          <p:cNvPr id="9218" name="Picture 2" descr="Inclusivity paper cutouts"/>
          <p:cNvPicPr>
            <a:picLocks noChangeAspect="1" noChangeArrowheads="1"/>
          </p:cNvPicPr>
          <p:nvPr/>
        </p:nvPicPr>
        <p:blipFill rotWithShape="1">
          <a:blip r:embed="rId3">
            <a:extLst>
              <a:ext uri="{28A0092B-C50C-407E-A947-70E740481C1C}">
                <a14:useLocalDpi xmlns:a14="http://schemas.microsoft.com/office/drawing/2010/main" val="0"/>
              </a:ext>
            </a:extLst>
          </a:blip>
          <a:srcRect t="36749"/>
          <a:stretch/>
        </p:blipFill>
        <p:spPr bwMode="auto">
          <a:xfrm>
            <a:off x="1540668" y="3352800"/>
            <a:ext cx="6062664" cy="25534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28</a:t>
            </a:fld>
            <a:endParaRPr lang="en-US"/>
          </a:p>
        </p:txBody>
      </p:sp>
    </p:spTree>
    <p:extLst>
      <p:ext uri="{BB962C8B-B14F-4D97-AF65-F5344CB8AC3E}">
        <p14:creationId xmlns:p14="http://schemas.microsoft.com/office/powerpoint/2010/main" val="200283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Importance of Website Accessibility</a:t>
            </a:r>
          </a:p>
        </p:txBody>
      </p:sp>
      <p:sp>
        <p:nvSpPr>
          <p:cNvPr id="2" name="Content Placeholder 1"/>
          <p:cNvSpPr>
            <a:spLocks noGrp="1"/>
          </p:cNvSpPr>
          <p:nvPr>
            <p:ph idx="1"/>
          </p:nvPr>
        </p:nvSpPr>
        <p:spPr/>
        <p:txBody>
          <a:bodyPr/>
          <a:lstStyle/>
          <a:p>
            <a:pPr marL="109537" indent="0">
              <a:buNone/>
            </a:pPr>
            <a:r>
              <a:rPr lang="en-US" b="1" dirty="0"/>
              <a:t>The Magic 30 Seconds</a:t>
            </a:r>
          </a:p>
          <a:p>
            <a:r>
              <a:rPr lang="en-US" dirty="0"/>
              <a:t>10 seconds to convince visitors</a:t>
            </a:r>
          </a:p>
          <a:p>
            <a:r>
              <a:rPr lang="en-US" dirty="0"/>
              <a:t>If they stay, then add ten more seconds</a:t>
            </a:r>
          </a:p>
          <a:p>
            <a:r>
              <a:rPr lang="en-US" dirty="0"/>
              <a:t>30 seconds and longer, slower rate</a:t>
            </a:r>
          </a:p>
          <a:p>
            <a:r>
              <a:rPr lang="en-US" dirty="0"/>
              <a:t>Inaccessibility is an </a:t>
            </a:r>
            <a:r>
              <a:rPr lang="en-US" b="1" dirty="0"/>
              <a:t>instant turn-off!</a:t>
            </a:r>
            <a:endParaRPr lang="en-US" dirty="0"/>
          </a:p>
          <a:p>
            <a:endParaRPr lang="en-US" dirty="0"/>
          </a:p>
        </p:txBody>
      </p:sp>
      <p:sp>
        <p:nvSpPr>
          <p:cNvPr id="4" name="Footer Placeholder 3"/>
          <p:cNvSpPr>
            <a:spLocks noGrp="1"/>
          </p:cNvSpPr>
          <p:nvPr>
            <p:ph type="ftr" sz="quarter" idx="11"/>
          </p:nvPr>
        </p:nvSpPr>
        <p:spPr>
          <a:xfrm>
            <a:off x="2682875" y="6070600"/>
            <a:ext cx="6423025" cy="449262"/>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29</a:t>
            </a:fld>
            <a:endParaRPr lang="en-US"/>
          </a:p>
        </p:txBody>
      </p:sp>
      <p:pic>
        <p:nvPicPr>
          <p:cNvPr id="1026" name="Picture 2" descr="Stop 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185" y="3908119"/>
            <a:ext cx="2099428" cy="218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3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ctionary, with 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838200"/>
            <a:ext cx="7924800" cy="475488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3</a:t>
            </a:fld>
            <a:endParaRPr lang="en-US"/>
          </a:p>
        </p:txBody>
      </p:sp>
    </p:spTree>
    <p:extLst>
      <p:ext uri="{BB962C8B-B14F-4D97-AF65-F5344CB8AC3E}">
        <p14:creationId xmlns:p14="http://schemas.microsoft.com/office/powerpoint/2010/main" val="291636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Myth #1 Accessibility is just for blind people</a:t>
            </a:r>
          </a:p>
        </p:txBody>
      </p:sp>
      <p:sp>
        <p:nvSpPr>
          <p:cNvPr id="7" name="Content Placeholder 6"/>
          <p:cNvSpPr>
            <a:spLocks noGrp="1"/>
          </p:cNvSpPr>
          <p:nvPr>
            <p:ph idx="1"/>
          </p:nvPr>
        </p:nvSpPr>
        <p:spPr/>
        <p:txBody>
          <a:bodyPr/>
          <a:lstStyle/>
          <a:p>
            <a:r>
              <a:rPr lang="en-US" dirty="0"/>
              <a:t>Important target group, but much more</a:t>
            </a:r>
          </a:p>
          <a:p>
            <a:r>
              <a:rPr lang="en-US" dirty="0"/>
              <a:t>Accessibility exists regardless of audience</a:t>
            </a:r>
          </a:p>
          <a:p>
            <a:r>
              <a:rPr lang="en-US" dirty="0"/>
              <a:t>Respect needs and preferences</a:t>
            </a:r>
          </a:p>
          <a:p>
            <a:r>
              <a:rPr lang="en-US" dirty="0"/>
              <a:t>No same experiences</a:t>
            </a:r>
          </a:p>
          <a:p>
            <a:endParaRPr lang="en-US" dirty="0"/>
          </a:p>
        </p:txBody>
      </p:sp>
      <p:sp>
        <p:nvSpPr>
          <p:cNvPr id="4" name="Footer Placeholder 3"/>
          <p:cNvSpPr>
            <a:spLocks noGrp="1"/>
          </p:cNvSpPr>
          <p:nvPr>
            <p:ph type="ftr" sz="quarter" idx="11"/>
          </p:nvPr>
        </p:nvSpPr>
        <p:spPr>
          <a:xfrm>
            <a:off x="4724400" y="6248400"/>
            <a:ext cx="4289425" cy="5254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30</a:t>
            </a:fld>
            <a:endParaRPr lang="en-US"/>
          </a:p>
        </p:txBody>
      </p:sp>
      <p:pic>
        <p:nvPicPr>
          <p:cNvPr id="3074" name="Picture 2" descr="I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744119"/>
            <a:ext cx="3780120" cy="212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7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effectLst/>
              </a:rPr>
              <a:t>Myth #2 Accessible websites are ugly and boring</a:t>
            </a:r>
            <a:endParaRPr lang="en-US" dirty="0"/>
          </a:p>
        </p:txBody>
      </p:sp>
      <p:sp>
        <p:nvSpPr>
          <p:cNvPr id="2" name="Content Placeholder 1"/>
          <p:cNvSpPr>
            <a:spLocks noGrp="1"/>
          </p:cNvSpPr>
          <p:nvPr>
            <p:ph idx="1"/>
          </p:nvPr>
        </p:nvSpPr>
        <p:spPr/>
        <p:txBody>
          <a:bodyPr/>
          <a:lstStyle/>
          <a:p>
            <a:r>
              <a:rPr lang="en-US" dirty="0"/>
              <a:t>Myth exists based on lack of understanding</a:t>
            </a:r>
          </a:p>
          <a:p>
            <a:r>
              <a:rPr lang="en-US" dirty="0"/>
              <a:t>Doesn’t mean no color and graphics</a:t>
            </a:r>
          </a:p>
          <a:p>
            <a:r>
              <a:rPr lang="en-US" dirty="0"/>
              <a:t>Accessibility increases functionality</a:t>
            </a:r>
          </a:p>
          <a:p>
            <a:pPr lvl="1"/>
            <a:r>
              <a:rPr lang="en-US" dirty="0"/>
              <a:t>Alternatives provided</a:t>
            </a:r>
          </a:p>
          <a:p>
            <a:endParaRPr lang="en-US" dirty="0"/>
          </a:p>
          <a:p>
            <a:endParaRPr lang="en-US" dirty="0"/>
          </a:p>
        </p:txBody>
      </p:sp>
      <p:sp>
        <p:nvSpPr>
          <p:cNvPr id="4" name="Footer Placeholder 3"/>
          <p:cNvSpPr>
            <a:spLocks noGrp="1"/>
          </p:cNvSpPr>
          <p:nvPr>
            <p:ph type="ftr" sz="quarter" idx="11"/>
          </p:nvPr>
        </p:nvSpPr>
        <p:spPr>
          <a:xfrm>
            <a:off x="4114800" y="6172200"/>
            <a:ext cx="4899025" cy="6016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31</a:t>
            </a:fld>
            <a:endParaRPr lang="en-US"/>
          </a:p>
        </p:txBody>
      </p:sp>
      <p:pic>
        <p:nvPicPr>
          <p:cNvPr id="1026" name="Picture 2" descr="person yaw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49599"/>
            <a:ext cx="4293837"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9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effectLst/>
              </a:rPr>
              <a:t>Myth #3 Accessibility is expensive and difficult</a:t>
            </a:r>
            <a:endParaRPr lang="en-US" dirty="0"/>
          </a:p>
        </p:txBody>
      </p:sp>
      <p:sp>
        <p:nvSpPr>
          <p:cNvPr id="2" name="Content Placeholder 1"/>
          <p:cNvSpPr>
            <a:spLocks noGrp="1"/>
          </p:cNvSpPr>
          <p:nvPr>
            <p:ph idx="1"/>
          </p:nvPr>
        </p:nvSpPr>
        <p:spPr/>
        <p:txBody>
          <a:bodyPr/>
          <a:lstStyle/>
          <a:p>
            <a:r>
              <a:rPr lang="en-US" dirty="0"/>
              <a:t>Can cost money at the forefront</a:t>
            </a:r>
          </a:p>
          <a:p>
            <a:r>
              <a:rPr lang="en-US" dirty="0"/>
              <a:t>Timely at beginning</a:t>
            </a:r>
          </a:p>
          <a:p>
            <a:r>
              <a:rPr lang="en-US" dirty="0"/>
              <a:t>Investment is apparent from the get-go</a:t>
            </a:r>
          </a:p>
          <a:p>
            <a:pPr lvl="1"/>
            <a:r>
              <a:rPr lang="en-US" dirty="0"/>
              <a:t>Changes in technology</a:t>
            </a:r>
          </a:p>
          <a:p>
            <a:r>
              <a:rPr lang="en-US" dirty="0"/>
              <a:t>Save time and money down the road</a:t>
            </a:r>
          </a:p>
          <a:p>
            <a:endParaRPr lang="en-US" dirty="0"/>
          </a:p>
        </p:txBody>
      </p:sp>
      <p:sp>
        <p:nvSpPr>
          <p:cNvPr id="4" name="Footer Placeholder 3"/>
          <p:cNvSpPr>
            <a:spLocks noGrp="1"/>
          </p:cNvSpPr>
          <p:nvPr>
            <p:ph type="ftr" sz="quarter" idx="11"/>
          </p:nvPr>
        </p:nvSpPr>
        <p:spPr>
          <a:xfrm>
            <a:off x="4495800" y="6477000"/>
            <a:ext cx="4518025" cy="2968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32</a:t>
            </a:fld>
            <a:endParaRPr lang="en-US"/>
          </a:p>
        </p:txBody>
      </p:sp>
      <p:pic>
        <p:nvPicPr>
          <p:cNvPr id="2050" name="Picture 2" descr="Investment. planting a tree with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995638"/>
            <a:ext cx="2727619" cy="188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1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Myth #4 Offering a text-only version is acceptable</a:t>
            </a:r>
          </a:p>
        </p:txBody>
      </p:sp>
      <p:sp>
        <p:nvSpPr>
          <p:cNvPr id="2" name="Content Placeholder 1"/>
          <p:cNvSpPr>
            <a:spLocks noGrp="1"/>
          </p:cNvSpPr>
          <p:nvPr>
            <p:ph idx="1"/>
          </p:nvPr>
        </p:nvSpPr>
        <p:spPr/>
        <p:txBody>
          <a:bodyPr/>
          <a:lstStyle/>
          <a:p>
            <a:r>
              <a:rPr lang="en-US" dirty="0"/>
              <a:t>Text-only is not a good idea:</a:t>
            </a:r>
          </a:p>
          <a:p>
            <a:pPr lvl="1"/>
            <a:r>
              <a:rPr lang="en-US" dirty="0"/>
              <a:t>Lack information and functionality</a:t>
            </a:r>
          </a:p>
          <a:p>
            <a:pPr lvl="1"/>
            <a:r>
              <a:rPr lang="en-US" dirty="0"/>
              <a:t>Segregate audiences</a:t>
            </a:r>
          </a:p>
          <a:p>
            <a:pPr lvl="1"/>
            <a:r>
              <a:rPr lang="en-US" dirty="0"/>
              <a:t>Difficult link navigation</a:t>
            </a:r>
          </a:p>
          <a:p>
            <a:pPr lvl="1"/>
            <a:r>
              <a:rPr lang="en-US" dirty="0"/>
              <a:t>No accessibility guarantee</a:t>
            </a:r>
          </a:p>
          <a:p>
            <a:pPr lvl="1"/>
            <a:r>
              <a:rPr lang="en-US" dirty="0"/>
              <a:t>Can be inaccessible to those without a disability</a:t>
            </a:r>
          </a:p>
          <a:p>
            <a:pPr lvl="1"/>
            <a:endParaRPr lang="en-US" dirty="0"/>
          </a:p>
        </p:txBody>
      </p:sp>
      <p:sp>
        <p:nvSpPr>
          <p:cNvPr id="4" name="Footer Placeholder 3"/>
          <p:cNvSpPr>
            <a:spLocks noGrp="1"/>
          </p:cNvSpPr>
          <p:nvPr>
            <p:ph type="ftr" sz="quarter" idx="11"/>
          </p:nvPr>
        </p:nvSpPr>
        <p:spPr>
          <a:xfrm>
            <a:off x="3962400" y="6007100"/>
            <a:ext cx="5051425" cy="7667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33</a:t>
            </a:fld>
            <a:endParaRPr lang="en-US"/>
          </a:p>
        </p:txBody>
      </p:sp>
    </p:spTree>
    <p:extLst>
      <p:ext uri="{BB962C8B-B14F-4D97-AF65-F5344CB8AC3E}">
        <p14:creationId xmlns:p14="http://schemas.microsoft.com/office/powerpoint/2010/main" val="368224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Myth #5 Assistive technology can solve the problem</a:t>
            </a:r>
          </a:p>
        </p:txBody>
      </p:sp>
      <p:sp>
        <p:nvSpPr>
          <p:cNvPr id="2" name="Content Placeholder 1"/>
          <p:cNvSpPr>
            <a:spLocks noGrp="1"/>
          </p:cNvSpPr>
          <p:nvPr>
            <p:ph idx="1"/>
          </p:nvPr>
        </p:nvSpPr>
        <p:spPr/>
        <p:txBody>
          <a:bodyPr/>
          <a:lstStyle/>
          <a:p>
            <a:r>
              <a:rPr lang="en-US" dirty="0"/>
              <a:t>Can bridge gaps, only works with information given</a:t>
            </a:r>
          </a:p>
          <a:p>
            <a:r>
              <a:rPr lang="en-US" dirty="0"/>
              <a:t>Content must be accessible!</a:t>
            </a:r>
          </a:p>
          <a:p>
            <a:r>
              <a:rPr lang="en-US" dirty="0"/>
              <a:t>Think about a wheelchair navigating stairs</a:t>
            </a:r>
          </a:p>
          <a:p>
            <a:pPr marL="109537" indent="0">
              <a:buNone/>
            </a:pPr>
            <a:endParaRPr lang="en-US" dirty="0"/>
          </a:p>
        </p:txBody>
      </p:sp>
      <p:sp>
        <p:nvSpPr>
          <p:cNvPr id="4" name="Footer Placeholder 3"/>
          <p:cNvSpPr>
            <a:spLocks noGrp="1"/>
          </p:cNvSpPr>
          <p:nvPr>
            <p:ph type="ftr" sz="quarter" idx="11"/>
          </p:nvPr>
        </p:nvSpPr>
        <p:spPr>
          <a:xfrm>
            <a:off x="3733800" y="6248400"/>
            <a:ext cx="5280025" cy="525463"/>
          </a:xfrm>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34</a:t>
            </a:fld>
            <a:endParaRPr lang="en-US"/>
          </a:p>
        </p:txBody>
      </p:sp>
      <p:pic>
        <p:nvPicPr>
          <p:cNvPr id="1030" name="Picture 6" descr="Oakland Bay Bri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205" y="3581400"/>
            <a:ext cx="3063590" cy="204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87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Tips and Tricks for Web Accessibility</a:t>
            </a:r>
          </a:p>
        </p:txBody>
      </p:sp>
    </p:spTree>
    <p:extLst>
      <p:ext uri="{BB962C8B-B14F-4D97-AF65-F5344CB8AC3E}">
        <p14:creationId xmlns:p14="http://schemas.microsoft.com/office/powerpoint/2010/main" val="40958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513" y="194392"/>
            <a:ext cx="8229600" cy="1143000"/>
          </a:xfrm>
        </p:spPr>
        <p:txBody>
          <a:bodyPr>
            <a:normAutofit/>
          </a:bodyPr>
          <a:lstStyle/>
          <a:p>
            <a:r>
              <a:rPr lang="en-US" sz="4500" dirty="0"/>
              <a:t>What is Alternative Text?</a:t>
            </a:r>
          </a:p>
        </p:txBody>
      </p:sp>
      <p:sp>
        <p:nvSpPr>
          <p:cNvPr id="3" name="Content Placeholder 2"/>
          <p:cNvSpPr>
            <a:spLocks noGrp="1"/>
          </p:cNvSpPr>
          <p:nvPr>
            <p:ph sz="half" idx="4294967295"/>
          </p:nvPr>
        </p:nvSpPr>
        <p:spPr>
          <a:xfrm>
            <a:off x="0" y="2133600"/>
            <a:ext cx="9144000" cy="3276600"/>
          </a:xfrm>
        </p:spPr>
        <p:txBody>
          <a:bodyPr/>
          <a:lstStyle/>
          <a:p>
            <a:pPr marL="109537" indent="0" algn="ctr">
              <a:buNone/>
            </a:pPr>
            <a:r>
              <a:rPr lang="en-US" sz="3600" dirty="0"/>
              <a:t>Textual alternative to non-text content </a:t>
            </a:r>
            <a:br>
              <a:rPr lang="en-US" sz="3600" dirty="0"/>
            </a:br>
            <a:endParaRPr lang="en-US" sz="3600" dirty="0"/>
          </a:p>
          <a:p>
            <a:pPr lvl="2" algn="ctr"/>
            <a:r>
              <a:rPr lang="en-US" sz="4200" dirty="0"/>
              <a:t>Accurate</a:t>
            </a:r>
          </a:p>
          <a:p>
            <a:pPr lvl="2" algn="ctr"/>
            <a:r>
              <a:rPr lang="en-US" sz="4200" dirty="0"/>
              <a:t>Equivalent</a:t>
            </a:r>
          </a:p>
          <a:p>
            <a:pPr lvl="2" algn="ctr"/>
            <a:r>
              <a:rPr lang="en-US" sz="4200" dirty="0"/>
              <a:t>Succinct</a:t>
            </a:r>
          </a:p>
          <a:p>
            <a:endParaRPr lang="en-US" dirty="0"/>
          </a:p>
          <a:p>
            <a:endParaRPr lang="en-US" dirty="0"/>
          </a:p>
        </p:txBody>
      </p:sp>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36</a:t>
            </a:fld>
            <a:endParaRPr lang="en-US"/>
          </a:p>
        </p:txBody>
      </p:sp>
    </p:spTree>
    <p:extLst>
      <p:ext uri="{BB962C8B-B14F-4D97-AF65-F5344CB8AC3E}">
        <p14:creationId xmlns:p14="http://schemas.microsoft.com/office/powerpoint/2010/main" val="3435806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a:t>Creating Effective Alt Text</a:t>
            </a:r>
          </a:p>
        </p:txBody>
      </p:sp>
      <p:sp>
        <p:nvSpPr>
          <p:cNvPr id="3" name="Content Placeholder 2"/>
          <p:cNvSpPr>
            <a:spLocks noGrp="1"/>
          </p:cNvSpPr>
          <p:nvPr>
            <p:ph sz="half" idx="4294967295"/>
          </p:nvPr>
        </p:nvSpPr>
        <p:spPr>
          <a:xfrm>
            <a:off x="3337079" y="1610915"/>
            <a:ext cx="5310034" cy="2743200"/>
          </a:xfrm>
        </p:spPr>
        <p:txBody>
          <a:bodyPr/>
          <a:lstStyle/>
          <a:p>
            <a:r>
              <a:rPr lang="en-US" dirty="0"/>
              <a:t>Finding a balance</a:t>
            </a:r>
          </a:p>
          <a:p>
            <a:r>
              <a:rPr lang="en-US" dirty="0"/>
              <a:t>How is image used?</a:t>
            </a:r>
          </a:p>
          <a:p>
            <a:pPr lvl="1"/>
            <a:r>
              <a:rPr lang="en-US" dirty="0"/>
              <a:t>to convey important content</a:t>
            </a:r>
          </a:p>
          <a:p>
            <a:pPr lvl="1"/>
            <a:r>
              <a:rPr lang="en-US" dirty="0"/>
              <a:t>to provide visual enhancements </a:t>
            </a:r>
          </a:p>
          <a:p>
            <a:pPr lvl="1"/>
            <a:r>
              <a:rPr lang="en-US" dirty="0"/>
              <a:t>to link to other areas </a:t>
            </a:r>
          </a:p>
          <a:p>
            <a:endParaRPr lang="en-US" dirty="0"/>
          </a:p>
        </p:txBody>
      </p:sp>
      <p:pic>
        <p:nvPicPr>
          <p:cNvPr id="11266" name="Picture 2" descr="Man with his hand on his chin, pond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08" y="3540519"/>
            <a:ext cx="276225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37</a:t>
            </a:fld>
            <a:endParaRPr lang="en-US"/>
          </a:p>
        </p:txBody>
      </p:sp>
      <p:sp>
        <p:nvSpPr>
          <p:cNvPr id="6" name="Thought Bubble: Cloud 5" descr="&quot;&quot;"/>
          <p:cNvSpPr/>
          <p:nvPr/>
        </p:nvSpPr>
        <p:spPr>
          <a:xfrm>
            <a:off x="2322666" y="1039019"/>
            <a:ext cx="6691159" cy="350837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27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Alternative Text Example</a:t>
            </a:r>
          </a:p>
        </p:txBody>
      </p:sp>
      <p:sp>
        <p:nvSpPr>
          <p:cNvPr id="3" name="Content Placeholder 2"/>
          <p:cNvSpPr>
            <a:spLocks noGrp="1"/>
          </p:cNvSpPr>
          <p:nvPr>
            <p:ph sz="half" idx="4294967295"/>
          </p:nvPr>
        </p:nvSpPr>
        <p:spPr>
          <a:xfrm>
            <a:off x="0" y="1600200"/>
            <a:ext cx="9144000" cy="4525963"/>
          </a:xfrm>
        </p:spPr>
        <p:txBody>
          <a:bodyPr/>
          <a:lstStyle/>
          <a:p>
            <a:r>
              <a:rPr lang="en-US" dirty="0"/>
              <a:t>Bad alt text: A painting</a:t>
            </a:r>
          </a:p>
          <a:p>
            <a:r>
              <a:rPr lang="en-US" dirty="0"/>
              <a:t>Good alt text: Mona Lisa</a:t>
            </a:r>
          </a:p>
          <a:p>
            <a:r>
              <a:rPr lang="en-US" dirty="0"/>
              <a:t>Better alt text: The “Mona Lisa” painting by Leonardo da Vinci</a:t>
            </a:r>
          </a:p>
          <a:p>
            <a:endParaRPr lang="en-US" dirty="0"/>
          </a:p>
        </p:txBody>
      </p:sp>
      <p:pic>
        <p:nvPicPr>
          <p:cNvPr id="13314" name="Picture 2" descr="“Mona Lisa” by Leonardo da Vinc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082080"/>
            <a:ext cx="2231849" cy="332665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6" name="Slide Number Placeholder 5"/>
          <p:cNvSpPr>
            <a:spLocks noGrp="1"/>
          </p:cNvSpPr>
          <p:nvPr>
            <p:ph type="sldNum" sz="quarter" idx="12"/>
          </p:nvPr>
        </p:nvSpPr>
        <p:spPr/>
        <p:txBody>
          <a:bodyPr/>
          <a:lstStyle/>
          <a:p>
            <a:pPr>
              <a:defRPr/>
            </a:pPr>
            <a:fld id="{F3E80A29-0854-4C60-82CF-96F9DB8EA8F7}" type="slidenum">
              <a:rPr lang="en-US" smtClean="0"/>
              <a:pPr>
                <a:defRPr/>
              </a:pPr>
              <a:t>38</a:t>
            </a:fld>
            <a:endParaRPr lang="en-US"/>
          </a:p>
        </p:txBody>
      </p:sp>
    </p:spTree>
    <p:extLst>
      <p:ext uri="{BB962C8B-B14F-4D97-AF65-F5344CB8AC3E}">
        <p14:creationId xmlns:p14="http://schemas.microsoft.com/office/powerpoint/2010/main" val="285838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80" y="5080"/>
            <a:ext cx="7772400" cy="1830388"/>
          </a:xfrm>
        </p:spPr>
        <p:txBody>
          <a:bodyPr/>
          <a:lstStyle/>
          <a:p>
            <a:r>
              <a:rPr lang="en-US" dirty="0"/>
              <a:t>Color Usage</a:t>
            </a:r>
          </a:p>
        </p:txBody>
      </p:sp>
      <p:sp>
        <p:nvSpPr>
          <p:cNvPr id="3" name="Content Placeholder 2"/>
          <p:cNvSpPr>
            <a:spLocks noGrp="1"/>
          </p:cNvSpPr>
          <p:nvPr>
            <p:ph type="subTitle" idx="4294967295"/>
          </p:nvPr>
        </p:nvSpPr>
        <p:spPr>
          <a:xfrm>
            <a:off x="228600" y="1533525"/>
            <a:ext cx="8915400" cy="1200150"/>
          </a:xfrm>
        </p:spPr>
        <p:txBody>
          <a:bodyPr/>
          <a:lstStyle/>
          <a:p>
            <a:r>
              <a:rPr lang="en-US" dirty="0"/>
              <a:t>Color should never be used to convey information</a:t>
            </a:r>
          </a:p>
          <a:p>
            <a:r>
              <a:rPr lang="en-US" dirty="0"/>
              <a:t>Some users cannot distinguish colors</a:t>
            </a:r>
          </a:p>
          <a:p>
            <a:r>
              <a:rPr lang="en-US" dirty="0"/>
              <a:t>May lose meaning if viewed in high contrast</a:t>
            </a:r>
          </a:p>
        </p:txBody>
      </p:sp>
      <p:pic>
        <p:nvPicPr>
          <p:cNvPr id="5" name="Picture 3" descr="Image shows an application with two buttons. One is red and labeled &quot;GO!&quot; and the other is green and labeled &quot;GO!&quot;"/>
          <p:cNvPicPr>
            <a:picLocks noChangeAspect="1" noChangeArrowheads="1"/>
          </p:cNvPicPr>
          <p:nvPr/>
        </p:nvPicPr>
        <p:blipFill>
          <a:blip r:embed="rId3" cstate="print"/>
          <a:srcRect/>
          <a:stretch>
            <a:fillRect/>
          </a:stretch>
        </p:blipFill>
        <p:spPr bwMode="auto">
          <a:xfrm>
            <a:off x="2628900" y="3275806"/>
            <a:ext cx="4114800" cy="2590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6" name="Slide Number Placeholder 5"/>
          <p:cNvSpPr>
            <a:spLocks noGrp="1"/>
          </p:cNvSpPr>
          <p:nvPr>
            <p:ph type="sldNum" sz="quarter" idx="12"/>
          </p:nvPr>
        </p:nvSpPr>
        <p:spPr/>
        <p:txBody>
          <a:bodyPr/>
          <a:lstStyle/>
          <a:p>
            <a:pPr>
              <a:defRPr/>
            </a:pPr>
            <a:fld id="{F3E80A29-0854-4C60-82CF-96F9DB8EA8F7}" type="slidenum">
              <a:rPr lang="en-US" smtClean="0"/>
              <a:pPr>
                <a:defRPr/>
              </a:pPr>
              <a:t>39</a:t>
            </a:fld>
            <a:endParaRPr lang="en-US"/>
          </a:p>
        </p:txBody>
      </p:sp>
    </p:spTree>
    <p:extLst>
      <p:ext uri="{BB962C8B-B14F-4D97-AF65-F5344CB8AC3E}">
        <p14:creationId xmlns:p14="http://schemas.microsoft.com/office/powerpoint/2010/main" val="80184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74638"/>
            <a:ext cx="9144001" cy="1143000"/>
          </a:xfrm>
        </p:spPr>
        <p:txBody>
          <a:bodyPr/>
          <a:lstStyle/>
          <a:p>
            <a:pPr algn="ctr"/>
            <a:r>
              <a:rPr lang="en-US" dirty="0"/>
              <a:t>Defining Disability</a:t>
            </a:r>
          </a:p>
        </p:txBody>
      </p:sp>
      <p:sp>
        <p:nvSpPr>
          <p:cNvPr id="3" name="Content Placeholder 2"/>
          <p:cNvSpPr>
            <a:spLocks noGrp="1"/>
          </p:cNvSpPr>
          <p:nvPr>
            <p:ph sz="half" idx="4294967295"/>
          </p:nvPr>
        </p:nvSpPr>
        <p:spPr>
          <a:xfrm>
            <a:off x="0" y="1600200"/>
            <a:ext cx="8229600" cy="4525963"/>
          </a:xfrm>
        </p:spPr>
        <p:txBody>
          <a:bodyPr/>
          <a:lstStyle/>
          <a:p>
            <a:r>
              <a:rPr lang="en-US" dirty="0">
                <a:solidFill>
                  <a:srgbClr val="0070C0"/>
                </a:solidFill>
                <a:hlinkClick r:id="rId3" tooltip="https://www.ada.gov/"/>
              </a:rPr>
              <a:t>Americans with Disabilities Act (ADA):</a:t>
            </a:r>
            <a:endParaRPr lang="en-US" dirty="0">
              <a:solidFill>
                <a:srgbClr val="0070C0"/>
              </a:solidFill>
            </a:endParaRPr>
          </a:p>
          <a:p>
            <a:pPr lvl="1"/>
            <a:r>
              <a:rPr lang="en-US" dirty="0"/>
              <a:t>a physical or mental impairment that substantially limits one or more major life activities</a:t>
            </a:r>
          </a:p>
          <a:p>
            <a:pPr lvl="1"/>
            <a:r>
              <a:rPr lang="en-US" dirty="0"/>
              <a:t>ADA is 26 years old</a:t>
            </a:r>
          </a:p>
          <a:p>
            <a:pPr marL="109537" indent="0">
              <a:buNone/>
            </a:pPr>
            <a:endParaRPr lang="en-US" dirty="0"/>
          </a:p>
          <a:p>
            <a:endParaRPr lang="en-US" dirty="0"/>
          </a:p>
        </p:txBody>
      </p:sp>
      <p:pic>
        <p:nvPicPr>
          <p:cNvPr id="5" name="Picture 5" descr="The logo of the American with Disabilities Act"/>
          <p:cNvPicPr>
            <a:picLocks noChangeAspect="1" noChangeArrowheads="1"/>
          </p:cNvPicPr>
          <p:nvPr/>
        </p:nvPicPr>
        <p:blipFill>
          <a:blip r:embed="rId4" cstate="print"/>
          <a:srcRect/>
          <a:stretch>
            <a:fillRect/>
          </a:stretch>
        </p:blipFill>
        <p:spPr bwMode="auto">
          <a:xfrm>
            <a:off x="3276600" y="3148841"/>
            <a:ext cx="3048000" cy="297069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3E80A29-0854-4C60-82CF-96F9DB8EA8F7}" type="slidenum">
              <a:rPr lang="en-US" smtClean="0"/>
              <a:pPr>
                <a:defRPr/>
              </a:pPr>
              <a:t>4</a:t>
            </a:fld>
            <a:endParaRPr lang="en-US"/>
          </a:p>
        </p:txBody>
      </p:sp>
      <p:sp>
        <p:nvSpPr>
          <p:cNvPr id="7" name="Footer Placeholder 3"/>
          <p:cNvSpPr>
            <a:spLocks noGrp="1"/>
          </p:cNvSpPr>
          <p:nvPr>
            <p:ph type="ftr" sz="quarter" idx="11"/>
          </p:nvPr>
        </p:nvSpPr>
        <p:spPr>
          <a:xfrm>
            <a:off x="3276600" y="6408738"/>
            <a:ext cx="5334001" cy="365125"/>
          </a:xfrm>
        </p:spPr>
        <p:txBody>
          <a:bodyPr/>
          <a:lstStyle/>
          <a:p>
            <a:r>
              <a:rPr lang="en-US"/>
              <a:t>© Accessibility Partners, 2016. Not to be reproduced without permission.</a:t>
            </a:r>
            <a:endParaRPr lang="en-US" dirty="0"/>
          </a:p>
        </p:txBody>
      </p:sp>
    </p:spTree>
    <p:extLst>
      <p:ext uri="{BB962C8B-B14F-4D97-AF65-F5344CB8AC3E}">
        <p14:creationId xmlns:p14="http://schemas.microsoft.com/office/powerpoint/2010/main" val="408107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Color Contrast</a:t>
            </a:r>
          </a:p>
        </p:txBody>
      </p:sp>
      <p:sp>
        <p:nvSpPr>
          <p:cNvPr id="2" name="Content Placeholder 1"/>
          <p:cNvSpPr>
            <a:spLocks noGrp="1"/>
          </p:cNvSpPr>
          <p:nvPr>
            <p:ph idx="1"/>
          </p:nvPr>
        </p:nvSpPr>
        <p:spPr/>
        <p:txBody>
          <a:bodyPr/>
          <a:lstStyle/>
          <a:p>
            <a:r>
              <a:rPr lang="en-US" dirty="0"/>
              <a:t>Some people can’t differentiate between different color combinations</a:t>
            </a:r>
          </a:p>
          <a:p>
            <a:r>
              <a:rPr lang="en-US" dirty="0"/>
              <a:t>Related to color usage</a:t>
            </a:r>
          </a:p>
        </p:txBody>
      </p:sp>
      <p:sp>
        <p:nvSpPr>
          <p:cNvPr id="4" name="Footer Placeholder 3"/>
          <p:cNvSpPr>
            <a:spLocks noGrp="1"/>
          </p:cNvSpPr>
          <p:nvPr>
            <p:ph type="ftr" sz="quarter" idx="11"/>
          </p:nvPr>
        </p:nvSpPr>
        <p:spPr>
          <a:xfrm>
            <a:off x="3962400" y="5791200"/>
            <a:ext cx="5051425" cy="982663"/>
          </a:xfrm>
        </p:spPr>
        <p:txBody>
          <a:bodyPr/>
          <a:lstStyle/>
          <a:p>
            <a:pPr>
              <a:defRPr/>
            </a:pPr>
            <a:r>
              <a:rPr lang="en-US" dirty="0"/>
              <a:t>Accessibility Partners (C) Accessibility Partners, 2016. Not to be reproduced without permission. </a:t>
            </a:r>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40</a:t>
            </a:fld>
            <a:endParaRPr lang="en-US"/>
          </a:p>
        </p:txBody>
      </p:sp>
      <p:pic>
        <p:nvPicPr>
          <p:cNvPr id="6" name="Picture 11" descr="color contrast examp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19812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olor contra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381375"/>
            <a:ext cx="198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olor contrast 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3381375"/>
            <a:ext cx="1905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81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ctr"/>
            <a:r>
              <a:rPr lang="en-US" dirty="0"/>
              <a:t>Timeouts</a:t>
            </a:r>
          </a:p>
        </p:txBody>
      </p:sp>
      <p:sp>
        <p:nvSpPr>
          <p:cNvPr id="3" name="Content Placeholder 2"/>
          <p:cNvSpPr>
            <a:spLocks noGrp="1"/>
          </p:cNvSpPr>
          <p:nvPr>
            <p:ph sz="half" idx="4294967295"/>
          </p:nvPr>
        </p:nvSpPr>
        <p:spPr>
          <a:xfrm>
            <a:off x="0" y="1600200"/>
            <a:ext cx="8153400" cy="4525963"/>
          </a:xfrm>
        </p:spPr>
        <p:txBody>
          <a:bodyPr/>
          <a:lstStyle/>
          <a:p>
            <a:r>
              <a:rPr lang="en-US" dirty="0"/>
              <a:t>Timeouts are employed to track a user’s inactivity</a:t>
            </a:r>
          </a:p>
          <a:p>
            <a:r>
              <a:rPr lang="en-US" dirty="0"/>
              <a:t>Issues include:</a:t>
            </a:r>
          </a:p>
          <a:p>
            <a:pPr lvl="1"/>
            <a:r>
              <a:rPr lang="en-US" dirty="0"/>
              <a:t>Not identified on screen</a:t>
            </a:r>
          </a:p>
          <a:p>
            <a:pPr lvl="1"/>
            <a:r>
              <a:rPr lang="en-US" dirty="0"/>
              <a:t>Not long enough to complete an activity</a:t>
            </a:r>
          </a:p>
          <a:p>
            <a:endParaRPr lang="en-US" dirty="0"/>
          </a:p>
          <a:p>
            <a:endParaRPr lang="en-US" dirty="0"/>
          </a:p>
        </p:txBody>
      </p:sp>
      <p:pic>
        <p:nvPicPr>
          <p:cNvPr id="1026" name="Picture 2" descr="Image result for website timeout, showing a count d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5763"/>
            <a:ext cx="3715339"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200400" y="6408738"/>
            <a:ext cx="5334001" cy="365125"/>
          </a:xfrm>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41</a:t>
            </a:fld>
            <a:endParaRPr lang="en-US"/>
          </a:p>
        </p:txBody>
      </p:sp>
    </p:spTree>
    <p:extLst>
      <p:ext uri="{BB962C8B-B14F-4D97-AF65-F5344CB8AC3E}">
        <p14:creationId xmlns:p14="http://schemas.microsoft.com/office/powerpoint/2010/main" val="3254792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ctr"/>
            <a:r>
              <a:rPr lang="en-US" dirty="0"/>
              <a:t>Provide Descriptive Links</a:t>
            </a:r>
          </a:p>
        </p:txBody>
      </p:sp>
      <p:sp>
        <p:nvSpPr>
          <p:cNvPr id="3" name="Content Placeholder 2"/>
          <p:cNvSpPr>
            <a:spLocks noGrp="1"/>
          </p:cNvSpPr>
          <p:nvPr>
            <p:ph sz="half" idx="4294967295"/>
          </p:nvPr>
        </p:nvSpPr>
        <p:spPr>
          <a:xfrm>
            <a:off x="0" y="1608138"/>
            <a:ext cx="5715000" cy="4525962"/>
          </a:xfrm>
        </p:spPr>
        <p:txBody>
          <a:bodyPr/>
          <a:lstStyle/>
          <a:p>
            <a:r>
              <a:rPr lang="en-US" dirty="0"/>
              <a:t>Links are most basic element of HTML</a:t>
            </a:r>
          </a:p>
          <a:p>
            <a:r>
              <a:rPr lang="en-US" dirty="0"/>
              <a:t>Links work with all assistive technologies</a:t>
            </a:r>
          </a:p>
          <a:p>
            <a:r>
              <a:rPr lang="en-US" dirty="0"/>
              <a:t>Accessible from the keyboard</a:t>
            </a:r>
          </a:p>
          <a:p>
            <a:pPr lvl="1"/>
            <a:r>
              <a:rPr lang="en-US" dirty="0"/>
              <a:t>Descriptive</a:t>
            </a:r>
          </a:p>
        </p:txBody>
      </p:sp>
      <p:pic>
        <p:nvPicPr>
          <p:cNvPr id="1026" name="Picture 2" descr="Image of a list of links, all with the titles 'click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3058"/>
            <a:ext cx="3133725"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42</a:t>
            </a:fld>
            <a:endParaRPr lang="en-US"/>
          </a:p>
        </p:txBody>
      </p:sp>
    </p:spTree>
    <p:extLst>
      <p:ext uri="{BB962C8B-B14F-4D97-AF65-F5344CB8AC3E}">
        <p14:creationId xmlns:p14="http://schemas.microsoft.com/office/powerpoint/2010/main" val="2502147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ctr"/>
            <a:r>
              <a:rPr lang="en-US" dirty="0"/>
              <a:t>Subtitles and Transcripts</a:t>
            </a:r>
          </a:p>
        </p:txBody>
      </p:sp>
      <p:sp>
        <p:nvSpPr>
          <p:cNvPr id="3" name="Content Placeholder 2"/>
          <p:cNvSpPr>
            <a:spLocks noGrp="1"/>
          </p:cNvSpPr>
          <p:nvPr>
            <p:ph sz="half" idx="4294967295"/>
          </p:nvPr>
        </p:nvSpPr>
        <p:spPr>
          <a:xfrm>
            <a:off x="0" y="1600200"/>
            <a:ext cx="8153400" cy="4525963"/>
          </a:xfrm>
        </p:spPr>
        <p:txBody>
          <a:bodyPr/>
          <a:lstStyle/>
          <a:p>
            <a:r>
              <a:rPr lang="en-US" dirty="0"/>
              <a:t>Equivalent alternatives that are synchronized</a:t>
            </a:r>
          </a:p>
          <a:p>
            <a:r>
              <a:rPr lang="en-US" dirty="0"/>
              <a:t>Add subtitles/captions for audio and movie</a:t>
            </a:r>
          </a:p>
          <a:p>
            <a:endParaRPr lang="en-US" dirty="0"/>
          </a:p>
        </p:txBody>
      </p:sp>
      <p:pic>
        <p:nvPicPr>
          <p:cNvPr id="14338" name="Picture 2" descr="Maggie Smith on Downton Abby, an episode with ca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819400"/>
            <a:ext cx="5257800" cy="293685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6" name="Slide Number Placeholder 5"/>
          <p:cNvSpPr>
            <a:spLocks noGrp="1"/>
          </p:cNvSpPr>
          <p:nvPr>
            <p:ph type="sldNum" sz="quarter" idx="12"/>
          </p:nvPr>
        </p:nvSpPr>
        <p:spPr/>
        <p:txBody>
          <a:bodyPr/>
          <a:lstStyle/>
          <a:p>
            <a:pPr>
              <a:defRPr/>
            </a:pPr>
            <a:fld id="{F3E80A29-0854-4C60-82CF-96F9DB8EA8F7}" type="slidenum">
              <a:rPr lang="en-US" smtClean="0"/>
              <a:pPr>
                <a:defRPr/>
              </a:pPr>
              <a:t>43</a:t>
            </a:fld>
            <a:endParaRPr lang="en-US"/>
          </a:p>
        </p:txBody>
      </p:sp>
    </p:spTree>
    <p:extLst>
      <p:ext uri="{BB962C8B-B14F-4D97-AF65-F5344CB8AC3E}">
        <p14:creationId xmlns:p14="http://schemas.microsoft.com/office/powerpoint/2010/main" val="443391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ctr"/>
            <a:r>
              <a:rPr lang="en-US" dirty="0"/>
              <a:t>Keyboard Usage</a:t>
            </a:r>
          </a:p>
        </p:txBody>
      </p:sp>
      <p:sp>
        <p:nvSpPr>
          <p:cNvPr id="3" name="Content Placeholder 2"/>
          <p:cNvSpPr>
            <a:spLocks noGrp="1"/>
          </p:cNvSpPr>
          <p:nvPr>
            <p:ph sz="half" idx="4294967295"/>
          </p:nvPr>
        </p:nvSpPr>
        <p:spPr>
          <a:xfrm>
            <a:off x="0" y="1600200"/>
            <a:ext cx="8577072" cy="4525963"/>
          </a:xfrm>
        </p:spPr>
        <p:txBody>
          <a:bodyPr/>
          <a:lstStyle/>
          <a:p>
            <a:r>
              <a:rPr lang="en-US" sz="3600" dirty="0"/>
              <a:t>Access to the user interface</a:t>
            </a:r>
          </a:p>
          <a:p>
            <a:r>
              <a:rPr lang="en-US" sz="3600" dirty="0"/>
              <a:t>Avoid difficult-to-reach areas</a:t>
            </a:r>
          </a:p>
          <a:p>
            <a:pPr lvl="1"/>
            <a:r>
              <a:rPr lang="en-US" sz="2400" dirty="0"/>
              <a:t>Can test internally</a:t>
            </a:r>
          </a:p>
          <a:p>
            <a:pPr lvl="1"/>
            <a:r>
              <a:rPr lang="en-US" sz="2400" dirty="0"/>
              <a:t>Related to keyboard accessibility</a:t>
            </a:r>
          </a:p>
          <a:p>
            <a:pPr lvl="1"/>
            <a:r>
              <a:rPr lang="en-US" sz="2400" dirty="0"/>
              <a:t>Visual focus</a:t>
            </a:r>
          </a:p>
          <a:p>
            <a:endParaRPr lang="en-US" dirty="0"/>
          </a:p>
          <a:p>
            <a:endParaRPr lang="en-US" dirty="0"/>
          </a:p>
        </p:txBody>
      </p:sp>
      <p:pic>
        <p:nvPicPr>
          <p:cNvPr id="15362" name="Picture 2" descr="Computer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03972"/>
            <a:ext cx="5181601" cy="258339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44</a:t>
            </a:fld>
            <a:endParaRPr lang="en-US"/>
          </a:p>
        </p:txBody>
      </p:sp>
    </p:spTree>
    <p:extLst>
      <p:ext uri="{BB962C8B-B14F-4D97-AF65-F5344CB8AC3E}">
        <p14:creationId xmlns:p14="http://schemas.microsoft.com/office/powerpoint/2010/main" val="366297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ctr"/>
            <a:r>
              <a:rPr lang="en-US" dirty="0"/>
              <a:t>Skip Navigation</a:t>
            </a:r>
          </a:p>
        </p:txBody>
      </p:sp>
      <p:sp>
        <p:nvSpPr>
          <p:cNvPr id="3" name="Content Placeholder 2"/>
          <p:cNvSpPr>
            <a:spLocks noGrp="1"/>
          </p:cNvSpPr>
          <p:nvPr>
            <p:ph sz="half" idx="4294967295"/>
          </p:nvPr>
        </p:nvSpPr>
        <p:spPr>
          <a:xfrm>
            <a:off x="0" y="1600200"/>
            <a:ext cx="8153400" cy="4525963"/>
          </a:xfrm>
        </p:spPr>
        <p:txBody>
          <a:bodyPr/>
          <a:lstStyle/>
          <a:p>
            <a:r>
              <a:rPr lang="en-US" dirty="0"/>
              <a:t>Main content is not typically located ‘first’</a:t>
            </a:r>
          </a:p>
          <a:p>
            <a:r>
              <a:rPr lang="en-US" dirty="0"/>
              <a:t>Skip navigation bypasses the top</a:t>
            </a:r>
          </a:p>
          <a:p>
            <a:pPr lvl="1"/>
            <a:r>
              <a:rPr lang="en-US" dirty="0"/>
              <a:t>Create a visible or invisible link that ‘skips’</a:t>
            </a:r>
          </a:p>
        </p:txBody>
      </p:sp>
      <p:pic>
        <p:nvPicPr>
          <p:cNvPr id="16386" name="Picture 2" descr="Two adults dressed up and ski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268" y="3092911"/>
            <a:ext cx="2242333" cy="31745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45</a:t>
            </a:fld>
            <a:endParaRPr lang="en-US"/>
          </a:p>
        </p:txBody>
      </p:sp>
    </p:spTree>
    <p:extLst>
      <p:ext uri="{BB962C8B-B14F-4D97-AF65-F5344CB8AC3E}">
        <p14:creationId xmlns:p14="http://schemas.microsoft.com/office/powerpoint/2010/main" val="2008492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Tips and Tricks for Document Accessibility</a:t>
            </a:r>
          </a:p>
        </p:txBody>
      </p:sp>
    </p:spTree>
    <p:extLst>
      <p:ext uri="{BB962C8B-B14F-4D97-AF65-F5344CB8AC3E}">
        <p14:creationId xmlns:p14="http://schemas.microsoft.com/office/powerpoint/2010/main" val="458914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Accessible Documents</a:t>
            </a:r>
          </a:p>
        </p:txBody>
      </p:sp>
      <p:sp>
        <p:nvSpPr>
          <p:cNvPr id="2" name="Content Placeholder 1"/>
          <p:cNvSpPr>
            <a:spLocks noGrp="1"/>
          </p:cNvSpPr>
          <p:nvPr>
            <p:ph idx="1"/>
          </p:nvPr>
        </p:nvSpPr>
        <p:spPr/>
        <p:txBody>
          <a:bodyPr/>
          <a:lstStyle/>
          <a:p>
            <a:r>
              <a:rPr lang="en-US" dirty="0"/>
              <a:t>Accessibility removes boundaries and barriers</a:t>
            </a:r>
          </a:p>
          <a:p>
            <a:r>
              <a:rPr lang="en-US" dirty="0"/>
              <a:t>Consider the users of assistive technologies when creating and remediating a document</a:t>
            </a:r>
          </a:p>
          <a:p>
            <a:r>
              <a:rPr lang="en-US" dirty="0"/>
              <a:t>Accessibility is necessary at every phase of a document during its lifecycle. </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47</a:t>
            </a:fld>
            <a:endParaRPr lang="en-US"/>
          </a:p>
        </p:txBody>
      </p:sp>
      <p:pic>
        <p:nvPicPr>
          <p:cNvPr id="6" name="Picture 2" descr="Image of a blank Microsoft Word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378142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24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Breakdown of Accessible Documents</a:t>
            </a:r>
          </a:p>
        </p:txBody>
      </p:sp>
      <p:sp>
        <p:nvSpPr>
          <p:cNvPr id="2" name="Content Placeholder 1"/>
          <p:cNvSpPr>
            <a:spLocks noGrp="1"/>
          </p:cNvSpPr>
          <p:nvPr>
            <p:ph idx="1"/>
          </p:nvPr>
        </p:nvSpPr>
        <p:spPr/>
        <p:txBody>
          <a:bodyPr/>
          <a:lstStyle/>
          <a:p>
            <a:r>
              <a:rPr lang="en-US" dirty="0"/>
              <a:t>A person with a disability can have the same experience as a similarly situated person without a disability</a:t>
            </a:r>
          </a:p>
          <a:p>
            <a:pPr lvl="1"/>
            <a:r>
              <a:rPr lang="en-US" dirty="0"/>
              <a:t>Layout and Formatting</a:t>
            </a:r>
          </a:p>
          <a:p>
            <a:pPr lvl="1"/>
            <a:r>
              <a:rPr lang="en-US" dirty="0"/>
              <a:t>Image Characteristics</a:t>
            </a:r>
          </a:p>
          <a:p>
            <a:pPr lvl="1"/>
            <a:r>
              <a:rPr lang="en-US" dirty="0"/>
              <a:t>Table Characteristics</a:t>
            </a:r>
          </a:p>
          <a:p>
            <a:pPr lvl="1"/>
            <a:r>
              <a:rPr lang="en-US" dirty="0"/>
              <a:t>Other Requirements</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48</a:t>
            </a:fld>
            <a:endParaRPr lang="en-US"/>
          </a:p>
        </p:txBody>
      </p:sp>
      <p:pic>
        <p:nvPicPr>
          <p:cNvPr id="7" name="Picture 4" descr="Image of a checklist with a blue 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920" y="2819400"/>
            <a:ext cx="3834452"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5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Breakdown with Headings</a:t>
            </a:r>
          </a:p>
        </p:txBody>
      </p:sp>
      <p:sp>
        <p:nvSpPr>
          <p:cNvPr id="2" name="Content Placeholder 1"/>
          <p:cNvSpPr>
            <a:spLocks noGrp="1"/>
          </p:cNvSpPr>
          <p:nvPr>
            <p:ph idx="1"/>
          </p:nvPr>
        </p:nvSpPr>
        <p:spPr/>
        <p:txBody>
          <a:bodyPr/>
          <a:lstStyle/>
          <a:p>
            <a:r>
              <a:rPr lang="en-US" dirty="0"/>
              <a:t>Increased navigation by assistive technology</a:t>
            </a:r>
          </a:p>
          <a:p>
            <a:r>
              <a:rPr lang="en-US" dirty="0"/>
              <a:t>Usability through:</a:t>
            </a:r>
          </a:p>
          <a:p>
            <a:pPr lvl="1"/>
            <a:r>
              <a:rPr lang="en-US" dirty="0"/>
              <a:t>Document structure variety</a:t>
            </a:r>
          </a:p>
          <a:p>
            <a:pPr lvl="1"/>
            <a:r>
              <a:rPr lang="en-US" dirty="0"/>
              <a:t>Promoting readability</a:t>
            </a:r>
          </a:p>
          <a:p>
            <a:r>
              <a:rPr lang="en-US" dirty="0"/>
              <a:t>Changes must be done programmatically</a:t>
            </a:r>
          </a:p>
          <a:p>
            <a:pPr lvl="1"/>
            <a:r>
              <a:rPr lang="en-US" dirty="0"/>
              <a:t>Aesthetic changes are not announced, like font size, color, bold, italics, etc.</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49</a:t>
            </a:fld>
            <a:endParaRPr lang="en-US"/>
          </a:p>
        </p:txBody>
      </p:sp>
      <p:pic>
        <p:nvPicPr>
          <p:cNvPr id="6" name="Picture 5" descr="Screen capture of the Style ribbon tab on Microsoft Word."/>
          <p:cNvPicPr/>
          <p:nvPr/>
        </p:nvPicPr>
        <p:blipFill>
          <a:blip r:embed="rId3" cstate="print"/>
          <a:stretch>
            <a:fillRect/>
          </a:stretch>
        </p:blipFill>
        <p:spPr>
          <a:xfrm>
            <a:off x="2209800" y="4562338"/>
            <a:ext cx="5867400" cy="929142"/>
          </a:xfrm>
          <a:prstGeom prst="rect">
            <a:avLst/>
          </a:prstGeom>
        </p:spPr>
      </p:pic>
    </p:spTree>
    <p:extLst>
      <p:ext uri="{BB962C8B-B14F-4D97-AF65-F5344CB8AC3E}">
        <p14:creationId xmlns:p14="http://schemas.microsoft.com/office/powerpoint/2010/main" val="366735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Disability Types</a:t>
            </a:r>
          </a:p>
        </p:txBody>
      </p:sp>
      <p:sp>
        <p:nvSpPr>
          <p:cNvPr id="5" name="Content Placeholder 4"/>
          <p:cNvSpPr>
            <a:spLocks noGrp="1"/>
          </p:cNvSpPr>
          <p:nvPr>
            <p:ph idx="1"/>
          </p:nvPr>
        </p:nvSpPr>
        <p:spPr/>
        <p:txBody>
          <a:bodyPr/>
          <a:lstStyle/>
          <a:p>
            <a:r>
              <a:rPr lang="en-US" sz="2800" dirty="0"/>
              <a:t>Blindness and Low Vision</a:t>
            </a:r>
          </a:p>
          <a:p>
            <a:r>
              <a:rPr lang="en-US" sz="2800" dirty="0"/>
              <a:t>Deafness and Hearing Loss</a:t>
            </a:r>
          </a:p>
          <a:p>
            <a:r>
              <a:rPr lang="en-US" sz="2800" dirty="0"/>
              <a:t>Limited Movement</a:t>
            </a:r>
          </a:p>
          <a:p>
            <a:r>
              <a:rPr lang="en-US" sz="2800" dirty="0"/>
              <a:t>Speech Disabilities</a:t>
            </a:r>
          </a:p>
          <a:p>
            <a:r>
              <a:rPr lang="en-US" sz="2800" dirty="0"/>
              <a:t>Cognitive Limitations</a:t>
            </a:r>
          </a:p>
          <a:p>
            <a:pPr lvl="1"/>
            <a:r>
              <a:rPr lang="en-US" sz="2400" dirty="0"/>
              <a:t>Combinations of the above</a:t>
            </a:r>
          </a:p>
          <a:p>
            <a:endParaRPr lang="en-US" dirty="0"/>
          </a:p>
        </p:txBody>
      </p:sp>
      <p:pic>
        <p:nvPicPr>
          <p:cNvPr id="2050" name="Picture 2" descr="Group of people with disabilities, including a gymnast with Downs Syndrome, a man holding a bike with only one arm, a senior citizen in a wheel chair, a blind man using a cane, and a baby playing with block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88643"/>
            <a:ext cx="6086475" cy="181927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1"/>
          </p:nvPr>
        </p:nvSpPr>
        <p:spPr>
          <a:xfrm>
            <a:off x="8647113" y="6408738"/>
            <a:ext cx="366712" cy="365125"/>
          </a:xfrm>
        </p:spPr>
        <p:txBody>
          <a:bodyPr/>
          <a:lstStyle/>
          <a:p>
            <a:pPr>
              <a:defRPr/>
            </a:pPr>
            <a:fld id="{F3E80A29-0854-4C60-82CF-96F9DB8EA8F7}" type="slidenum">
              <a:rPr lang="en-US" smtClean="0"/>
              <a:pPr>
                <a:defRPr/>
              </a:pPr>
              <a:t>5</a:t>
            </a:fld>
            <a:endParaRPr lang="en-US"/>
          </a:p>
        </p:txBody>
      </p:sp>
    </p:spTree>
    <p:extLst>
      <p:ext uri="{BB962C8B-B14F-4D97-AF65-F5344CB8AC3E}">
        <p14:creationId xmlns:p14="http://schemas.microsoft.com/office/powerpoint/2010/main" val="4202461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Applying Headings</a:t>
            </a:r>
          </a:p>
        </p:txBody>
      </p:sp>
      <p:sp>
        <p:nvSpPr>
          <p:cNvPr id="2" name="Content Placeholder 1"/>
          <p:cNvSpPr>
            <a:spLocks noGrp="1"/>
          </p:cNvSpPr>
          <p:nvPr>
            <p:ph idx="1"/>
          </p:nvPr>
        </p:nvSpPr>
        <p:spPr/>
        <p:txBody>
          <a:bodyPr/>
          <a:lstStyle/>
          <a:p>
            <a:r>
              <a:rPr lang="en-US" dirty="0"/>
              <a:t>Select text and click correct style</a:t>
            </a:r>
          </a:p>
          <a:p>
            <a:pPr lvl="1"/>
            <a:r>
              <a:rPr lang="en-US" dirty="0"/>
              <a:t>Heading 1, 2, Title, etc.</a:t>
            </a:r>
          </a:p>
          <a:p>
            <a:r>
              <a:rPr lang="en-US" dirty="0"/>
              <a:t>Consider your formatting options: bold, italics, larger font</a:t>
            </a:r>
          </a:p>
          <a:p>
            <a:pPr lvl="1"/>
            <a:r>
              <a:rPr lang="en-US" dirty="0"/>
              <a:t>Make changes here</a:t>
            </a:r>
          </a:p>
          <a:p>
            <a:pPr lvl="1"/>
            <a:r>
              <a:rPr lang="en-US" dirty="0"/>
              <a:t>Can Update to Match Selection to keep fonts consistent</a:t>
            </a:r>
          </a:p>
          <a:p>
            <a:r>
              <a:rPr lang="en-US" dirty="0"/>
              <a:t>Make all changes through styles, do not just change the font.</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50</a:t>
            </a:fld>
            <a:endParaRPr lang="en-US"/>
          </a:p>
        </p:txBody>
      </p:sp>
    </p:spTree>
    <p:extLst>
      <p:ext uri="{BB962C8B-B14F-4D97-AF65-F5344CB8AC3E}">
        <p14:creationId xmlns:p14="http://schemas.microsoft.com/office/powerpoint/2010/main" val="2525844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those Headings</a:t>
            </a:r>
          </a:p>
        </p:txBody>
      </p:sp>
      <p:sp>
        <p:nvSpPr>
          <p:cNvPr id="2" name="Content Placeholder 1"/>
          <p:cNvSpPr>
            <a:spLocks noGrp="1"/>
          </p:cNvSpPr>
          <p:nvPr>
            <p:ph idx="1"/>
          </p:nvPr>
        </p:nvSpPr>
        <p:spPr/>
        <p:txBody>
          <a:bodyPr/>
          <a:lstStyle/>
          <a:p>
            <a:r>
              <a:rPr lang="en-US" dirty="0"/>
              <a:t>View heading structure in Navigation Pane</a:t>
            </a:r>
          </a:p>
          <a:p>
            <a:r>
              <a:rPr lang="en-US" dirty="0"/>
              <a:t>Ensure that it is outlined correctly</a:t>
            </a:r>
          </a:p>
          <a:p>
            <a:r>
              <a:rPr lang="en-US" dirty="0"/>
              <a:t>If it visually looks like a heading, but doesn’t appear, then it is not formatted correctly!</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51</a:t>
            </a:fld>
            <a:endParaRPr lang="en-US"/>
          </a:p>
        </p:txBody>
      </p:sp>
      <p:pic>
        <p:nvPicPr>
          <p:cNvPr id="6" name="Picture 3" descr="Image of the ribbon for View--Navigation P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823340"/>
            <a:ext cx="4267200" cy="157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of the navigation pane in 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29000"/>
            <a:ext cx="296584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4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 to Alternative Text</a:t>
            </a:r>
          </a:p>
        </p:txBody>
      </p:sp>
      <p:sp>
        <p:nvSpPr>
          <p:cNvPr id="2" name="Content Placeholder 1"/>
          <p:cNvSpPr>
            <a:spLocks noGrp="1"/>
          </p:cNvSpPr>
          <p:nvPr>
            <p:ph idx="1"/>
          </p:nvPr>
        </p:nvSpPr>
        <p:spPr/>
        <p:txBody>
          <a:bodyPr/>
          <a:lstStyle/>
          <a:p>
            <a:r>
              <a:rPr lang="en-US" dirty="0"/>
              <a:t>Similar concept to web accessibility</a:t>
            </a:r>
          </a:p>
          <a:p>
            <a:r>
              <a:rPr lang="en-US" dirty="0"/>
              <a:t>Required for non-textual elements</a:t>
            </a:r>
          </a:p>
          <a:p>
            <a:pPr lvl="1"/>
            <a:r>
              <a:rPr lang="en-US" dirty="0"/>
              <a:t>Pictures, clip art, graphs, tablets</a:t>
            </a:r>
          </a:p>
          <a:p>
            <a:r>
              <a:rPr lang="en-US" dirty="0"/>
              <a:t>Meaning derived from alternative text</a:t>
            </a:r>
          </a:p>
          <a:p>
            <a:r>
              <a:rPr lang="en-US" dirty="0"/>
              <a:t>Describe full content</a:t>
            </a:r>
          </a:p>
          <a:p>
            <a:r>
              <a:rPr lang="en-US" dirty="0"/>
              <a:t>Not required for background content</a:t>
            </a:r>
          </a:p>
          <a:p>
            <a:endParaRPr lang="en-US" dirty="0"/>
          </a:p>
        </p:txBody>
      </p:sp>
      <p:sp>
        <p:nvSpPr>
          <p:cNvPr id="4" name="Footer Placeholder 3"/>
          <p:cNvSpPr>
            <a:spLocks noGrp="1"/>
          </p:cNvSpPr>
          <p:nvPr>
            <p:ph type="ftr" sz="quarter" idx="10"/>
          </p:nvPr>
        </p:nvSpPr>
        <p:spPr/>
        <p:txBody>
          <a:bodyPr/>
          <a:lstStyle/>
          <a:p>
            <a:pPr>
              <a:defRPr/>
            </a:pPr>
            <a:r>
              <a:rPr lang="en-US"/>
              <a:t>©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52</a:t>
            </a:fld>
            <a:endParaRPr lang="en-US"/>
          </a:p>
        </p:txBody>
      </p:sp>
    </p:spTree>
    <p:extLst>
      <p:ext uri="{BB962C8B-B14F-4D97-AF65-F5344CB8AC3E}">
        <p14:creationId xmlns:p14="http://schemas.microsoft.com/office/powerpoint/2010/main" val="337622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to do with ‘textual’ images</a:t>
            </a:r>
          </a:p>
        </p:txBody>
      </p:sp>
      <p:sp>
        <p:nvSpPr>
          <p:cNvPr id="2" name="Content Placeholder 1"/>
          <p:cNvSpPr>
            <a:spLocks noGrp="1"/>
          </p:cNvSpPr>
          <p:nvPr>
            <p:ph idx="1"/>
          </p:nvPr>
        </p:nvSpPr>
        <p:spPr/>
        <p:txBody>
          <a:bodyPr/>
          <a:lstStyle/>
          <a:p>
            <a:r>
              <a:rPr lang="en-US" dirty="0"/>
              <a:t>What if my image contains text?</a:t>
            </a:r>
          </a:p>
        </p:txBody>
      </p:sp>
      <p:pic>
        <p:nvPicPr>
          <p:cNvPr id="1026" name="Picture 2" descr="Image of a sample flow chart.There are 6 shapes and they illustrate the troubleshooting process to fixing a broken l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23152"/>
            <a:ext cx="2095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a graph of the Temperatures in New York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23152"/>
            <a:ext cx="3886200" cy="340134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619500" y="6222666"/>
            <a:ext cx="5394325" cy="406735"/>
          </a:xfrm>
        </p:spPr>
        <p:txBody>
          <a:bodyPr/>
          <a:lstStyle/>
          <a:p>
            <a:r>
              <a:rPr lang="en-US" dirty="0"/>
              <a:t>© Accessibility Partners, 2016. Not to be reproduced without permission.</a:t>
            </a:r>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53</a:t>
            </a:fld>
            <a:endParaRPr lang="en-US"/>
          </a:p>
        </p:txBody>
      </p:sp>
    </p:spTree>
    <p:extLst>
      <p:ext uri="{BB962C8B-B14F-4D97-AF65-F5344CB8AC3E}">
        <p14:creationId xmlns:p14="http://schemas.microsoft.com/office/powerpoint/2010/main" val="473101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rmAutofit/>
          </a:bodyPr>
          <a:lstStyle/>
          <a:p>
            <a:r>
              <a:rPr lang="en-US" sz="3400" dirty="0"/>
              <a:t>Creating Alt Text for Charts</a:t>
            </a:r>
            <a:r>
              <a:rPr lang="en-US" sz="3400" baseline="0" dirty="0"/>
              <a:t> and Graphs</a:t>
            </a:r>
            <a:endParaRPr lang="en-US" sz="3400" dirty="0"/>
          </a:p>
        </p:txBody>
      </p:sp>
      <p:sp>
        <p:nvSpPr>
          <p:cNvPr id="2" name="Content Placeholder 1"/>
          <p:cNvSpPr>
            <a:spLocks noGrp="1"/>
          </p:cNvSpPr>
          <p:nvPr>
            <p:ph idx="1"/>
          </p:nvPr>
        </p:nvSpPr>
        <p:spPr>
          <a:xfrm>
            <a:off x="228600" y="1417638"/>
            <a:ext cx="3888874" cy="4525963"/>
          </a:xfrm>
        </p:spPr>
        <p:txBody>
          <a:bodyPr/>
          <a:lstStyle/>
          <a:p>
            <a:r>
              <a:rPr lang="en-US" dirty="0"/>
              <a:t>Summarize the trend</a:t>
            </a:r>
          </a:p>
          <a:p>
            <a:r>
              <a:rPr lang="en-US" dirty="0"/>
              <a:t>Example </a:t>
            </a:r>
            <a:r>
              <a:rPr lang="en-US" dirty="0">
                <a:sym typeface="Wingdings" pitchFamily="2" charset="2"/>
              </a:rPr>
              <a:t></a:t>
            </a:r>
          </a:p>
          <a:p>
            <a:r>
              <a:rPr lang="en-US" dirty="0">
                <a:sym typeface="Wingdings" pitchFamily="2" charset="2"/>
              </a:rPr>
              <a:t>Don’t forget the source and notes</a:t>
            </a:r>
          </a:p>
          <a:p>
            <a:pPr lvl="1"/>
            <a:r>
              <a:rPr lang="en-US" dirty="0">
                <a:sym typeface="Wingdings" pitchFamily="2" charset="2"/>
              </a:rPr>
              <a:t>if necessary</a:t>
            </a:r>
          </a:p>
        </p:txBody>
      </p:sp>
      <p:pic>
        <p:nvPicPr>
          <p:cNvPr id="6146" name="Picture 2" descr="Sample example of a lin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074" y="1819085"/>
            <a:ext cx="4581525" cy="27527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352800" y="6345048"/>
            <a:ext cx="5661025" cy="428815"/>
          </a:xfrm>
        </p:spPr>
        <p:txBody>
          <a:bodyPr/>
          <a:lstStyle/>
          <a:p>
            <a:r>
              <a:rPr lang="en-US" dirty="0"/>
              <a:t>© Accessibility Partners, 2016. Not to be reproduced without permission.</a:t>
            </a:r>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54</a:t>
            </a:fld>
            <a:endParaRPr lang="en-US"/>
          </a:p>
        </p:txBody>
      </p:sp>
    </p:spTree>
    <p:extLst>
      <p:ext uri="{BB962C8B-B14F-4D97-AF65-F5344CB8AC3E}">
        <p14:creationId xmlns:p14="http://schemas.microsoft.com/office/powerpoint/2010/main" val="1592885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Creating Alt</a:t>
            </a:r>
            <a:r>
              <a:rPr lang="en-US" baseline="0" dirty="0"/>
              <a:t> Text for a Flow Chart</a:t>
            </a:r>
            <a:endParaRPr lang="en-US" dirty="0"/>
          </a:p>
        </p:txBody>
      </p:sp>
      <p:sp>
        <p:nvSpPr>
          <p:cNvPr id="2" name="Content Placeholder 1"/>
          <p:cNvSpPr>
            <a:spLocks noGrp="1"/>
          </p:cNvSpPr>
          <p:nvPr>
            <p:ph idx="1"/>
          </p:nvPr>
        </p:nvSpPr>
        <p:spPr/>
        <p:txBody>
          <a:bodyPr/>
          <a:lstStyle/>
          <a:p>
            <a:r>
              <a:rPr lang="en-US" dirty="0"/>
              <a:t>Consider an outline</a:t>
            </a:r>
          </a:p>
          <a:p>
            <a:r>
              <a:rPr lang="en-US" dirty="0"/>
              <a:t>If not, write out all text</a:t>
            </a:r>
          </a:p>
        </p:txBody>
      </p:sp>
      <p:pic>
        <p:nvPicPr>
          <p:cNvPr id="5" name="Picture 2" descr="Image of a sample flow chart.There are 6 shapes and they illustrate the troubleshooting process to fixing a broken lamp.First, the lamp doesn't work, check if it's plugged in. If not, plug it in. If it's plugged in and still doesn't work, check if the bulb is burned out. If it is, replace the bulb. If it still does not work, buy a new lamp.&#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875280" cy="392083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a:xfrm>
            <a:off x="3505200" y="6408738"/>
            <a:ext cx="5508625" cy="449262"/>
          </a:xfrm>
        </p:spPr>
        <p:txBody>
          <a:bodyPr/>
          <a:lstStyle/>
          <a:p>
            <a:r>
              <a:rPr lang="en-US" dirty="0"/>
              <a:t>© Accessibility Partners, 2016. Not to be reproduced without permission.</a:t>
            </a:r>
          </a:p>
        </p:txBody>
      </p:sp>
      <p:sp>
        <p:nvSpPr>
          <p:cNvPr id="9" name="Slide Number Placeholder 8"/>
          <p:cNvSpPr>
            <a:spLocks noGrp="1"/>
          </p:cNvSpPr>
          <p:nvPr>
            <p:ph type="sldNum" sz="quarter" idx="12"/>
          </p:nvPr>
        </p:nvSpPr>
        <p:spPr/>
        <p:txBody>
          <a:bodyPr/>
          <a:lstStyle/>
          <a:p>
            <a:pPr>
              <a:defRPr/>
            </a:pPr>
            <a:fld id="{E72BE196-C9DC-43C6-9AAA-CFA3479A1F21}" type="slidenum">
              <a:rPr lang="en-US" smtClean="0"/>
              <a:pPr>
                <a:defRPr/>
              </a:pPr>
              <a:t>55</a:t>
            </a:fld>
            <a:endParaRPr lang="en-US"/>
          </a:p>
        </p:txBody>
      </p:sp>
    </p:spTree>
    <p:extLst>
      <p:ext uri="{BB962C8B-B14F-4D97-AF65-F5344CB8AC3E}">
        <p14:creationId xmlns:p14="http://schemas.microsoft.com/office/powerpoint/2010/main" val="328105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if my picture has words in it?</a:t>
            </a:r>
          </a:p>
        </p:txBody>
      </p:sp>
      <p:sp>
        <p:nvSpPr>
          <p:cNvPr id="2" name="Content Placeholder 1"/>
          <p:cNvSpPr>
            <a:spLocks noGrp="1"/>
          </p:cNvSpPr>
          <p:nvPr>
            <p:ph idx="1"/>
          </p:nvPr>
        </p:nvSpPr>
        <p:spPr/>
        <p:txBody>
          <a:bodyPr/>
          <a:lstStyle/>
          <a:p>
            <a:pPr marL="365760" indent="-256032"/>
            <a:r>
              <a:rPr lang="en-US" dirty="0"/>
              <a:t>A screen reader</a:t>
            </a:r>
            <a:r>
              <a:rPr lang="en-US" baseline="0" dirty="0"/>
              <a:t> will not read labels</a:t>
            </a:r>
          </a:p>
          <a:p>
            <a:pPr marL="365760" indent="-256032"/>
            <a:r>
              <a:rPr lang="en-US" dirty="0"/>
              <a:t>Built-in captions are not enough</a:t>
            </a:r>
            <a:endParaRPr lang="en-US" baseline="0" dirty="0"/>
          </a:p>
          <a:p>
            <a:pPr marL="365760" indent="-256032"/>
            <a:r>
              <a:rPr lang="en-US" baseline="0" dirty="0"/>
              <a:t>Once saved as an image, text is not readable</a:t>
            </a:r>
            <a:endParaRPr lang="en-US" dirty="0"/>
          </a:p>
        </p:txBody>
      </p:sp>
      <p:pic>
        <p:nvPicPr>
          <p:cNvPr id="4" name="Picture 8" descr="Two bottles of wine side by side, one is a bottle of white wine and the one next to it is a bottle of red wine. "/>
          <p:cNvPicPr>
            <a:picLocks noChangeAspect="1" noChangeArrowheads="1"/>
          </p:cNvPicPr>
          <p:nvPr/>
        </p:nvPicPr>
        <p:blipFill>
          <a:blip r:embed="rId3" cstate="print"/>
          <a:srcRect/>
          <a:stretch>
            <a:fillRect/>
          </a:stretch>
        </p:blipFill>
        <p:spPr bwMode="auto">
          <a:xfrm>
            <a:off x="1524000" y="3505200"/>
            <a:ext cx="2257195" cy="2209800"/>
          </a:xfrm>
          <a:prstGeom prst="rect">
            <a:avLst/>
          </a:prstGeom>
          <a:noFill/>
        </p:spPr>
      </p:pic>
      <p:pic>
        <p:nvPicPr>
          <p:cNvPr id="5" name="Picture 10" descr="A Marlins baseball jersey with the number 21."/>
          <p:cNvPicPr>
            <a:picLocks noChangeAspect="1" noChangeArrowheads="1"/>
          </p:cNvPicPr>
          <p:nvPr/>
        </p:nvPicPr>
        <p:blipFill>
          <a:blip r:embed="rId4" cstate="print"/>
          <a:srcRect/>
          <a:stretch>
            <a:fillRect/>
          </a:stretch>
        </p:blipFill>
        <p:spPr bwMode="auto">
          <a:xfrm>
            <a:off x="4888736" y="3200400"/>
            <a:ext cx="1901085" cy="2514600"/>
          </a:xfrm>
          <a:prstGeom prst="rect">
            <a:avLst/>
          </a:prstGeom>
          <a:noFill/>
        </p:spPr>
      </p:pic>
      <p:sp>
        <p:nvSpPr>
          <p:cNvPr id="6" name="Footer Placeholder 5"/>
          <p:cNvSpPr>
            <a:spLocks noGrp="1"/>
          </p:cNvSpPr>
          <p:nvPr>
            <p:ph type="ftr" sz="quarter" idx="11"/>
          </p:nvPr>
        </p:nvSpPr>
        <p:spPr>
          <a:xfrm>
            <a:off x="2895600" y="6553200"/>
            <a:ext cx="6118225" cy="220663"/>
          </a:xfrm>
        </p:spPr>
        <p:txBody>
          <a:bodyPr/>
          <a:lstStyle/>
          <a:p>
            <a:r>
              <a:rPr lang="en-US" dirty="0"/>
              <a:t>© Accessibility Partners, 2016. Not to be reproduced without permission.</a:t>
            </a:r>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56</a:t>
            </a:fld>
            <a:endParaRPr lang="en-US"/>
          </a:p>
        </p:txBody>
      </p:sp>
    </p:spTree>
    <p:extLst>
      <p:ext uri="{BB962C8B-B14F-4D97-AF65-F5344CB8AC3E}">
        <p14:creationId xmlns:p14="http://schemas.microsoft.com/office/powerpoint/2010/main" val="3556896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Adding Alternative Text in Word</a:t>
            </a:r>
          </a:p>
        </p:txBody>
      </p:sp>
      <p:sp>
        <p:nvSpPr>
          <p:cNvPr id="2" name="Content Placeholder 1"/>
          <p:cNvSpPr>
            <a:spLocks noGrp="1"/>
          </p:cNvSpPr>
          <p:nvPr>
            <p:ph idx="1"/>
          </p:nvPr>
        </p:nvSpPr>
        <p:spPr>
          <a:xfrm>
            <a:off x="457200" y="1481138"/>
            <a:ext cx="5486400" cy="4525962"/>
          </a:xfrm>
        </p:spPr>
        <p:txBody>
          <a:bodyPr/>
          <a:lstStyle/>
          <a:p>
            <a:pPr lvl="0"/>
            <a:r>
              <a:rPr lang="en-US" sz="2800" dirty="0"/>
              <a:t>Right-click image, click </a:t>
            </a:r>
            <a:r>
              <a:rPr lang="en-US" sz="2800" b="1" dirty="0"/>
              <a:t>Format Picture</a:t>
            </a:r>
            <a:r>
              <a:rPr lang="en-US" sz="2800" dirty="0"/>
              <a:t>, and then click the </a:t>
            </a:r>
            <a:r>
              <a:rPr lang="en-US" sz="2800" b="1" dirty="0"/>
              <a:t>Alt Text</a:t>
            </a:r>
            <a:r>
              <a:rPr lang="en-US" sz="2800" dirty="0"/>
              <a:t> pane.</a:t>
            </a:r>
          </a:p>
          <a:p>
            <a:pPr lvl="0"/>
            <a:r>
              <a:rPr lang="en-US" sz="2800" dirty="0"/>
              <a:t>In the </a:t>
            </a:r>
            <a:r>
              <a:rPr lang="en-US" sz="2800" b="1" dirty="0"/>
              <a:t>Description</a:t>
            </a:r>
            <a:r>
              <a:rPr lang="en-US" sz="2800" dirty="0"/>
              <a:t> box, enter an explanation of the object. </a:t>
            </a:r>
          </a:p>
          <a:p>
            <a:pPr lvl="1"/>
            <a:r>
              <a:rPr lang="en-US" sz="2400" dirty="0"/>
              <a:t>This box should always be filled in.</a:t>
            </a:r>
          </a:p>
        </p:txBody>
      </p:sp>
      <p:pic>
        <p:nvPicPr>
          <p:cNvPr id="6" name="Picture 5" descr="Image of the Format Picture in the right click image menu."/>
          <p:cNvPicPr/>
          <p:nvPr/>
        </p:nvPicPr>
        <p:blipFill rotWithShape="1">
          <a:blip r:embed="rId3"/>
          <a:srcRect l="62660" t="28506" r="24680" b="23318"/>
          <a:stretch/>
        </p:blipFill>
        <p:spPr bwMode="auto">
          <a:xfrm>
            <a:off x="6281420" y="1169988"/>
            <a:ext cx="1066800" cy="2743200"/>
          </a:xfrm>
          <a:prstGeom prst="rect">
            <a:avLst/>
          </a:prstGeom>
          <a:ln>
            <a:noFill/>
          </a:ln>
          <a:extLst>
            <a:ext uri="{53640926-AAD7-44D8-BBD7-CCE9431645EC}">
              <a14:shadowObscured xmlns:a14="http://schemas.microsoft.com/office/drawing/2010/main"/>
            </a:ext>
          </a:extLst>
        </p:spPr>
      </p:pic>
      <p:pic>
        <p:nvPicPr>
          <p:cNvPr id="7" name="Picture 6" descr="Image of the Format Picture menu to add alt text."/>
          <p:cNvPicPr/>
          <p:nvPr/>
        </p:nvPicPr>
        <p:blipFill rotWithShape="1">
          <a:blip r:embed="rId4" cstate="print">
            <a:extLst>
              <a:ext uri="{28A0092B-C50C-407E-A947-70E740481C1C}">
                <a14:useLocalDpi xmlns:a14="http://schemas.microsoft.com/office/drawing/2010/main" val="0"/>
              </a:ext>
            </a:extLst>
          </a:blip>
          <a:srcRect l="4114" t="3192" r="5913" b="3990"/>
          <a:stretch/>
        </p:blipFill>
        <p:spPr bwMode="auto">
          <a:xfrm>
            <a:off x="6510020" y="4114800"/>
            <a:ext cx="1676400" cy="1892300"/>
          </a:xfrm>
          <a:prstGeom prst="rect">
            <a:avLst/>
          </a:prstGeom>
          <a:noFill/>
          <a:ln>
            <a:noFill/>
          </a:ln>
          <a:extLst>
            <a:ext uri="{53640926-AAD7-44D8-BBD7-CCE9431645EC}">
              <a14:shadowObscured xmlns:a14="http://schemas.microsoft.com/office/drawing/2010/main"/>
            </a:ext>
          </a:extLst>
        </p:spPr>
      </p:pic>
      <p:sp>
        <p:nvSpPr>
          <p:cNvPr id="8" name="Footer Placeholder 7"/>
          <p:cNvSpPr>
            <a:spLocks noGrp="1"/>
          </p:cNvSpPr>
          <p:nvPr>
            <p:ph type="ftr" sz="quarter" idx="11"/>
          </p:nvPr>
        </p:nvSpPr>
        <p:spPr>
          <a:xfrm>
            <a:off x="2895600" y="6408738"/>
            <a:ext cx="6118225" cy="449262"/>
          </a:xfrm>
        </p:spPr>
        <p:txBody>
          <a:bodyPr/>
          <a:lstStyle/>
          <a:p>
            <a:r>
              <a:rPr lang="en-US" dirty="0"/>
              <a:t>© Accessibility Partners, 2016. Not to be reproduced without permission.</a:t>
            </a:r>
          </a:p>
        </p:txBody>
      </p:sp>
      <p:sp>
        <p:nvSpPr>
          <p:cNvPr id="9" name="Slide Number Placeholder 8"/>
          <p:cNvSpPr>
            <a:spLocks noGrp="1"/>
          </p:cNvSpPr>
          <p:nvPr>
            <p:ph type="sldNum" sz="quarter" idx="12"/>
          </p:nvPr>
        </p:nvSpPr>
        <p:spPr/>
        <p:txBody>
          <a:bodyPr/>
          <a:lstStyle/>
          <a:p>
            <a:pPr>
              <a:defRPr/>
            </a:pPr>
            <a:fld id="{E72BE196-C9DC-43C6-9AAA-CFA3479A1F21}" type="slidenum">
              <a:rPr lang="en-US" smtClean="0"/>
              <a:pPr>
                <a:defRPr/>
              </a:pPr>
              <a:t>57</a:t>
            </a:fld>
            <a:endParaRPr lang="en-US"/>
          </a:p>
        </p:txBody>
      </p:sp>
    </p:spTree>
    <p:extLst>
      <p:ext uri="{BB962C8B-B14F-4D97-AF65-F5344CB8AC3E}">
        <p14:creationId xmlns:p14="http://schemas.microsoft.com/office/powerpoint/2010/main" val="2969292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Eliminate Text Boxes</a:t>
            </a:r>
          </a:p>
        </p:txBody>
      </p:sp>
      <p:sp>
        <p:nvSpPr>
          <p:cNvPr id="2" name="Content Placeholder 1"/>
          <p:cNvSpPr>
            <a:spLocks noGrp="1"/>
          </p:cNvSpPr>
          <p:nvPr>
            <p:ph idx="1"/>
          </p:nvPr>
        </p:nvSpPr>
        <p:spPr>
          <a:xfrm>
            <a:off x="457200" y="1481138"/>
            <a:ext cx="4572000" cy="4525962"/>
          </a:xfrm>
        </p:spPr>
        <p:txBody>
          <a:bodyPr/>
          <a:lstStyle/>
          <a:p>
            <a:r>
              <a:rPr lang="en-US" dirty="0"/>
              <a:t>Not always accessible to screen readers</a:t>
            </a:r>
          </a:p>
          <a:p>
            <a:r>
              <a:rPr lang="en-US" dirty="0"/>
              <a:t>Text should be placed in main body</a:t>
            </a:r>
          </a:p>
          <a:p>
            <a:r>
              <a:rPr lang="en-US" dirty="0"/>
              <a:t>Can use style formatting to differentiate</a:t>
            </a:r>
          </a:p>
          <a:p>
            <a:pPr lvl="1"/>
            <a:r>
              <a:rPr lang="en-US" dirty="0"/>
              <a:t>Copy text from text box</a:t>
            </a:r>
          </a:p>
          <a:p>
            <a:pPr lvl="1"/>
            <a:r>
              <a:rPr lang="en-US" dirty="0"/>
              <a:t>Delete text box</a:t>
            </a:r>
          </a:p>
          <a:p>
            <a:pPr lvl="1"/>
            <a:r>
              <a:rPr lang="en-US" dirty="0"/>
              <a:t>Paste text into main document</a:t>
            </a:r>
          </a:p>
        </p:txBody>
      </p:sp>
      <p:pic>
        <p:nvPicPr>
          <p:cNvPr id="7170" name="Picture 2" descr="Image of various text box"/>
          <p:cNvPicPr>
            <a:picLocks noChangeAspect="1" noChangeArrowheads="1"/>
          </p:cNvPicPr>
          <p:nvPr/>
        </p:nvPicPr>
        <p:blipFill rotWithShape="1">
          <a:blip r:embed="rId3">
            <a:extLst>
              <a:ext uri="{28A0092B-C50C-407E-A947-70E740481C1C}">
                <a14:useLocalDpi xmlns:a14="http://schemas.microsoft.com/office/drawing/2010/main" val="0"/>
              </a:ext>
            </a:extLst>
          </a:blip>
          <a:srcRect l="46302" b="17410"/>
          <a:stretch/>
        </p:blipFill>
        <p:spPr bwMode="auto">
          <a:xfrm>
            <a:off x="5334000" y="1417638"/>
            <a:ext cx="3089275" cy="41457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2438400" y="6123783"/>
            <a:ext cx="6499225" cy="601662"/>
          </a:xfrm>
        </p:spPr>
        <p:txBody>
          <a:bodyPr/>
          <a:lstStyle/>
          <a:p>
            <a:r>
              <a:rPr lang="en-US" dirty="0"/>
              <a:t>© Accessibility Partners, 2016. Not to be reproduced without permission.</a:t>
            </a:r>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58</a:t>
            </a:fld>
            <a:endParaRPr lang="en-US"/>
          </a:p>
        </p:txBody>
      </p:sp>
    </p:spTree>
    <p:extLst>
      <p:ext uri="{BB962C8B-B14F-4D97-AF65-F5344CB8AC3E}">
        <p14:creationId xmlns:p14="http://schemas.microsoft.com/office/powerpoint/2010/main" val="3977359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Provide</a:t>
            </a:r>
            <a:r>
              <a:rPr lang="en-US" baseline="0" dirty="0"/>
              <a:t> Clear Links</a:t>
            </a:r>
            <a:endParaRPr lang="en-US" dirty="0"/>
          </a:p>
        </p:txBody>
      </p:sp>
      <p:sp>
        <p:nvSpPr>
          <p:cNvPr id="2" name="Content Placeholder 1"/>
          <p:cNvSpPr>
            <a:spLocks noGrp="1"/>
          </p:cNvSpPr>
          <p:nvPr>
            <p:ph idx="1"/>
          </p:nvPr>
        </p:nvSpPr>
        <p:spPr/>
        <p:txBody>
          <a:bodyPr/>
          <a:lstStyle/>
          <a:p>
            <a:r>
              <a:rPr lang="en-US" dirty="0"/>
              <a:t>Meaningful text is necessary</a:t>
            </a:r>
          </a:p>
          <a:p>
            <a:r>
              <a:rPr lang="en-US" dirty="0"/>
              <a:t>Describe: destination, function, purpose</a:t>
            </a:r>
          </a:p>
          <a:p>
            <a:r>
              <a:rPr lang="en-US" dirty="0"/>
              <a:t>Add a ScreenTip</a:t>
            </a:r>
          </a:p>
          <a:p>
            <a:r>
              <a:rPr lang="en-US" dirty="0"/>
              <a:t>Edit Hyperlink</a:t>
            </a:r>
          </a:p>
          <a:p>
            <a:pPr lvl="1"/>
            <a:r>
              <a:rPr lang="en-US" dirty="0"/>
              <a:t>Click ScreenTip</a:t>
            </a:r>
          </a:p>
          <a:p>
            <a:pPr lvl="1"/>
            <a:r>
              <a:rPr lang="en-US" dirty="0"/>
              <a:t>Add descriptive text</a:t>
            </a:r>
          </a:p>
        </p:txBody>
      </p:sp>
      <p:pic>
        <p:nvPicPr>
          <p:cNvPr id="6" name="Picture 5" descr="Image of the methodology of adding a ScreenTip for hyperlinks"/>
          <p:cNvPicPr/>
          <p:nvPr/>
        </p:nvPicPr>
        <p:blipFill>
          <a:blip r:embed="rId3" cstate="print"/>
          <a:stretch>
            <a:fillRect/>
          </a:stretch>
        </p:blipFill>
        <p:spPr>
          <a:xfrm>
            <a:off x="4572000" y="3733800"/>
            <a:ext cx="4262922" cy="2215515"/>
          </a:xfrm>
          <a:prstGeom prst="rect">
            <a:avLst/>
          </a:prstGeom>
        </p:spPr>
      </p:pic>
      <p:sp>
        <p:nvSpPr>
          <p:cNvPr id="7" name="Footer Placeholder 6"/>
          <p:cNvSpPr>
            <a:spLocks noGrp="1"/>
          </p:cNvSpPr>
          <p:nvPr>
            <p:ph type="ftr" sz="quarter" idx="11"/>
          </p:nvPr>
        </p:nvSpPr>
        <p:spPr>
          <a:xfrm>
            <a:off x="2743200" y="6408738"/>
            <a:ext cx="6270625" cy="449262"/>
          </a:xfrm>
        </p:spPr>
        <p:txBody>
          <a:bodyPr/>
          <a:lstStyle/>
          <a:p>
            <a:r>
              <a:rPr lang="en-US" dirty="0"/>
              <a:t>© Accessibility Partners, 2016. Not to be reproduced without permission.</a:t>
            </a:r>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59</a:t>
            </a:fld>
            <a:endParaRPr lang="en-US"/>
          </a:p>
        </p:txBody>
      </p:sp>
    </p:spTree>
    <p:extLst>
      <p:ext uri="{BB962C8B-B14F-4D97-AF65-F5344CB8AC3E}">
        <p14:creationId xmlns:p14="http://schemas.microsoft.com/office/powerpoint/2010/main" val="95156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Prevalence of Disability</a:t>
            </a:r>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92" y="1541234"/>
            <a:ext cx="7935217" cy="3775532"/>
          </a:xfrm>
          <a:prstGeom prst="rect">
            <a:avLst/>
          </a:prstGeom>
        </p:spPr>
      </p:pic>
      <p:sp>
        <p:nvSpPr>
          <p:cNvPr id="8" name="Footer Placeholder 3"/>
          <p:cNvSpPr>
            <a:spLocks noGrp="1"/>
          </p:cNvSpPr>
          <p:nvPr>
            <p:ph type="ftr" sz="quarter" idx="11"/>
          </p:nvPr>
        </p:nvSpPr>
        <p:spPr>
          <a:xfrm>
            <a:off x="3657600" y="6248400"/>
            <a:ext cx="5356225" cy="525463"/>
          </a:xfrm>
        </p:spPr>
        <p:txBody>
          <a:bodyPr/>
          <a:lstStyle/>
          <a:p>
            <a:r>
              <a:rPr lang="en-US" dirty="0"/>
              <a:t>© Accessibility Partners, 2016. Not to be reproduced without permission.</a:t>
            </a:r>
          </a:p>
        </p:txBody>
      </p:sp>
    </p:spTree>
    <p:extLst>
      <p:ext uri="{BB962C8B-B14F-4D97-AF65-F5344CB8AC3E}">
        <p14:creationId xmlns:p14="http://schemas.microsoft.com/office/powerpoint/2010/main" val="3166549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Accessibility with Tables</a:t>
            </a:r>
          </a:p>
        </p:txBody>
      </p:sp>
      <p:sp>
        <p:nvSpPr>
          <p:cNvPr id="2" name="Content Placeholder 1"/>
          <p:cNvSpPr>
            <a:spLocks noGrp="1"/>
          </p:cNvSpPr>
          <p:nvPr>
            <p:ph idx="1"/>
          </p:nvPr>
        </p:nvSpPr>
        <p:spPr/>
        <p:txBody>
          <a:bodyPr/>
          <a:lstStyle/>
          <a:p>
            <a:r>
              <a:rPr lang="en-US" dirty="0"/>
              <a:t>Define headers in your table</a:t>
            </a:r>
          </a:p>
          <a:p>
            <a:r>
              <a:rPr lang="en-US" dirty="0"/>
              <a:t>No way to add row headers</a:t>
            </a:r>
          </a:p>
          <a:p>
            <a:pPr lvl="1"/>
            <a:r>
              <a:rPr lang="en-US" dirty="0"/>
              <a:t>Keep table structure simple</a:t>
            </a:r>
          </a:p>
          <a:p>
            <a:r>
              <a:rPr lang="en-US" dirty="0"/>
              <a:t>Avoid using empty cells for decoration</a:t>
            </a:r>
          </a:p>
          <a:p>
            <a:r>
              <a:rPr lang="en-US" dirty="0"/>
              <a:t>Add alternative text to your table</a:t>
            </a:r>
          </a:p>
        </p:txBody>
      </p:sp>
      <p:pic>
        <p:nvPicPr>
          <p:cNvPr id="5122" name="Picture 2" descr="Graphic of a table being built in Microsoft Word"/>
          <p:cNvPicPr>
            <a:picLocks noChangeAspect="1" noChangeArrowheads="1"/>
          </p:cNvPicPr>
          <p:nvPr/>
        </p:nvPicPr>
        <p:blipFill rotWithShape="1">
          <a:blip r:embed="rId3">
            <a:extLst>
              <a:ext uri="{28A0092B-C50C-407E-A947-70E740481C1C}">
                <a14:useLocalDpi xmlns:a14="http://schemas.microsoft.com/office/drawing/2010/main" val="0"/>
              </a:ext>
            </a:extLst>
          </a:blip>
          <a:srcRect b="38213"/>
          <a:stretch/>
        </p:blipFill>
        <p:spPr bwMode="auto">
          <a:xfrm>
            <a:off x="4876800" y="3779679"/>
            <a:ext cx="3810000" cy="170672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2590800" y="6408738"/>
            <a:ext cx="6423025" cy="449262"/>
          </a:xfrm>
        </p:spPr>
        <p:txBody>
          <a:bodyPr/>
          <a:lstStyle/>
          <a:p>
            <a:r>
              <a:rPr lang="en-US" dirty="0"/>
              <a:t>© Accessibility Partners, 2016. Not to be reproduced without permission.</a:t>
            </a:r>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60</a:t>
            </a:fld>
            <a:endParaRPr lang="en-US"/>
          </a:p>
        </p:txBody>
      </p:sp>
    </p:spTree>
    <p:extLst>
      <p:ext uri="{BB962C8B-B14F-4D97-AF65-F5344CB8AC3E}">
        <p14:creationId xmlns:p14="http://schemas.microsoft.com/office/powerpoint/2010/main" val="1060142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Headers for Tables</a:t>
            </a:r>
          </a:p>
        </p:txBody>
      </p:sp>
      <p:sp>
        <p:nvSpPr>
          <p:cNvPr id="2" name="Content Placeholder 1"/>
          <p:cNvSpPr>
            <a:spLocks noGrp="1"/>
          </p:cNvSpPr>
          <p:nvPr>
            <p:ph idx="1"/>
          </p:nvPr>
        </p:nvSpPr>
        <p:spPr/>
        <p:txBody>
          <a:bodyPr/>
          <a:lstStyle/>
          <a:p>
            <a:r>
              <a:rPr lang="en-US" dirty="0"/>
              <a:t>Click on any or all cells of first row in table</a:t>
            </a:r>
          </a:p>
          <a:p>
            <a:r>
              <a:rPr lang="en-US" dirty="0"/>
              <a:t>Locate Table tools</a:t>
            </a:r>
          </a:p>
          <a:p>
            <a:pPr lvl="1"/>
            <a:r>
              <a:rPr lang="en-US" dirty="0"/>
              <a:t>Click Layout Tab</a:t>
            </a:r>
          </a:p>
          <a:p>
            <a:r>
              <a:rPr lang="en-US" dirty="0"/>
              <a:t>Or, right click on table</a:t>
            </a:r>
          </a:p>
          <a:p>
            <a:r>
              <a:rPr lang="en-US" dirty="0"/>
              <a:t>Select “Repeat Header Rows”</a:t>
            </a:r>
          </a:p>
        </p:txBody>
      </p:sp>
      <p:pic>
        <p:nvPicPr>
          <p:cNvPr id="6" name="Picture 5" descr="Depiction on how to repeat header rows in tables"/>
          <p:cNvPicPr/>
          <p:nvPr/>
        </p:nvPicPr>
        <p:blipFill>
          <a:blip r:embed="rId3">
            <a:extLst>
              <a:ext uri="{28A0092B-C50C-407E-A947-70E740481C1C}">
                <a14:useLocalDpi xmlns:a14="http://schemas.microsoft.com/office/drawing/2010/main" val="0"/>
              </a:ext>
            </a:extLst>
          </a:blip>
          <a:stretch>
            <a:fillRect/>
          </a:stretch>
        </p:blipFill>
        <p:spPr>
          <a:xfrm>
            <a:off x="838200" y="3810000"/>
            <a:ext cx="3657600" cy="2133600"/>
          </a:xfrm>
          <a:prstGeom prst="rect">
            <a:avLst/>
          </a:prstGeom>
        </p:spPr>
      </p:pic>
      <p:pic>
        <p:nvPicPr>
          <p:cNvPr id="7" name="Picture 6" descr="Iimage of the Table Properties menu"/>
          <p:cNvPicPr/>
          <p:nvPr/>
        </p:nvPicPr>
        <p:blipFill>
          <a:blip r:embed="rId4">
            <a:extLst>
              <a:ext uri="{28A0092B-C50C-407E-A947-70E740481C1C}">
                <a14:useLocalDpi xmlns:a14="http://schemas.microsoft.com/office/drawing/2010/main" val="0"/>
              </a:ext>
            </a:extLst>
          </a:blip>
          <a:stretch>
            <a:fillRect/>
          </a:stretch>
        </p:blipFill>
        <p:spPr>
          <a:xfrm>
            <a:off x="6019800" y="3276600"/>
            <a:ext cx="2745736" cy="2804170"/>
          </a:xfrm>
          <a:prstGeom prst="rect">
            <a:avLst/>
          </a:prstGeom>
        </p:spPr>
      </p:pic>
      <p:sp>
        <p:nvSpPr>
          <p:cNvPr id="8" name="Footer Placeholder 7"/>
          <p:cNvSpPr>
            <a:spLocks noGrp="1"/>
          </p:cNvSpPr>
          <p:nvPr>
            <p:ph type="ftr" sz="quarter" idx="11"/>
          </p:nvPr>
        </p:nvSpPr>
        <p:spPr>
          <a:xfrm>
            <a:off x="3200400" y="6408738"/>
            <a:ext cx="5813425" cy="601662"/>
          </a:xfrm>
        </p:spPr>
        <p:txBody>
          <a:bodyPr/>
          <a:lstStyle/>
          <a:p>
            <a:r>
              <a:rPr lang="en-US" dirty="0"/>
              <a:t>© Accessibility Partners, 2016. Not to be reproduced without permission.</a:t>
            </a:r>
          </a:p>
        </p:txBody>
      </p:sp>
      <p:sp>
        <p:nvSpPr>
          <p:cNvPr id="9" name="Slide Number Placeholder 8"/>
          <p:cNvSpPr>
            <a:spLocks noGrp="1"/>
          </p:cNvSpPr>
          <p:nvPr>
            <p:ph type="sldNum" sz="quarter" idx="12"/>
          </p:nvPr>
        </p:nvSpPr>
        <p:spPr/>
        <p:txBody>
          <a:bodyPr/>
          <a:lstStyle/>
          <a:p>
            <a:pPr>
              <a:defRPr/>
            </a:pPr>
            <a:fld id="{E72BE196-C9DC-43C6-9AAA-CFA3479A1F21}" type="slidenum">
              <a:rPr lang="en-US" smtClean="0"/>
              <a:pPr>
                <a:defRPr/>
              </a:pPr>
              <a:t>61</a:t>
            </a:fld>
            <a:endParaRPr lang="en-US"/>
          </a:p>
        </p:txBody>
      </p:sp>
    </p:spTree>
    <p:extLst>
      <p:ext uri="{BB962C8B-B14F-4D97-AF65-F5344CB8AC3E}">
        <p14:creationId xmlns:p14="http://schemas.microsoft.com/office/powerpoint/2010/main" val="331312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Alternative Text for Table</a:t>
            </a:r>
          </a:p>
        </p:txBody>
      </p:sp>
      <p:sp>
        <p:nvSpPr>
          <p:cNvPr id="2" name="Content Placeholder 1"/>
          <p:cNvSpPr>
            <a:spLocks noGrp="1"/>
          </p:cNvSpPr>
          <p:nvPr>
            <p:ph idx="1"/>
          </p:nvPr>
        </p:nvSpPr>
        <p:spPr>
          <a:xfrm>
            <a:off x="457200" y="1481138"/>
            <a:ext cx="4953000" cy="4525962"/>
          </a:xfrm>
        </p:spPr>
        <p:txBody>
          <a:bodyPr/>
          <a:lstStyle/>
          <a:p>
            <a:r>
              <a:rPr lang="en-US" dirty="0"/>
              <a:t>Right click on table</a:t>
            </a:r>
          </a:p>
          <a:p>
            <a:r>
              <a:rPr lang="en-US" dirty="0"/>
              <a:t>Select Alt Text tab</a:t>
            </a:r>
          </a:p>
          <a:p>
            <a:r>
              <a:rPr lang="en-US" dirty="0"/>
              <a:t>Add descriptive text</a:t>
            </a:r>
          </a:p>
          <a:p>
            <a:pPr lvl="1"/>
            <a:r>
              <a:rPr lang="en-US" dirty="0"/>
              <a:t>Summary of table and findings</a:t>
            </a:r>
          </a:p>
          <a:p>
            <a:pPr lvl="1"/>
            <a:r>
              <a:rPr lang="en-US" dirty="0"/>
              <a:t>Type of data analyzed</a:t>
            </a:r>
          </a:p>
        </p:txBody>
      </p:sp>
      <p:pic>
        <p:nvPicPr>
          <p:cNvPr id="8" name="Picture 7" descr="Image of the Alt Text Tab in Table Properties"/>
          <p:cNvPicPr>
            <a:picLocks noChangeAspect="1"/>
          </p:cNvPicPr>
          <p:nvPr/>
        </p:nvPicPr>
        <p:blipFill>
          <a:blip r:embed="rId3"/>
          <a:stretch>
            <a:fillRect/>
          </a:stretch>
        </p:blipFill>
        <p:spPr>
          <a:xfrm>
            <a:off x="4876800" y="1447800"/>
            <a:ext cx="3595473" cy="3810000"/>
          </a:xfrm>
          <a:prstGeom prst="rect">
            <a:avLst/>
          </a:prstGeom>
        </p:spPr>
      </p:pic>
      <p:sp>
        <p:nvSpPr>
          <p:cNvPr id="6" name="Footer Placeholder 5"/>
          <p:cNvSpPr>
            <a:spLocks noGrp="1"/>
          </p:cNvSpPr>
          <p:nvPr>
            <p:ph type="ftr" sz="quarter" idx="11"/>
          </p:nvPr>
        </p:nvSpPr>
        <p:spPr>
          <a:xfrm>
            <a:off x="3886200" y="6408738"/>
            <a:ext cx="5127625" cy="449262"/>
          </a:xfrm>
        </p:spPr>
        <p:txBody>
          <a:bodyPr/>
          <a:lstStyle/>
          <a:p>
            <a:r>
              <a:rPr lang="en-US" dirty="0"/>
              <a:t>© Accessibility Partners, 2016. Not to be reproduced without permission.</a:t>
            </a:r>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62</a:t>
            </a:fld>
            <a:endParaRPr lang="en-US"/>
          </a:p>
        </p:txBody>
      </p:sp>
    </p:spTree>
    <p:extLst>
      <p:ext uri="{BB962C8B-B14F-4D97-AF65-F5344CB8AC3E}">
        <p14:creationId xmlns:p14="http://schemas.microsoft.com/office/powerpoint/2010/main" val="2962705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Other Considerations</a:t>
            </a:r>
          </a:p>
        </p:txBody>
      </p:sp>
      <p:sp>
        <p:nvSpPr>
          <p:cNvPr id="2" name="Content Placeholder 1"/>
          <p:cNvSpPr>
            <a:spLocks noGrp="1"/>
          </p:cNvSpPr>
          <p:nvPr>
            <p:ph idx="1"/>
          </p:nvPr>
        </p:nvSpPr>
        <p:spPr>
          <a:xfrm>
            <a:off x="457200" y="1397318"/>
            <a:ext cx="8458200" cy="4940300"/>
          </a:xfrm>
        </p:spPr>
        <p:txBody>
          <a:bodyPr/>
          <a:lstStyle/>
          <a:p>
            <a:pPr lvl="0"/>
            <a:r>
              <a:rPr lang="en-US" sz="2800" dirty="0"/>
              <a:t>Use true columns, not tables or columns created by hand with the Tab key.</a:t>
            </a:r>
          </a:p>
          <a:p>
            <a:pPr lvl="0"/>
            <a:r>
              <a:rPr lang="en-US" sz="2800" dirty="0"/>
              <a:t>Provide a table of contents, especially for long documents. </a:t>
            </a:r>
          </a:p>
          <a:p>
            <a:pPr lvl="1"/>
            <a:r>
              <a:rPr lang="en-US" sz="2400" dirty="0"/>
              <a:t>This can be created automatically when using heading styles</a:t>
            </a:r>
          </a:p>
          <a:p>
            <a:pPr lvl="0"/>
            <a:r>
              <a:rPr lang="en-US" sz="2800" dirty="0"/>
              <a:t>Use ‘broken down’ language</a:t>
            </a:r>
          </a:p>
          <a:p>
            <a:pPr lvl="1" eaLnBrk="1" hangingPunct="1"/>
            <a:r>
              <a:rPr lang="en-US" sz="2300" kern="1200" dirty="0">
                <a:solidFill>
                  <a:schemeClr val="tx1"/>
                </a:solidFill>
                <a:effectLst/>
                <a:latin typeface="+mn-lt"/>
                <a:ea typeface="+mn-ea"/>
                <a:cs typeface="+mn-cs"/>
              </a:rPr>
              <a:t>Introduce acronyms</a:t>
            </a:r>
            <a:endParaRPr lang="en-US" dirty="0">
              <a:effectLst/>
            </a:endParaRPr>
          </a:p>
          <a:p>
            <a:pPr lvl="1" eaLnBrk="1" hangingPunct="1"/>
            <a:r>
              <a:rPr lang="en-US" sz="2300" kern="1200" dirty="0">
                <a:solidFill>
                  <a:schemeClr val="tx1"/>
                </a:solidFill>
                <a:effectLst/>
                <a:latin typeface="+mn-lt"/>
                <a:ea typeface="+mn-ea"/>
                <a:cs typeface="+mn-cs"/>
              </a:rPr>
              <a:t>Spell out abbreviations</a:t>
            </a:r>
            <a:endParaRPr lang="en-US" dirty="0">
              <a:effectLst/>
            </a:endParaRPr>
          </a:p>
          <a:p>
            <a:pPr lvl="1"/>
            <a:endParaRPr lang="en-US" sz="2400" dirty="0"/>
          </a:p>
          <a:p>
            <a:endParaRPr lang="en-US" dirty="0"/>
          </a:p>
        </p:txBody>
      </p:sp>
      <p:sp>
        <p:nvSpPr>
          <p:cNvPr id="6" name="Footer Placeholder 5"/>
          <p:cNvSpPr>
            <a:spLocks noGrp="1"/>
          </p:cNvSpPr>
          <p:nvPr>
            <p:ph type="ftr" sz="quarter" idx="11"/>
          </p:nvPr>
        </p:nvSpPr>
        <p:spPr>
          <a:xfrm>
            <a:off x="3810000" y="6408739"/>
            <a:ext cx="5203825" cy="220662"/>
          </a:xfrm>
        </p:spPr>
        <p:txBody>
          <a:bodyPr/>
          <a:lstStyle/>
          <a:p>
            <a:r>
              <a:rPr lang="en-US" dirty="0"/>
              <a:t>© Accessibility Partners, 2016. Not to be reproduced without permission.</a:t>
            </a:r>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63</a:t>
            </a:fld>
            <a:endParaRPr lang="en-US"/>
          </a:p>
        </p:txBody>
      </p:sp>
    </p:spTree>
    <p:extLst>
      <p:ext uri="{BB962C8B-B14F-4D97-AF65-F5344CB8AC3E}">
        <p14:creationId xmlns:p14="http://schemas.microsoft.com/office/powerpoint/2010/main" val="3102909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Other Accessibility</a:t>
            </a:r>
            <a:r>
              <a:rPr lang="en-US" baseline="0" dirty="0"/>
              <a:t> Considerations</a:t>
            </a:r>
            <a:endParaRPr lang="en-US" dirty="0"/>
          </a:p>
        </p:txBody>
      </p:sp>
      <p:sp>
        <p:nvSpPr>
          <p:cNvPr id="2" name="Content Placeholder 1"/>
          <p:cNvSpPr>
            <a:spLocks noGrp="1"/>
          </p:cNvSpPr>
          <p:nvPr>
            <p:ph idx="1"/>
          </p:nvPr>
        </p:nvSpPr>
        <p:spPr>
          <a:xfrm>
            <a:off x="621189" y="1402398"/>
            <a:ext cx="8229600" cy="4525962"/>
          </a:xfrm>
        </p:spPr>
        <p:txBody>
          <a:bodyPr/>
          <a:lstStyle/>
          <a:p>
            <a:pPr lvl="0"/>
            <a:r>
              <a:rPr lang="en-US" sz="2800" dirty="0"/>
              <a:t>Use true numbered and bulleted lists.</a:t>
            </a:r>
          </a:p>
          <a:p>
            <a:pPr lvl="1"/>
            <a:r>
              <a:rPr lang="en-US" sz="2400" dirty="0"/>
              <a:t>Created in the Styles. Don’t manually type bullets using punctuation, or manually number. </a:t>
            </a:r>
          </a:p>
          <a:p>
            <a:pPr lvl="0"/>
            <a:r>
              <a:rPr lang="en-US" sz="2800" dirty="0"/>
              <a:t>Ensure that font size is sufficient, usually around 12 points or more.</a:t>
            </a:r>
          </a:p>
          <a:p>
            <a:pPr lvl="0"/>
            <a:r>
              <a:rPr lang="en-US" sz="2800" dirty="0"/>
              <a:t>Provide sufficient color contrast.</a:t>
            </a:r>
          </a:p>
          <a:p>
            <a:pPr lvl="0"/>
            <a:r>
              <a:rPr lang="en-US" sz="2800" dirty="0"/>
              <a:t>Don't use color as the only way to convey content</a:t>
            </a:r>
          </a:p>
        </p:txBody>
      </p:sp>
      <p:sp>
        <p:nvSpPr>
          <p:cNvPr id="6" name="Footer Placeholder 5"/>
          <p:cNvSpPr>
            <a:spLocks noGrp="1"/>
          </p:cNvSpPr>
          <p:nvPr>
            <p:ph type="ftr" sz="quarter" idx="11"/>
          </p:nvPr>
        </p:nvSpPr>
        <p:spPr>
          <a:xfrm>
            <a:off x="2971800" y="6408739"/>
            <a:ext cx="6042025" cy="296862"/>
          </a:xfrm>
        </p:spPr>
        <p:txBody>
          <a:bodyPr/>
          <a:lstStyle/>
          <a:p>
            <a:r>
              <a:rPr lang="en-US"/>
              <a:t>© Accessibility Partners, 2016. Not to be reproduced without permission.</a:t>
            </a:r>
            <a:endParaRPr lang="en-US" dirty="0"/>
          </a:p>
        </p:txBody>
      </p:sp>
      <p:sp>
        <p:nvSpPr>
          <p:cNvPr id="7" name="Slide Number Placeholder 6"/>
          <p:cNvSpPr>
            <a:spLocks noGrp="1"/>
          </p:cNvSpPr>
          <p:nvPr>
            <p:ph type="sldNum" sz="quarter" idx="12"/>
          </p:nvPr>
        </p:nvSpPr>
        <p:spPr/>
        <p:txBody>
          <a:bodyPr/>
          <a:lstStyle/>
          <a:p>
            <a:pPr>
              <a:defRPr/>
            </a:pPr>
            <a:fld id="{E72BE196-C9DC-43C6-9AAA-CFA3479A1F21}" type="slidenum">
              <a:rPr lang="en-US" smtClean="0"/>
              <a:pPr>
                <a:defRPr/>
              </a:pPr>
              <a:t>64</a:t>
            </a:fld>
            <a:endParaRPr lang="en-US"/>
          </a:p>
        </p:txBody>
      </p:sp>
    </p:spTree>
    <p:extLst>
      <p:ext uri="{BB962C8B-B14F-4D97-AF65-F5344CB8AC3E}">
        <p14:creationId xmlns:p14="http://schemas.microsoft.com/office/powerpoint/2010/main" val="4251875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Uh oh—what if I forget!?</a:t>
            </a:r>
          </a:p>
        </p:txBody>
      </p:sp>
      <p:sp>
        <p:nvSpPr>
          <p:cNvPr id="2" name="Content Placeholder 1"/>
          <p:cNvSpPr>
            <a:spLocks noGrp="1"/>
          </p:cNvSpPr>
          <p:nvPr>
            <p:ph idx="1"/>
          </p:nvPr>
        </p:nvSpPr>
        <p:spPr/>
        <p:txBody>
          <a:bodyPr/>
          <a:lstStyle/>
          <a:p>
            <a:r>
              <a:rPr lang="en-US" dirty="0"/>
              <a:t>Use the Accessibility Checker!</a:t>
            </a:r>
          </a:p>
        </p:txBody>
      </p:sp>
      <p:sp>
        <p:nvSpPr>
          <p:cNvPr id="4" name="Footer Placeholder 3"/>
          <p:cNvSpPr>
            <a:spLocks noGrp="1"/>
          </p:cNvSpPr>
          <p:nvPr>
            <p:ph type="ftr" sz="quarter" idx="10"/>
          </p:nvPr>
        </p:nvSpPr>
        <p:spPr/>
        <p:txBody>
          <a:bodyPr/>
          <a:lstStyle/>
          <a:p>
            <a:pPr>
              <a:defRPr/>
            </a:pPr>
            <a:r>
              <a:rPr lang="en-US"/>
              <a:t>Accessibility Partners (C) Accessibility Partners, 2016. Not to be reproduced without permission.</a:t>
            </a:r>
            <a:endParaRPr lang="en-US" dirty="0"/>
          </a:p>
        </p:txBody>
      </p:sp>
      <p:sp>
        <p:nvSpPr>
          <p:cNvPr id="5" name="Slide Number Placeholder 4"/>
          <p:cNvSpPr>
            <a:spLocks noGrp="1"/>
          </p:cNvSpPr>
          <p:nvPr>
            <p:ph type="sldNum" sz="quarter" idx="11"/>
          </p:nvPr>
        </p:nvSpPr>
        <p:spPr/>
        <p:txBody>
          <a:bodyPr/>
          <a:lstStyle/>
          <a:p>
            <a:pPr>
              <a:defRPr/>
            </a:pPr>
            <a:fld id="{B04C1B9F-3FB2-4293-9364-398FE43ACA5F}" type="slidenum">
              <a:rPr lang="en-US" smtClean="0"/>
              <a:pPr>
                <a:defRPr/>
              </a:pPr>
              <a:t>65</a:t>
            </a:fld>
            <a:endParaRPr lang="en-US"/>
          </a:p>
        </p:txBody>
      </p:sp>
      <p:pic>
        <p:nvPicPr>
          <p:cNvPr id="1026" name="Picture 2" descr="Inspect Document in Word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2438400"/>
            <a:ext cx="731096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19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pPr algn="ctr"/>
            <a:r>
              <a:rPr lang="en-US" dirty="0"/>
              <a:t>Conclusion: Accessibility Benefits</a:t>
            </a:r>
          </a:p>
        </p:txBody>
      </p:sp>
      <p:sp>
        <p:nvSpPr>
          <p:cNvPr id="3" name="Content Placeholder 2"/>
          <p:cNvSpPr>
            <a:spLocks noGrp="1"/>
          </p:cNvSpPr>
          <p:nvPr>
            <p:ph sz="half" idx="4294967295"/>
          </p:nvPr>
        </p:nvSpPr>
        <p:spPr>
          <a:xfrm>
            <a:off x="304800" y="1448118"/>
            <a:ext cx="8382000" cy="4525963"/>
          </a:xfrm>
        </p:spPr>
        <p:txBody>
          <a:bodyPr/>
          <a:lstStyle/>
          <a:p>
            <a:r>
              <a:rPr lang="en-US" b="1" dirty="0"/>
              <a:t>Maximize reach, number of visitors, revenues and ultimately profits</a:t>
            </a:r>
          </a:p>
          <a:p>
            <a:r>
              <a:rPr lang="en-US" dirty="0"/>
              <a:t>Accessibility statements and roadmaps</a:t>
            </a:r>
          </a:p>
          <a:p>
            <a:r>
              <a:rPr lang="en-US" dirty="0"/>
              <a:t>Tap into a wider demographic</a:t>
            </a:r>
          </a:p>
          <a:p>
            <a:r>
              <a:rPr lang="en-US" dirty="0"/>
              <a:t>Increase productivity for all</a:t>
            </a:r>
          </a:p>
          <a:p>
            <a:endParaRPr lang="en-US" dirty="0"/>
          </a:p>
        </p:txBody>
      </p:sp>
      <p:pic>
        <p:nvPicPr>
          <p:cNvPr id="10242" name="Picture 2" descr="Black briefcase"/>
          <p:cNvPicPr>
            <a:picLocks noChangeAspect="1" noChangeArrowheads="1"/>
          </p:cNvPicPr>
          <p:nvPr/>
        </p:nvPicPr>
        <p:blipFill rotWithShape="1">
          <a:blip r:embed="rId3">
            <a:extLst>
              <a:ext uri="{28A0092B-C50C-407E-A947-70E740481C1C}">
                <a14:useLocalDpi xmlns:a14="http://schemas.microsoft.com/office/drawing/2010/main" val="0"/>
              </a:ext>
            </a:extLst>
          </a:blip>
          <a:srcRect b="11963"/>
          <a:stretch/>
        </p:blipFill>
        <p:spPr bwMode="auto">
          <a:xfrm>
            <a:off x="6248400" y="3711099"/>
            <a:ext cx="2103437" cy="185181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66</a:t>
            </a:fld>
            <a:endParaRPr lang="en-US"/>
          </a:p>
        </p:txBody>
      </p:sp>
    </p:spTree>
    <p:extLst>
      <p:ext uri="{BB962C8B-B14F-4D97-AF65-F5344CB8AC3E}">
        <p14:creationId xmlns:p14="http://schemas.microsoft.com/office/powerpoint/2010/main" val="1483786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pPr algn="ctr"/>
            <a:r>
              <a:rPr lang="en-US" dirty="0"/>
              <a:t>Additional Accessibility Benefits</a:t>
            </a:r>
          </a:p>
        </p:txBody>
      </p:sp>
      <p:sp>
        <p:nvSpPr>
          <p:cNvPr id="3" name="Content Placeholder 2"/>
          <p:cNvSpPr>
            <a:spLocks noGrp="1"/>
          </p:cNvSpPr>
          <p:nvPr>
            <p:ph sz="half" idx="4294967295"/>
          </p:nvPr>
        </p:nvSpPr>
        <p:spPr>
          <a:xfrm>
            <a:off x="-1" y="1600200"/>
            <a:ext cx="8610601" cy="4525963"/>
          </a:xfrm>
        </p:spPr>
        <p:txBody>
          <a:bodyPr/>
          <a:lstStyle/>
          <a:p>
            <a:r>
              <a:rPr lang="en-US" dirty="0"/>
              <a:t>Generate a positive media response</a:t>
            </a:r>
          </a:p>
          <a:p>
            <a:r>
              <a:rPr lang="en-US" dirty="0"/>
              <a:t>Use as a differentiator and be more inclusive</a:t>
            </a:r>
          </a:p>
          <a:p>
            <a:r>
              <a:rPr lang="en-US" dirty="0"/>
              <a:t>Increase loyalty</a:t>
            </a:r>
          </a:p>
          <a:p>
            <a:r>
              <a:rPr lang="en-US" dirty="0"/>
              <a:t>Support corporate social responsibility </a:t>
            </a:r>
          </a:p>
          <a:p>
            <a:r>
              <a:rPr lang="en-US" dirty="0"/>
              <a:t>Attract not only those people with disabilities:</a:t>
            </a:r>
          </a:p>
          <a:p>
            <a:pPr lvl="1"/>
            <a:r>
              <a:rPr lang="en-US" dirty="0"/>
              <a:t>Families, friends, co-workers, and more!</a:t>
            </a:r>
          </a:p>
        </p:txBody>
      </p:sp>
      <p:pic>
        <p:nvPicPr>
          <p:cNvPr id="1026" name="Picture 2" descr="Paper cuts of inclusivity, with people with a variety of disabilities hol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49" y="4310458"/>
            <a:ext cx="3162301" cy="20982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67</a:t>
            </a:fld>
            <a:endParaRPr lang="en-US"/>
          </a:p>
        </p:txBody>
      </p:sp>
    </p:spTree>
    <p:extLst>
      <p:ext uri="{BB962C8B-B14F-4D97-AF65-F5344CB8AC3E}">
        <p14:creationId xmlns:p14="http://schemas.microsoft.com/office/powerpoint/2010/main" val="587326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 y="94821"/>
            <a:ext cx="9169400" cy="1143000"/>
          </a:xfrm>
        </p:spPr>
        <p:txBody>
          <a:bodyPr/>
          <a:lstStyle/>
          <a:p>
            <a:pPr algn="ctr"/>
            <a:r>
              <a:rPr lang="en-US" dirty="0"/>
              <a:t>Contact Information</a:t>
            </a:r>
          </a:p>
        </p:txBody>
      </p:sp>
      <p:sp>
        <p:nvSpPr>
          <p:cNvPr id="3" name="Content Placeholder 2"/>
          <p:cNvSpPr>
            <a:spLocks noGrp="1"/>
          </p:cNvSpPr>
          <p:nvPr>
            <p:ph sz="half" idx="4294967295"/>
          </p:nvPr>
        </p:nvSpPr>
        <p:spPr>
          <a:xfrm>
            <a:off x="-25400" y="1249997"/>
            <a:ext cx="8458200" cy="4849384"/>
          </a:xfrm>
        </p:spPr>
        <p:txBody>
          <a:bodyPr/>
          <a:lstStyle/>
          <a:p>
            <a:pPr marL="0" indent="0" algn="ctr">
              <a:buNone/>
            </a:pPr>
            <a:r>
              <a:rPr lang="en-US" b="1" dirty="0"/>
              <a:t>Sharon Rosenblatt: </a:t>
            </a:r>
            <a:r>
              <a:rPr lang="en-US" dirty="0"/>
              <a:t>SRosenblatt@AccessibilityPartners.com</a:t>
            </a:r>
            <a:br>
              <a:rPr lang="en-US" dirty="0"/>
            </a:br>
            <a:endParaRPr lang="en-US" dirty="0"/>
          </a:p>
          <a:p>
            <a:pPr marL="0" indent="0" algn="ctr">
              <a:buNone/>
            </a:pPr>
            <a:r>
              <a:rPr lang="en-US" b="1" dirty="0"/>
              <a:t>www.AccessibilityPartners.com</a:t>
            </a:r>
            <a:br>
              <a:rPr lang="en-US" b="1" dirty="0"/>
            </a:br>
            <a:r>
              <a:rPr lang="en-US" b="1" dirty="0"/>
              <a:t>301-717-7177</a:t>
            </a:r>
          </a:p>
          <a:p>
            <a:pPr marL="0" indent="0" algn="ctr">
              <a:buNone/>
            </a:pPr>
            <a:endParaRPr lang="en-US" dirty="0"/>
          </a:p>
          <a:p>
            <a:pPr marL="0" indent="0" algn="ctr">
              <a:buNone/>
            </a:pPr>
            <a:endParaRPr lang="en-US" dirty="0"/>
          </a:p>
          <a:p>
            <a:pPr marL="0" indent="0" algn="ctr">
              <a:buNone/>
            </a:pPr>
            <a:endParaRPr lang="en-US" dirty="0"/>
          </a:p>
          <a:p>
            <a:pPr lvl="1" algn="ctr"/>
            <a:r>
              <a:rPr lang="en-US" dirty="0"/>
              <a:t>www.facebook.com/AccessibilityPartners</a:t>
            </a:r>
          </a:p>
          <a:p>
            <a:pPr lvl="1" algn="ctr"/>
            <a:endParaRPr lang="en-US" dirty="0"/>
          </a:p>
          <a:p>
            <a:pPr lvl="1" algn="ctr"/>
            <a:r>
              <a:rPr lang="en-US" dirty="0"/>
              <a:t>@Access_Partners</a:t>
            </a:r>
            <a:br>
              <a:rPr lang="en-US" dirty="0"/>
            </a:br>
            <a:endParaRPr lang="en-US" dirty="0"/>
          </a:p>
          <a:p>
            <a:pPr marL="0" indent="0" algn="ctr">
              <a:buNone/>
            </a:pPr>
            <a:endParaRPr lang="en-US" dirty="0"/>
          </a:p>
          <a:p>
            <a:pPr marL="0" indent="0" algn="ctr">
              <a:buNone/>
            </a:pPr>
            <a:endParaRPr lang="en-US" dirty="0"/>
          </a:p>
        </p:txBody>
      </p:sp>
      <p:pic>
        <p:nvPicPr>
          <p:cNvPr id="6146" name="Picture 2" descr="Facebook logo&#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889" y="4656677"/>
            <a:ext cx="572357" cy="5723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5452538"/>
            <a:ext cx="646843" cy="6468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68</a:t>
            </a:fld>
            <a:endParaRPr lang="en-US"/>
          </a:p>
        </p:txBody>
      </p:sp>
    </p:spTree>
    <p:extLst>
      <p:ext uri="{BB962C8B-B14F-4D97-AF65-F5344CB8AC3E}">
        <p14:creationId xmlns:p14="http://schemas.microsoft.com/office/powerpoint/2010/main" val="41261981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6" name="Content Placeholder 5"/>
          <p:cNvSpPr>
            <a:spLocks noGrp="1"/>
          </p:cNvSpPr>
          <p:nvPr>
            <p:ph idx="1"/>
          </p:nvPr>
        </p:nvSpPr>
        <p:spPr>
          <a:xfrm>
            <a:off x="417513" y="1143000"/>
            <a:ext cx="8229600" cy="5105400"/>
          </a:xfrm>
        </p:spPr>
        <p:txBody>
          <a:bodyPr/>
          <a:lstStyle/>
          <a:p>
            <a:r>
              <a:rPr lang="en-US" sz="2200" dirty="0">
                <a:hlinkClick r:id="rId3"/>
              </a:rPr>
              <a:t>Screen Reader Example</a:t>
            </a:r>
            <a:r>
              <a:rPr lang="en-US" sz="2200" dirty="0"/>
              <a:t> (Art Education for the Blind)</a:t>
            </a:r>
          </a:p>
          <a:p>
            <a:pPr lvl="1"/>
            <a:r>
              <a:rPr lang="en-US" sz="1800" dirty="0"/>
              <a:t>YouTube video of a screen reader interacting with a website.</a:t>
            </a:r>
          </a:p>
          <a:p>
            <a:r>
              <a:rPr lang="en-US" sz="2200" dirty="0">
                <a:hlinkClick r:id="rId4"/>
              </a:rPr>
              <a:t>United States Census Bureau: Disability</a:t>
            </a:r>
            <a:endParaRPr lang="en-US" sz="2200" dirty="0"/>
          </a:p>
          <a:p>
            <a:pPr lvl="1"/>
            <a:r>
              <a:rPr lang="en-US" sz="1800" dirty="0"/>
              <a:t>2010 Census statistics and research about disability</a:t>
            </a:r>
          </a:p>
          <a:p>
            <a:r>
              <a:rPr lang="en-US" sz="2200" dirty="0">
                <a:hlinkClick r:id="rId5"/>
              </a:rPr>
              <a:t>WebAIM</a:t>
            </a:r>
            <a:endParaRPr lang="en-US" sz="2200" dirty="0"/>
          </a:p>
          <a:p>
            <a:pPr lvl="1"/>
            <a:r>
              <a:rPr lang="en-US" sz="1800" dirty="0"/>
              <a:t>Great resource to diver deeper into technical accessibility</a:t>
            </a:r>
          </a:p>
          <a:p>
            <a:r>
              <a:rPr lang="en-US" sz="2200" dirty="0">
                <a:hlinkClick r:id="rId6"/>
              </a:rPr>
              <a:t>Web Accessibility Initiative (WAI)</a:t>
            </a:r>
            <a:endParaRPr lang="en-US" sz="2200" dirty="0"/>
          </a:p>
          <a:p>
            <a:pPr lvl="1"/>
            <a:r>
              <a:rPr lang="en-US" sz="1800" dirty="0"/>
              <a:t>Information from the W3C and the push for web accessibility on a global level (links to more about WCAG)</a:t>
            </a:r>
          </a:p>
          <a:p>
            <a:r>
              <a:rPr lang="en-US" sz="2200" dirty="0">
                <a:hlinkClick r:id="rId7"/>
              </a:rPr>
              <a:t>Cornell University: Disability Statistics</a:t>
            </a:r>
            <a:endParaRPr lang="en-US" sz="2200" dirty="0"/>
          </a:p>
          <a:p>
            <a:pPr lvl="1"/>
            <a:r>
              <a:rPr lang="en-US" sz="1800" dirty="0"/>
              <a:t>Clearinghouse for all disability statistics with American Community Survey (ACS)</a:t>
            </a:r>
          </a:p>
          <a:p>
            <a:r>
              <a:rPr lang="en-US" sz="2200" dirty="0">
                <a:hlinkClick r:id="rId8"/>
              </a:rPr>
              <a:t>Developing Accessible Websites</a:t>
            </a:r>
            <a:endParaRPr lang="en-US" sz="2200" dirty="0"/>
          </a:p>
          <a:p>
            <a:pPr lvl="1"/>
            <a:r>
              <a:rPr lang="en-US" sz="1800" dirty="0"/>
              <a:t>Information from the University of Washington about accessible websites on a more detailed level for content.</a:t>
            </a:r>
          </a:p>
          <a:p>
            <a:endParaRPr lang="en-US" sz="2200" dirty="0"/>
          </a:p>
          <a:p>
            <a:pPr lvl="1"/>
            <a:endParaRPr lang="en-US" sz="1800" dirty="0"/>
          </a:p>
          <a:p>
            <a:pPr lvl="1"/>
            <a:endParaRPr lang="en-US" sz="1800" dirty="0"/>
          </a:p>
          <a:p>
            <a:endParaRPr lang="en-US" dirty="0"/>
          </a:p>
        </p:txBody>
      </p:sp>
      <p:sp>
        <p:nvSpPr>
          <p:cNvPr id="4" name="Footer Placeholder 3"/>
          <p:cNvSpPr>
            <a:spLocks noGrp="1"/>
          </p:cNvSpPr>
          <p:nvPr>
            <p:ph type="ftr" sz="quarter" idx="11"/>
          </p:nvPr>
        </p:nvSpPr>
        <p:spPr>
          <a:xfrm>
            <a:off x="3962400" y="6408739"/>
            <a:ext cx="5051425" cy="220662"/>
          </a:xfrm>
        </p:spPr>
        <p:txBody>
          <a:bodyPr/>
          <a:lstStyle/>
          <a:p>
            <a:r>
              <a:rPr lang="en-US" dirty="0"/>
              <a:t>© Accessibility Partners, 2016. Not to be reproduced without permission.</a:t>
            </a:r>
          </a:p>
        </p:txBody>
      </p:sp>
      <p:sp>
        <p:nvSpPr>
          <p:cNvPr id="3" name="Slide Number Placeholder 2"/>
          <p:cNvSpPr>
            <a:spLocks noGrp="1"/>
          </p:cNvSpPr>
          <p:nvPr>
            <p:ph type="sldNum" sz="quarter" idx="12"/>
          </p:nvPr>
        </p:nvSpPr>
        <p:spPr/>
        <p:txBody>
          <a:bodyPr/>
          <a:lstStyle/>
          <a:p>
            <a:pPr>
              <a:defRPr/>
            </a:pPr>
            <a:fld id="{F3E80A29-0854-4C60-82CF-96F9DB8EA8F7}" type="slidenum">
              <a:rPr lang="en-US" smtClean="0"/>
              <a:pPr>
                <a:defRPr/>
              </a:pPr>
              <a:t>69</a:t>
            </a:fld>
            <a:endParaRPr lang="en-US"/>
          </a:p>
        </p:txBody>
      </p:sp>
    </p:spTree>
    <p:extLst>
      <p:ext uri="{BB962C8B-B14F-4D97-AF65-F5344CB8AC3E}">
        <p14:creationId xmlns:p14="http://schemas.microsoft.com/office/powerpoint/2010/main" val="162740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4625"/>
            <a:ext cx="9144000" cy="1143000"/>
          </a:xfrm>
        </p:spPr>
        <p:txBody>
          <a:bodyPr/>
          <a:lstStyle/>
          <a:p>
            <a:pPr algn="ctr"/>
            <a:r>
              <a:rPr lang="en-US" dirty="0"/>
              <a:t>Disability Demographics</a:t>
            </a:r>
          </a:p>
        </p:txBody>
      </p:sp>
      <p:pic>
        <p:nvPicPr>
          <p:cNvPr id="3074" name="Picture 2" descr="People with disabilities infographic. Text includes:&#10;&#10;People with disabilities conssit of the nation's largest minority group, as well as the only group that any of us can become a member of at any time.&#10;&#10;1 in 4 people between 65-69 years of age have a severe disability.&#10;&#10;56.7 million people in the U.S. have some sort of disability.&#10;&#10;383. million people have a severe disability. ">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91" b="41787"/>
          <a:stretch/>
        </p:blipFill>
        <p:spPr bwMode="auto">
          <a:xfrm>
            <a:off x="964567" y="1355725"/>
            <a:ext cx="7646034" cy="437356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Accessibility Partners, 2016.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7</a:t>
            </a:fld>
            <a:endParaRPr lang="en-US"/>
          </a:p>
        </p:txBody>
      </p:sp>
    </p:spTree>
    <p:extLst>
      <p:ext uri="{BB962C8B-B14F-4D97-AF65-F5344CB8AC3E}">
        <p14:creationId xmlns:p14="http://schemas.microsoft.com/office/powerpoint/2010/main" val="337020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Disability Demographics</a:t>
            </a:r>
          </a:p>
        </p:txBody>
      </p:sp>
      <p:pic>
        <p:nvPicPr>
          <p:cNvPr id="7" name="Picture 2" descr="30.6 million people in the U.S. have a physical disability that affects their ability to walk.&#10;&#10;3.6 million people in the U.S. use a wheelchair.&#10;&#10;The elderly are the largest population living with a disability.&#10;&#10;Around 15% of the world's population lives with a disabilit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366" b="12502"/>
          <a:stretch/>
        </p:blipFill>
        <p:spPr bwMode="auto">
          <a:xfrm>
            <a:off x="415820" y="1752600"/>
            <a:ext cx="8312360" cy="326866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a:xfrm>
            <a:off x="3276600" y="6408738"/>
            <a:ext cx="5334001" cy="365125"/>
          </a:xfrm>
        </p:spPr>
        <p:txBody>
          <a:bodyPr/>
          <a:lstStyle/>
          <a:p>
            <a:pPr>
              <a:defRPr/>
            </a:pPr>
            <a:r>
              <a:rPr lang="en-US"/>
              <a:t>© Accessibility Partners, 2016. Not to be reproduced without permission.</a:t>
            </a:r>
          </a:p>
        </p:txBody>
      </p:sp>
      <p:sp>
        <p:nvSpPr>
          <p:cNvPr id="3" name="Slide Number Placeholder 2"/>
          <p:cNvSpPr>
            <a:spLocks noGrp="1"/>
          </p:cNvSpPr>
          <p:nvPr>
            <p:ph type="sldNum" sz="quarter" idx="11"/>
          </p:nvPr>
        </p:nvSpPr>
        <p:spPr>
          <a:xfrm>
            <a:off x="8647113" y="6408738"/>
            <a:ext cx="366712" cy="365125"/>
          </a:xfrm>
        </p:spPr>
        <p:txBody>
          <a:bodyPr/>
          <a:lstStyle/>
          <a:p>
            <a:pPr>
              <a:defRPr/>
            </a:pPr>
            <a:fld id="{F3E80A29-0854-4C60-82CF-96F9DB8EA8F7}" type="slidenum">
              <a:rPr lang="en-US" smtClean="0"/>
              <a:pPr>
                <a:defRPr/>
              </a:pPr>
              <a:t>8</a:t>
            </a:fld>
            <a:endParaRPr lang="en-US"/>
          </a:p>
        </p:txBody>
      </p:sp>
    </p:spTree>
    <p:extLst>
      <p:ext uri="{BB962C8B-B14F-4D97-AF65-F5344CB8AC3E}">
        <p14:creationId xmlns:p14="http://schemas.microsoft.com/office/powerpoint/2010/main" val="36295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Something to think about…</a:t>
            </a:r>
          </a:p>
        </p:txBody>
      </p:sp>
      <p:sp>
        <p:nvSpPr>
          <p:cNvPr id="2" name="Content Placeholder 1"/>
          <p:cNvSpPr>
            <a:spLocks noGrp="1"/>
          </p:cNvSpPr>
          <p:nvPr>
            <p:ph idx="1"/>
          </p:nvPr>
        </p:nvSpPr>
        <p:spPr/>
        <p:txBody>
          <a:bodyPr/>
          <a:lstStyle/>
          <a:p>
            <a:pPr marL="109537" indent="0">
              <a:buNone/>
            </a:pPr>
            <a:r>
              <a:rPr lang="en-US" sz="4000" dirty="0"/>
              <a:t>Almost 20 million people had difficulty lifting and grasping. </a:t>
            </a:r>
            <a:br>
              <a:rPr lang="en-US" sz="4000" dirty="0"/>
            </a:br>
            <a:br>
              <a:rPr lang="en-US" sz="4000" dirty="0"/>
            </a:br>
            <a:r>
              <a:rPr lang="en-US" sz="3600" i="1" dirty="0"/>
              <a:t>This includes, for instance grasping a glass or a pencil.</a:t>
            </a:r>
          </a:p>
          <a:p>
            <a:endParaRPr lang="en-US" dirty="0"/>
          </a:p>
        </p:txBody>
      </p:sp>
      <p:sp>
        <p:nvSpPr>
          <p:cNvPr id="4" name="Footer Placeholder 3"/>
          <p:cNvSpPr>
            <a:spLocks noGrp="1"/>
          </p:cNvSpPr>
          <p:nvPr>
            <p:ph type="ftr" sz="quarter" idx="11"/>
          </p:nvPr>
        </p:nvSpPr>
        <p:spPr>
          <a:xfrm>
            <a:off x="4495800" y="6324600"/>
            <a:ext cx="4518025" cy="449263"/>
          </a:xfrm>
        </p:spPr>
        <p:txBody>
          <a:bodyPr/>
          <a:lstStyle/>
          <a:p>
            <a:pPr>
              <a:defRPr/>
            </a:pPr>
            <a:r>
              <a:rPr lang="en-US" dirty="0"/>
              <a:t>© Accessibility Partners, 2016. Not to be reproduced without permission.</a:t>
            </a:r>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9</a:t>
            </a:fld>
            <a:endParaRPr lang="en-US"/>
          </a:p>
        </p:txBody>
      </p:sp>
      <p:pic>
        <p:nvPicPr>
          <p:cNvPr id="1026" name="Picture 2" descr="pencil g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91427"/>
            <a:ext cx="2082255" cy="169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12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3357</TotalTime>
  <Words>2624</Words>
  <Application>Microsoft Office PowerPoint</Application>
  <PresentationFormat>On-screen Show (4:3)</PresentationFormat>
  <Paragraphs>525</Paragraphs>
  <Slides>69</Slides>
  <Notes>69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Lucida Sans Unicode</vt:lpstr>
      <vt:lpstr>Verdana</vt:lpstr>
      <vt:lpstr>Wingdings</vt:lpstr>
      <vt:lpstr>Wingdings 2</vt:lpstr>
      <vt:lpstr>Wingdings 3</vt:lpstr>
      <vt:lpstr>Concourse</vt:lpstr>
      <vt:lpstr>Accessing the Arts:  Making Your Website and Documents More Accessible to Patrons with Disabilities  Leadership Exchange in Arts and Disability  August 4, 2016  Sharon Rosenblatt Director of Communications Accessibility Partners </vt:lpstr>
      <vt:lpstr>Agenda</vt:lpstr>
      <vt:lpstr>PowerPoint Presentation</vt:lpstr>
      <vt:lpstr>Defining Disability</vt:lpstr>
      <vt:lpstr>Disability Types</vt:lpstr>
      <vt:lpstr>Prevalence of Disability</vt:lpstr>
      <vt:lpstr>Disability Demographics</vt:lpstr>
      <vt:lpstr>Disability Demographics</vt:lpstr>
      <vt:lpstr>Something to think about…</vt:lpstr>
      <vt:lpstr>Accessibility means:  Equal Access</vt:lpstr>
      <vt:lpstr>Accessibility and Technology</vt:lpstr>
      <vt:lpstr>Assistive Technology</vt:lpstr>
      <vt:lpstr>PowerPoint Presentation</vt:lpstr>
      <vt:lpstr>Assistive Technology: Examples</vt:lpstr>
      <vt:lpstr>Screen reader in action</vt:lpstr>
      <vt:lpstr>How do I know if I’m accessible?</vt:lpstr>
      <vt:lpstr>Web Accessibility:</vt:lpstr>
      <vt:lpstr>Perceivable</vt:lpstr>
      <vt:lpstr>Operable</vt:lpstr>
      <vt:lpstr>Understandable</vt:lpstr>
      <vt:lpstr>Robust</vt:lpstr>
      <vt:lpstr>Visual Disabilities</vt:lpstr>
      <vt:lpstr>Auditory Disabilities</vt:lpstr>
      <vt:lpstr>Dexterity Disabilities</vt:lpstr>
      <vt:lpstr>Mouth Stick Demonstration</vt:lpstr>
      <vt:lpstr>WCAG 2.0 Compliance</vt:lpstr>
      <vt:lpstr>Why be compliant to WCAG?</vt:lpstr>
      <vt:lpstr>Creating an Inclusive Site</vt:lpstr>
      <vt:lpstr>The Importance of Website Accessibility</vt:lpstr>
      <vt:lpstr>Myth #1 Accessibility is just for blind people</vt:lpstr>
      <vt:lpstr>Myth #2 Accessible websites are ugly and boring</vt:lpstr>
      <vt:lpstr>Myth #3 Accessibility is expensive and difficult</vt:lpstr>
      <vt:lpstr>Myth #4 Offering a text-only version is acceptable</vt:lpstr>
      <vt:lpstr>Myth #5 Assistive technology can solve the problem</vt:lpstr>
      <vt:lpstr>Tips and Tricks for Web Accessibility</vt:lpstr>
      <vt:lpstr>What is Alternative Text?</vt:lpstr>
      <vt:lpstr>Creating Effective Alt Text</vt:lpstr>
      <vt:lpstr>Alternative Text Example</vt:lpstr>
      <vt:lpstr>Color Usage</vt:lpstr>
      <vt:lpstr> Color Contrast</vt:lpstr>
      <vt:lpstr>Timeouts</vt:lpstr>
      <vt:lpstr>Provide Descriptive Links</vt:lpstr>
      <vt:lpstr>Subtitles and Transcripts</vt:lpstr>
      <vt:lpstr>Keyboard Usage</vt:lpstr>
      <vt:lpstr>Skip Navigation</vt:lpstr>
      <vt:lpstr>Tips and Tricks for Document Accessibility</vt:lpstr>
      <vt:lpstr>Accessible Documents</vt:lpstr>
      <vt:lpstr>Breakdown of Accessible Documents</vt:lpstr>
      <vt:lpstr>Breakdown with Headings</vt:lpstr>
      <vt:lpstr>Applying Headings</vt:lpstr>
      <vt:lpstr>Check those Headings</vt:lpstr>
      <vt:lpstr>Back to Alternative Text</vt:lpstr>
      <vt:lpstr>What to do with ‘textual’ images</vt:lpstr>
      <vt:lpstr>Creating Alt Text for Charts and Graphs</vt:lpstr>
      <vt:lpstr>Creating Alt Text for a Flow Chart</vt:lpstr>
      <vt:lpstr>What if my picture has words in it?</vt:lpstr>
      <vt:lpstr>Adding Alternative Text in Word</vt:lpstr>
      <vt:lpstr>Eliminate Text Boxes</vt:lpstr>
      <vt:lpstr>Provide Clear Links</vt:lpstr>
      <vt:lpstr>Accessibility with Tables</vt:lpstr>
      <vt:lpstr>Add Headers for Tables</vt:lpstr>
      <vt:lpstr>Add Alternative Text for Table</vt:lpstr>
      <vt:lpstr>Other Considerations</vt:lpstr>
      <vt:lpstr>Other Accessibility Considerations</vt:lpstr>
      <vt:lpstr>Uh oh—what if I forget!?</vt:lpstr>
      <vt:lpstr>Conclusion: Accessibility Benefits</vt:lpstr>
      <vt:lpstr>Additional Accessibility Benefits</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Accessible PowerPoint Presentation</dc:title>
  <dc:creator>Sharon Rosenblatt</dc:creator>
  <cp:lastModifiedBy>Sharon Rosenblatt</cp:lastModifiedBy>
  <cp:revision>260</cp:revision>
  <cp:lastPrinted>2015-08-04T20:37:39Z</cp:lastPrinted>
  <dcterms:created xsi:type="dcterms:W3CDTF">2010-12-22T15:58:33Z</dcterms:created>
  <dcterms:modified xsi:type="dcterms:W3CDTF">2016-08-09T13:55:31Z</dcterms:modified>
</cp:coreProperties>
</file>