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81" r:id="rId4"/>
    <p:sldId id="261" r:id="rId5"/>
    <p:sldId id="262" r:id="rId6"/>
    <p:sldId id="260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9" r:id="rId17"/>
    <p:sldId id="274" r:id="rId18"/>
    <p:sldId id="275" r:id="rId19"/>
    <p:sldId id="283" r:id="rId20"/>
    <p:sldId id="276" r:id="rId21"/>
    <p:sldId id="273" r:id="rId22"/>
    <p:sldId id="277" r:id="rId23"/>
    <p:sldId id="272" r:id="rId24"/>
    <p:sldId id="278" r:id="rId25"/>
    <p:sldId id="282" r:id="rId26"/>
    <p:sldId id="257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Rosenblatt" initials="SR" lastIdx="27" clrIdx="0">
    <p:extLst>
      <p:ext uri="{19B8F6BF-5375-455C-9EA6-DF929625EA0E}">
        <p15:presenceInfo xmlns:p15="http://schemas.microsoft.com/office/powerpoint/2012/main" userId="2980ec2e43ba9c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000" autoAdjust="0"/>
    <p:restoredTop sz="87914" autoAdjust="0"/>
  </p:normalViewPr>
  <p:slideViewPr>
    <p:cSldViewPr>
      <p:cViewPr varScale="1">
        <p:scale>
          <a:sx n="60" d="100"/>
          <a:sy n="60" d="100"/>
        </p:scale>
        <p:origin x="9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0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212" cy="466080"/>
          </a:xfrm>
          <a:prstGeom prst="rect">
            <a:avLst/>
          </a:prstGeom>
        </p:spPr>
        <p:txBody>
          <a:bodyPr vert="horz" lIns="90567" tIns="45284" rIns="90567" bIns="452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20" y="2"/>
            <a:ext cx="3037212" cy="466080"/>
          </a:xfrm>
          <a:prstGeom prst="rect">
            <a:avLst/>
          </a:prstGeom>
        </p:spPr>
        <p:txBody>
          <a:bodyPr vert="horz" lIns="90567" tIns="45284" rIns="90567" bIns="45284" rtlCol="0"/>
          <a:lstStyle>
            <a:lvl1pPr algn="r">
              <a:defRPr sz="1200"/>
            </a:lvl1pPr>
          </a:lstStyle>
          <a:p>
            <a:fld id="{FA92008C-CEDD-4BF7-8026-9328F6F23407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320"/>
            <a:ext cx="3037212" cy="466080"/>
          </a:xfrm>
          <a:prstGeom prst="rect">
            <a:avLst/>
          </a:prstGeom>
        </p:spPr>
        <p:txBody>
          <a:bodyPr vert="horz" lIns="90567" tIns="45284" rIns="90567" bIns="452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20" y="8830320"/>
            <a:ext cx="3037212" cy="466080"/>
          </a:xfrm>
          <a:prstGeom prst="rect">
            <a:avLst/>
          </a:prstGeom>
        </p:spPr>
        <p:txBody>
          <a:bodyPr vert="horz" lIns="90567" tIns="45284" rIns="90567" bIns="45284" rtlCol="0" anchor="b"/>
          <a:lstStyle>
            <a:lvl1pPr algn="r">
              <a:defRPr sz="1200"/>
            </a:lvl1pPr>
          </a:lstStyle>
          <a:p>
            <a:fld id="{5FE3809D-2C91-4E4F-94FA-6968269CD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A1559B-0695-4083-8EC0-062B3B20DF4A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9" tIns="46574" rIns="93149" bIns="4657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9" tIns="46574" rIns="93149" bIns="4657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5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5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53B0A5-180C-493B-BE20-1E5DE6A18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05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7700" y="487363"/>
            <a:ext cx="2573338" cy="19319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17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0" y="184150"/>
            <a:ext cx="3025775" cy="22701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3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63725" y="130175"/>
            <a:ext cx="2659063" cy="19954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03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0225" y="303213"/>
            <a:ext cx="3151188" cy="2365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67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0575" y="184150"/>
            <a:ext cx="1612900" cy="12112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1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82813" y="106363"/>
            <a:ext cx="1414462" cy="10620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7700" y="125413"/>
            <a:ext cx="1590675" cy="11938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97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2540000" cy="1906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14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3563" y="260350"/>
            <a:ext cx="704850" cy="5286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8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1588" y="149225"/>
            <a:ext cx="1860550" cy="1397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14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7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334963"/>
            <a:ext cx="2552700" cy="19145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39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75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4675" y="109538"/>
            <a:ext cx="1409700" cy="10588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45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0913" y="23813"/>
            <a:ext cx="1525587" cy="11445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3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4938" y="109538"/>
            <a:ext cx="1295400" cy="9731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3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8738" y="109538"/>
            <a:ext cx="1627187" cy="12207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1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8513" y="184150"/>
            <a:ext cx="3025775" cy="22701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F65D0-6A45-4C61-913F-836445D6FAC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7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9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260350"/>
            <a:ext cx="2573338" cy="19304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47925" y="422275"/>
            <a:ext cx="1873250" cy="14049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45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4200" y="411163"/>
            <a:ext cx="2635250" cy="19764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6275" y="260350"/>
            <a:ext cx="2768600" cy="2076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184150"/>
            <a:ext cx="2808288" cy="21082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65300" y="50800"/>
            <a:ext cx="3003550" cy="22542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13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7700" y="182563"/>
            <a:ext cx="1919288" cy="14398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9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40A2109-3296-4C1E-AC78-2BBFB4CA4EB0}" type="datetime1">
              <a:rPr lang="en-US" smtClean="0"/>
              <a:t>2/27/2017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7705E5-7CC1-4E64-8BFC-34CB0589E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50267-15D4-409E-9ED3-AFD670141A4F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D459-B71B-4E33-8313-581C9033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42746-7AEB-4B09-8E66-1CBFD698EF70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705D-0DA4-4851-8C16-2C0C4853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8AE04-BDDB-4467-A47E-3C4262F7B05C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196-C9DC-43C6-9AAA-CFA3479A1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188065-1665-4D7A-A700-84FA4EFC302D}" type="datetime1">
              <a:rPr lang="en-US" smtClean="0"/>
              <a:t>2/27/2017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FB2E0E-7565-48EC-8508-AC51DE3B5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5B1F4E-05C0-4148-82EA-800039967BFB}" type="datetime1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B97E4A-B346-4551-9E11-D73C42F24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3EA98B-6E9C-4E66-8769-BFA45C0C25DD}" type="datetime1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8CB72-DD50-4570-B1B0-DF1E3A84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CB1634-344B-474A-9F71-6E4CF7FFAC0F}" type="datetime1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BCC616-7FEA-44D4-8A87-02E7A3BED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4A27D-F6BF-4934-B512-C2DB2EE2C524}" type="datetime1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0A29-0854-4C60-82CF-96F9DB8EA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6B53ED-44FF-403F-BB02-E855F6048B45}" type="datetime1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DE2BB6-C66A-4D14-A1C5-A41A197F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8ABF187-5030-46B6-8EB5-29D8659E8D19}" type="datetime1">
              <a:rPr lang="en-US" smtClean="0"/>
              <a:t>2/27/2017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F82B1C-5250-4E8F-B2CC-29F1E6FC0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76600" y="6408738"/>
            <a:ext cx="5334001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04C1B9F-3FB2-4293-9364-398FE43AC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Accessibility Partners logo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0216"/>
            <a:ext cx="1237915" cy="42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RqIeUOo2As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fubfNlA2Yw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awabot.com/en/beam-robot-testimonials/robot-telepresence-museum-confluences" TargetMode="External"/><Relationship Id="rId3" Type="http://schemas.openxmlformats.org/officeDocument/2006/relationships/hyperlink" Target="https://www.imls.gov/sites/default/files/mudf_documenation_2015q3.pdf" TargetMode="External"/><Relationship Id="rId7" Type="http://schemas.openxmlformats.org/officeDocument/2006/relationships/hyperlink" Target="http://britishart.yale.edu/education/access-program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tc.org/resource/access/obligations.htm" TargetMode="External"/><Relationship Id="rId11" Type="http://schemas.openxmlformats.org/officeDocument/2006/relationships/hyperlink" Target="http://right-hear.com/" TargetMode="External"/><Relationship Id="rId5" Type="http://schemas.openxmlformats.org/officeDocument/2006/relationships/hyperlink" Target="https://www.ada.gov/business/museum_access.htm" TargetMode="External"/><Relationship Id="rId10" Type="http://schemas.openxmlformats.org/officeDocument/2006/relationships/hyperlink" Target="http://openexhibits.org/wp-content/uploads/papers/MakingMuseumExhibitsAccessibleForAll.pdf" TargetMode="External"/><Relationship Id="rId4" Type="http://schemas.openxmlformats.org/officeDocument/2006/relationships/hyperlink" Target="http://icom.museum/resources/frequently-asked-questions/" TargetMode="External"/><Relationship Id="rId9" Type="http://schemas.openxmlformats.org/officeDocument/2006/relationships/hyperlink" Target="http://projectdescribe.amnh.org/?utm_source=email&amp;utm_medium=tmatm&amp;utm_campaign=project-describe&amp;utm_term=170113-fri&amp;utm_content=version_A&amp;sourceNumber=4372#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82976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Exhibiting Accessibility: </a:t>
            </a:r>
            <a:br>
              <a:rPr lang="en-US" dirty="0"/>
            </a:br>
            <a:r>
              <a:rPr lang="en-US" sz="4000" dirty="0"/>
              <a:t>Making Museums More Inclusive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17593"/>
          </a:xfrm>
        </p:spPr>
        <p:txBody>
          <a:bodyPr/>
          <a:lstStyle/>
          <a:p>
            <a:pPr algn="ctr"/>
            <a:r>
              <a:rPr lang="en-US" dirty="0"/>
              <a:t>CSUN Conference</a:t>
            </a:r>
            <a:br>
              <a:rPr lang="en-US" dirty="0"/>
            </a:br>
            <a:r>
              <a:rPr lang="en-US"/>
              <a:t>March 1, </a:t>
            </a:r>
            <a:r>
              <a:rPr lang="en-US" dirty="0"/>
              <a:t>2017</a:t>
            </a:r>
          </a:p>
          <a:p>
            <a:pPr algn="ctr"/>
            <a:r>
              <a:rPr lang="en-US" dirty="0"/>
              <a:t>Dana Marlowe and Sharon Rosenblatt</a:t>
            </a:r>
          </a:p>
        </p:txBody>
      </p:sp>
      <p:pic>
        <p:nvPicPr>
          <p:cNvPr id="5" name="Picture 4" descr="Logo for Accessibility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4669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Section 504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Science Foundation</a:t>
            </a:r>
          </a:p>
          <a:p>
            <a:r>
              <a:rPr lang="en-US" dirty="0"/>
              <a:t>National Endowment for the Arts</a:t>
            </a:r>
          </a:p>
          <a:p>
            <a:r>
              <a:rPr lang="en-US" dirty="0"/>
              <a:t>National Endowment for the Humanities</a:t>
            </a:r>
          </a:p>
        </p:txBody>
      </p:sp>
      <p:pic>
        <p:nvPicPr>
          <p:cNvPr id="2054" name="Picture 6" descr="National endowment for the humanities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4" b="23790"/>
          <a:stretch/>
        </p:blipFill>
        <p:spPr bwMode="auto">
          <a:xfrm>
            <a:off x="517128" y="3763574"/>
            <a:ext cx="2362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ational Science Foundat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48561"/>
            <a:ext cx="24237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tional endowment for the art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73475"/>
            <a:ext cx="23336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11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Ethics: AAM</a:t>
            </a:r>
          </a:p>
        </p:txBody>
      </p:sp>
      <p:pic>
        <p:nvPicPr>
          <p:cNvPr id="3076" name="Picture 4" descr="parchment scro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6" y="1079500"/>
            <a:ext cx="8924924" cy="48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1138" y="1652227"/>
            <a:ext cx="6519862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dirty="0"/>
              <a:t>"Thus the museum ensures that: . . . programs are accessible and encourage participation of the widest possible audience consistent with its mission and resources . . . programs represent pluralistic values, traditions, and concerns . . .”</a:t>
            </a:r>
          </a:p>
          <a:p>
            <a:endParaRPr lang="en-US" dirty="0"/>
          </a:p>
          <a:p>
            <a:pPr marL="109537" indent="0">
              <a:buNone/>
            </a:pPr>
            <a:r>
              <a:rPr lang="en-US" sz="1800" i="1" dirty="0"/>
              <a:t>American Association of Museums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63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869" y="2819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Examples of Accessibility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 Entrances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81138"/>
            <a:ext cx="8556625" cy="4525962"/>
          </a:xfrm>
        </p:spPr>
        <p:txBody>
          <a:bodyPr/>
          <a:lstStyle/>
          <a:p>
            <a:r>
              <a:rPr lang="en-US" dirty="0"/>
              <a:t>If accessible entrance is not main entrance:</a:t>
            </a:r>
          </a:p>
          <a:p>
            <a:pPr lvl="1"/>
            <a:r>
              <a:rPr lang="en-US" dirty="0"/>
              <a:t>Keep alternate routes unlocked</a:t>
            </a:r>
          </a:p>
          <a:p>
            <a:pPr lvl="1"/>
            <a:r>
              <a:rPr lang="en-US" dirty="0"/>
              <a:t>Have signage </a:t>
            </a:r>
          </a:p>
          <a:p>
            <a:pPr lvl="1"/>
            <a:r>
              <a:rPr lang="en-US" dirty="0"/>
              <a:t>Route must be clear of obstructions </a:t>
            </a:r>
          </a:p>
          <a:p>
            <a:r>
              <a:rPr lang="en-US" dirty="0"/>
              <a:t>Entry doors with power </a:t>
            </a:r>
            <a:r>
              <a:rPr lang="en-US" u="sng" dirty="0"/>
              <a:t>must stay open</a:t>
            </a:r>
          </a:p>
          <a:p>
            <a:pPr lvl="1"/>
            <a:r>
              <a:rPr lang="en-US" dirty="0"/>
              <a:t>Dedicate staff ‘on duty’. </a:t>
            </a:r>
          </a:p>
        </p:txBody>
      </p:sp>
      <p:pic>
        <p:nvPicPr>
          <p:cNvPr id="7" name="Picture 6" descr="Wall sign with the text &quot;The Accessible Entrance for the Yale University Art Gallery&quot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14444" r="30000" b="18889"/>
          <a:stretch/>
        </p:blipFill>
        <p:spPr>
          <a:xfrm rot="5400000">
            <a:off x="4969646" y="3744935"/>
            <a:ext cx="2446338" cy="2479630"/>
          </a:xfrm>
          <a:prstGeom prst="rect">
            <a:avLst/>
          </a:prstGeom>
          <a:ln w="47625">
            <a:solidFill>
              <a:srgbClr val="00B050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0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Accessible Route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Directional signs must be clear </a:t>
            </a:r>
          </a:p>
          <a:p>
            <a:r>
              <a:rPr lang="en-US" dirty="0"/>
              <a:t>Routes must remain unblocked</a:t>
            </a:r>
          </a:p>
          <a:p>
            <a:r>
              <a:rPr lang="en-US" dirty="0"/>
              <a:t>For patrons with canes, avoid hazards</a:t>
            </a:r>
          </a:p>
          <a:p>
            <a:r>
              <a:rPr lang="en-US" dirty="0"/>
              <a:t>Ensure elevator usage and operation</a:t>
            </a:r>
          </a:p>
          <a:p>
            <a:pPr marL="109537" indent="0">
              <a:buNone/>
            </a:pPr>
            <a:endParaRPr lang="en-US" dirty="0"/>
          </a:p>
        </p:txBody>
      </p:sp>
      <p:pic>
        <p:nvPicPr>
          <p:cNvPr id="4098" name="Picture 2" descr="Illustration: Figures a and b showing clear passage widths for wheelchair navi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5784"/>
            <a:ext cx="5576887" cy="288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62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Weizmann Institute of Science​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new product called Right Hear</a:t>
            </a:r>
          </a:p>
          <a:p>
            <a:r>
              <a:rPr lang="en-US" dirty="0"/>
              <a:t>Pairs with a smart phone using a free app</a:t>
            </a:r>
          </a:p>
          <a:p>
            <a:pPr lvl="1"/>
            <a:r>
              <a:rPr lang="en-US" dirty="0"/>
              <a:t>Audio announces an accessible spot</a:t>
            </a:r>
          </a:p>
          <a:p>
            <a:pPr lvl="1"/>
            <a:r>
              <a:rPr lang="en-US" dirty="0"/>
              <a:t>Navigation/orientation. </a:t>
            </a:r>
          </a:p>
          <a:p>
            <a:pPr lvl="1"/>
            <a:r>
              <a:rPr lang="en-US" dirty="0"/>
              <a:t>Alerts</a:t>
            </a:r>
          </a:p>
          <a:p>
            <a:pPr lvl="1"/>
            <a:r>
              <a:rPr lang="en-US" dirty="0"/>
              <a:t>Live Assistance</a:t>
            </a:r>
          </a:p>
        </p:txBody>
      </p:sp>
      <p:pic>
        <p:nvPicPr>
          <p:cNvPr id="6" name="Picture 5" descr="Right Hear mobile app, held up to a user's ear. Screenshot from the YouTube video"/>
          <p:cNvPicPr>
            <a:picLocks noChangeAspect="1"/>
          </p:cNvPicPr>
          <p:nvPr/>
        </p:nvPicPr>
        <p:blipFill rotWithShape="1">
          <a:blip r:embed="rId3"/>
          <a:srcRect l="24167" t="18689" r="27500" b="15909"/>
          <a:stretch/>
        </p:blipFill>
        <p:spPr>
          <a:xfrm>
            <a:off x="3886200" y="3077479"/>
            <a:ext cx="4114800" cy="31304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Hear, Right Now!</a:t>
            </a:r>
          </a:p>
        </p:txBody>
      </p:sp>
      <p:pic>
        <p:nvPicPr>
          <p:cNvPr id="6" name="_RqIeUOo2As" descr="Right Hear YouTube video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6400" y="1417638"/>
            <a:ext cx="5486400" cy="4114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Yale Center for British Art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Exploring Artism</a:t>
            </a:r>
          </a:p>
          <a:p>
            <a:pPr lvl="1"/>
            <a:r>
              <a:rPr lang="en-US" dirty="0"/>
              <a:t>New take on galleries with sensory experience</a:t>
            </a:r>
          </a:p>
          <a:p>
            <a:pPr lvl="1"/>
            <a:r>
              <a:rPr lang="en-US" dirty="0"/>
              <a:t>Paired with iPads</a:t>
            </a:r>
          </a:p>
          <a:p>
            <a:pPr lvl="1"/>
            <a:r>
              <a:rPr lang="en-US" dirty="0"/>
              <a:t>Involves families and support networks</a:t>
            </a:r>
          </a:p>
        </p:txBody>
      </p:sp>
      <p:pic>
        <p:nvPicPr>
          <p:cNvPr id="1026" name="Picture 2" descr="Exploring Artism program, photo by Jaime Ur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302813" cy="2319391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ron in front of the Yale University Art Galler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/>
          <a:stretch/>
        </p:blipFill>
        <p:spPr>
          <a:xfrm rot="5400000">
            <a:off x="5057170" y="3388722"/>
            <a:ext cx="2676459" cy="2560298"/>
          </a:xfrm>
          <a:prstGeom prst="rect">
            <a:avLst/>
          </a:prstGeom>
          <a:ln w="4762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6340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Beam Pro: Robots Tour Museums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Robots open up museum </a:t>
            </a:r>
          </a:p>
          <a:p>
            <a:r>
              <a:rPr lang="en-US" dirty="0"/>
              <a:t>Need Internet and a controller</a:t>
            </a:r>
          </a:p>
          <a:p>
            <a:r>
              <a:rPr lang="en-US" dirty="0"/>
              <a:t>Set up a tour of a museum:</a:t>
            </a:r>
          </a:p>
          <a:p>
            <a:pPr lvl="1"/>
            <a:r>
              <a:rPr lang="en-US" dirty="0"/>
              <a:t>Self driven or with a guide</a:t>
            </a:r>
          </a:p>
          <a:p>
            <a:r>
              <a:rPr lang="en-US" dirty="0"/>
              <a:t>Across the word: Van Abbe, Netherlands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Pro Robot</a:t>
            </a:r>
          </a:p>
        </p:txBody>
      </p:sp>
      <p:pic>
        <p:nvPicPr>
          <p:cNvPr id="2050" name="Picture 2" descr="Beam Pro Robot at the De Young Museum in San Francisco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417638"/>
            <a:ext cx="6238875" cy="4261469"/>
          </a:xfrm>
          <a:prstGeom prst="rect">
            <a:avLst/>
          </a:prstGeom>
          <a:noFill/>
          <a:ln w="476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saur bones replica in a museum atrium, potentially a T-Re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r="13669" b="13170"/>
          <a:stretch/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 descr="Over 35,000 museums. "/>
          <p:cNvSpPr/>
          <p:nvPr/>
        </p:nvSpPr>
        <p:spPr>
          <a:xfrm rot="18983489">
            <a:off x="48966" y="303056"/>
            <a:ext cx="2476712" cy="201664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OVER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35,000 museums!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80A29-0854-4C60-82CF-96F9DB8EA8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Beam Pro in Action!</a:t>
            </a:r>
          </a:p>
        </p:txBody>
      </p:sp>
      <p:pic>
        <p:nvPicPr>
          <p:cNvPr id="7" name="xfubfNlA2Yw" descr="YouTube video of the BeamPro robot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0200" y="1219200"/>
            <a:ext cx="6172200" cy="46291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3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Describe: AMNH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r>
              <a:rPr lang="en-US" dirty="0"/>
              <a:t>American Museum of Natural History</a:t>
            </a:r>
          </a:p>
          <a:p>
            <a:r>
              <a:rPr lang="en-US" dirty="0"/>
              <a:t>Website accessibility through Scribe</a:t>
            </a:r>
          </a:p>
          <a:p>
            <a:r>
              <a:rPr lang="en-US" dirty="0"/>
              <a:t>Image description of exhibits, education programs, research initiatives, etc. </a:t>
            </a:r>
          </a:p>
        </p:txBody>
      </p:sp>
      <p:pic>
        <p:nvPicPr>
          <p:cNvPr id="6" name="Picture 5" descr="Banner for the American Museum of Natraion History's Project Describe over a dinosau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29000"/>
            <a:ext cx="7019131" cy="21168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New Philosophies for Access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 Design</a:t>
            </a:r>
          </a:p>
          <a:p>
            <a:r>
              <a:rPr lang="en-US" dirty="0"/>
              <a:t>Personalization</a:t>
            </a:r>
          </a:p>
          <a:p>
            <a:pPr lvl="1"/>
            <a:r>
              <a:rPr lang="en-US" dirty="0"/>
              <a:t>Access for All: AfA</a:t>
            </a:r>
          </a:p>
          <a:p>
            <a:r>
              <a:rPr lang="en-US" dirty="0"/>
              <a:t>Setting Preferences: Follow a Visitor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Access for All (AfA) screen showing Alternatives for Visual, with audio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5219"/>
            <a:ext cx="53435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44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Museum Challenges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  <a:p>
            <a:r>
              <a:rPr lang="en-US" dirty="0"/>
              <a:t>Where do I go next?</a:t>
            </a:r>
          </a:p>
          <a:p>
            <a:pPr lvl="1"/>
            <a:r>
              <a:rPr lang="en-US" dirty="0"/>
              <a:t>AAM Resources</a:t>
            </a:r>
          </a:p>
          <a:p>
            <a:r>
              <a:rPr lang="en-US" dirty="0"/>
              <a:t>Changing exhibits</a:t>
            </a:r>
          </a:p>
          <a:p>
            <a:r>
              <a:rPr lang="en-US" dirty="0"/>
              <a:t>Involve community stakeholders with disabilities</a:t>
            </a:r>
          </a:p>
          <a:p>
            <a:r>
              <a:rPr lang="en-US" dirty="0"/>
              <a:t>Make your online content accessible!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6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Museums are covered by ADA and other laws</a:t>
            </a:r>
          </a:p>
          <a:p>
            <a:r>
              <a:rPr lang="en-US" dirty="0"/>
              <a:t>Structural accessibility</a:t>
            </a:r>
          </a:p>
          <a:p>
            <a:r>
              <a:rPr lang="en-US" dirty="0"/>
              <a:t>Technology innovations</a:t>
            </a:r>
          </a:p>
          <a:p>
            <a:r>
              <a:rPr lang="en-US" dirty="0"/>
              <a:t>Challenges</a:t>
            </a:r>
          </a:p>
          <a:p>
            <a:endParaRPr lang="en-US" dirty="0"/>
          </a:p>
        </p:txBody>
      </p:sp>
      <p:sp>
        <p:nvSpPr>
          <p:cNvPr id="6" name="AutoShape 4" descr="Image result for aquarium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aquarium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Aquarium with a giant whale, and a child touching the 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60176"/>
            <a:ext cx="4419600" cy="2938727"/>
          </a:xfrm>
          <a:prstGeom prst="rect">
            <a:avLst/>
          </a:prstGeom>
          <a:noFill/>
          <a:ln w="349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6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400" y="94821"/>
            <a:ext cx="9169400" cy="1143000"/>
          </a:xfrm>
        </p:spPr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354" y="1237821"/>
            <a:ext cx="9169400" cy="515874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Dana Marlowe:</a:t>
            </a:r>
          </a:p>
          <a:p>
            <a:pPr marL="0" indent="0" algn="ctr">
              <a:buNone/>
            </a:pPr>
            <a:r>
              <a:rPr lang="en-US" dirty="0"/>
              <a:t>DMarlowe@AccessibilityPartners.com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Sharon Rosenblatt: </a:t>
            </a:r>
            <a:r>
              <a:rPr lang="en-US" dirty="0"/>
              <a:t>SRosenblatt@AccessibilityPartners.com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b="1" dirty="0"/>
              <a:t>www.AccessibilityPartners.com</a:t>
            </a:r>
            <a:br>
              <a:rPr lang="en-US" b="1" dirty="0"/>
            </a:br>
            <a:r>
              <a:rPr lang="en-US" b="1" dirty="0"/>
              <a:t>301-717-7177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lvl="1" algn="ctr"/>
            <a:r>
              <a:rPr lang="en-US" dirty="0"/>
              <a:t>www.facebook.com/AccessibilityPartners</a:t>
            </a:r>
          </a:p>
          <a:p>
            <a:pPr lvl="1" algn="ctr"/>
            <a:endParaRPr lang="en-US" dirty="0"/>
          </a:p>
          <a:p>
            <a:pPr lvl="1" algn="ctr"/>
            <a:r>
              <a:rPr lang="en-US" dirty="0"/>
              <a:t>@Access_Partners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 descr="Facebook logo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89" y="5187894"/>
            <a:ext cx="572357" cy="5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23" y="5749719"/>
            <a:ext cx="646843" cy="6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80A29-0854-4C60-82CF-96F9DB8EA8F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98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>
                <a:hlinkClick r:id="rId3"/>
              </a:rPr>
              <a:t>Museum Universe Data File Documentation</a:t>
            </a:r>
          </a:p>
          <a:p>
            <a:r>
              <a:rPr lang="it-IT" sz="1800" dirty="0">
                <a:hlinkClick r:id="rId4"/>
              </a:rPr>
              <a:t>International Council of Museums</a:t>
            </a:r>
            <a:endParaRPr lang="en-US" sz="1800" dirty="0">
              <a:hlinkClick r:id="rId3"/>
            </a:endParaRPr>
          </a:p>
          <a:p>
            <a:r>
              <a:rPr lang="en-US" sz="1800" dirty="0">
                <a:hlinkClick r:id="rId5"/>
              </a:rPr>
              <a:t>ADA: Maintaining Accessibility in Museums</a:t>
            </a:r>
          </a:p>
          <a:p>
            <a:r>
              <a:rPr lang="en-US" sz="1800" dirty="0">
                <a:hlinkClick r:id="rId6"/>
              </a:rPr>
              <a:t>Association of Science and Technical Centers: Accessible Practices Museums' Legal Obligations </a:t>
            </a:r>
            <a:endParaRPr lang="en-US" sz="1800" dirty="0"/>
          </a:p>
          <a:p>
            <a:r>
              <a:rPr lang="en-US" sz="1800" dirty="0">
                <a:hlinkClick r:id="rId7"/>
              </a:rPr>
              <a:t>Yale Center for British Art: Access Programs</a:t>
            </a:r>
            <a:endParaRPr lang="en-US" sz="1800" dirty="0"/>
          </a:p>
          <a:p>
            <a:r>
              <a:rPr lang="en-US" sz="1800" dirty="0">
                <a:hlinkClick r:id="rId8"/>
              </a:rPr>
              <a:t>Beam Pro Robots</a:t>
            </a:r>
            <a:endParaRPr lang="en-US" sz="1800" dirty="0">
              <a:hlinkClick r:id="rId6"/>
            </a:endParaRPr>
          </a:p>
          <a:p>
            <a:r>
              <a:rPr lang="en-US" sz="1800" dirty="0">
                <a:hlinkClick r:id="rId9"/>
              </a:rPr>
              <a:t>AMNH: Project Describe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NSF: </a:t>
            </a:r>
            <a:r>
              <a:rPr lang="nn-NO" sz="1800" dirty="0">
                <a:hlinkClick r:id="rId10"/>
              </a:rPr>
              <a:t>Creating Museum Media for Everyone </a:t>
            </a:r>
            <a:endParaRPr lang="nn-NO" sz="1800" dirty="0"/>
          </a:p>
          <a:p>
            <a:r>
              <a:rPr lang="nn-NO" sz="1800" dirty="0">
                <a:hlinkClick r:id="rId11"/>
              </a:rPr>
              <a:t>Right Hear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3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Museum Demographics</a:t>
            </a:r>
          </a:p>
          <a:p>
            <a:r>
              <a:rPr lang="en-US" dirty="0"/>
              <a:t>The ADA and Federal Regulations</a:t>
            </a:r>
          </a:p>
          <a:p>
            <a:r>
              <a:rPr lang="en-US" dirty="0"/>
              <a:t>Accessibility and Inclusion</a:t>
            </a:r>
          </a:p>
          <a:p>
            <a:r>
              <a:rPr lang="en-US" dirty="0"/>
              <a:t>Examples and Best Practices</a:t>
            </a:r>
          </a:p>
          <a:p>
            <a:r>
              <a:rPr lang="en-US" dirty="0"/>
              <a:t>Becoming More Accessible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2050" name="Picture 2" descr="Mona Lisa painting by Leonardo da Vin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2219"/>
            <a:ext cx="2479199" cy="3695700"/>
          </a:xfrm>
          <a:prstGeom prst="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1425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/>
              <a:t>More museums than U.S fast food restaurants!</a:t>
            </a:r>
          </a:p>
        </p:txBody>
      </p:sp>
      <p:grpSp>
        <p:nvGrpSpPr>
          <p:cNvPr id="10" name="Group 9" descr="Midway Museum ship in San Diego grouped with the logos for McDonald's, Taco Bell and KFC, showing there are more museums than fast food restaurants in the United States. "/>
          <p:cNvGrpSpPr/>
          <p:nvPr/>
        </p:nvGrpSpPr>
        <p:grpSpPr>
          <a:xfrm>
            <a:off x="152401" y="1409700"/>
            <a:ext cx="8861424" cy="5181600"/>
            <a:chOff x="669041" y="1676400"/>
            <a:chExt cx="7941560" cy="4388687"/>
          </a:xfrm>
        </p:grpSpPr>
        <p:grpSp>
          <p:nvGrpSpPr>
            <p:cNvPr id="8" name="Group 7"/>
            <p:cNvGrpSpPr/>
            <p:nvPr/>
          </p:nvGrpSpPr>
          <p:grpSpPr>
            <a:xfrm>
              <a:off x="780136" y="1676400"/>
              <a:ext cx="7830465" cy="4388687"/>
              <a:chOff x="358023" y="1719802"/>
              <a:chExt cx="7830465" cy="4388687"/>
            </a:xfrm>
          </p:grpSpPr>
          <p:pic>
            <p:nvPicPr>
              <p:cNvPr id="1036" name="Picture 12" descr="https://encrypted-tbn3.gstatic.com/images?q=tbn:ANd9GcSA78AIulNw-ytyfxoT3PEgyPAFH4SfUH8LQblt0JaozH3LAZ9PGmxzC8ely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0157" y="4249741"/>
                <a:ext cx="2478331" cy="1858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358023" y="1719802"/>
                <a:ext cx="7701042" cy="3009900"/>
                <a:chOff x="228600" y="1828800"/>
                <a:chExt cx="7701042" cy="3009900"/>
              </a:xfrm>
            </p:grpSpPr>
            <p:pic>
              <p:nvPicPr>
                <p:cNvPr id="1032" name="Picture 8" descr="https://encrypted-tbn1.gstatic.com/images?q=tbn:ANd9GcQfVf1giA7CRXx-7k4oOLr-YY2_KnCgv8hlhuCvuQNVD4ETwYpRbk-doBY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2717" y="3338301"/>
                  <a:ext cx="2066925" cy="11620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 descr="Image result for greater than bracket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3581400" y="2087607"/>
                  <a:ext cx="2751093" cy="27510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6" name="Picture 2" descr="Image result for uss midway museum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2087607"/>
                  <a:ext cx="3617324" cy="2712993"/>
                </a:xfrm>
                <a:prstGeom prst="rect">
                  <a:avLst/>
                </a:prstGeom>
                <a:noFill/>
                <a:ln w="47625">
                  <a:solidFill>
                    <a:srgbClr val="FF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0" name="Picture 6" descr="https://encrypted-tbn3.gstatic.com/images?q=tbn:ANd9GcQzsl546eLCg3J-Kag73utR6rlXC9yVCyyCyHUTeG7zIxO4gXPBjiZp4gY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43600" y="1828800"/>
                  <a:ext cx="1752600" cy="11620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669041" y="4746434"/>
              <a:ext cx="4019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USS Midway Museum in San Diego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80A29-0854-4C60-82CF-96F9DB8EA8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IMLS—Who are they?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Institute of Museum and Library Services</a:t>
            </a:r>
          </a:p>
          <a:p>
            <a:pPr lvl="1"/>
            <a:r>
              <a:rPr lang="en-US" dirty="0"/>
              <a:t>Independent U.S. federal agency </a:t>
            </a:r>
          </a:p>
          <a:p>
            <a:pPr lvl="1"/>
            <a:r>
              <a:rPr lang="en-US" dirty="0"/>
              <a:t>Supporting museums and libraries</a:t>
            </a:r>
            <a:br>
              <a:rPr lang="en-US" dirty="0"/>
            </a:br>
            <a:endParaRPr lang="en-US" dirty="0"/>
          </a:p>
          <a:p>
            <a:pPr marL="109537" indent="0">
              <a:buNone/>
            </a:pPr>
            <a:r>
              <a:rPr lang="en-US" dirty="0"/>
              <a:t>Mission: </a:t>
            </a:r>
          </a:p>
          <a:p>
            <a:pPr lvl="1"/>
            <a:r>
              <a:rPr lang="en-US" b="1" dirty="0"/>
              <a:t>Provide leadership through research, policy development, and grant making.</a:t>
            </a:r>
          </a:p>
        </p:txBody>
      </p:sp>
      <p:pic>
        <p:nvPicPr>
          <p:cNvPr id="6" name="Picture 2" descr="Institute of Museum and Library Services logo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16" y="4559300"/>
            <a:ext cx="390068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ngl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Museums equal: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Aquariums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Arboretums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Botanical Gardens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Art Museums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Children’s Museums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General Museums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Historic Houses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History Museums</a:t>
            </a:r>
          </a:p>
          <a:p>
            <a:pPr lvl="1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Nature Centers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Natural History and Anthropology 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Planetariums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Specialized Museums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Zoos </a:t>
            </a:r>
          </a:p>
          <a:p>
            <a:pPr lvl="1"/>
            <a:endParaRPr lang="en-US" sz="2800" b="1" dirty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© 2017 Accessibility Partners. Not to be reproduced without permission.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8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7319"/>
            <a:ext cx="8229600" cy="1143000"/>
          </a:xfrm>
        </p:spPr>
        <p:txBody>
          <a:bodyPr/>
          <a:lstStyle/>
          <a:p>
            <a:r>
              <a:rPr lang="en-US" dirty="0"/>
              <a:t>What’s an Accessible Museum?</a:t>
            </a:r>
          </a:p>
        </p:txBody>
      </p:sp>
      <p:pic>
        <p:nvPicPr>
          <p:cNvPr id="2050" name="Picture 2" descr="Gold metal pla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7887"/>
            <a:ext cx="77724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037887"/>
            <a:ext cx="7772400" cy="4310062"/>
          </a:xfrm>
        </p:spPr>
        <p:txBody>
          <a:bodyPr/>
          <a:lstStyle/>
          <a:p>
            <a:pPr marL="109537" indent="0">
              <a:buNone/>
            </a:pPr>
            <a:r>
              <a:rPr lang="en-US" sz="5400" dirty="0">
                <a:latin typeface="Candara" panose="020E0502030303020204" pitchFamily="34" charset="0"/>
              </a:rPr>
              <a:t>“The museum strives to be inclusive and offers opportunities to diverse participation.”</a:t>
            </a:r>
          </a:p>
          <a:p>
            <a:pPr marL="109537" indent="0">
              <a:buNone/>
            </a:pPr>
            <a:endParaRPr lang="en-US" sz="2800" dirty="0"/>
          </a:p>
          <a:p>
            <a:pPr marL="109537" indent="0">
              <a:buNone/>
            </a:pPr>
            <a:r>
              <a:rPr lang="en-US" sz="2800" i="1" dirty="0"/>
              <a:t>American Association of Museums (AAM) </a:t>
            </a:r>
            <a:br>
              <a:rPr lang="en-US" sz="2800" i="1" dirty="0"/>
            </a:br>
            <a:r>
              <a:rPr lang="en-US" sz="2000" i="1" dirty="0"/>
              <a:t>January 1, 2005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Museum’s Responsibility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ADA says:</a:t>
            </a:r>
          </a:p>
          <a:p>
            <a:pPr lvl="1"/>
            <a:r>
              <a:rPr lang="en-US" dirty="0"/>
              <a:t>Most have obligations regardless of size/income</a:t>
            </a:r>
          </a:p>
          <a:p>
            <a:pPr lvl="1"/>
            <a:r>
              <a:rPr lang="en-US" b="1" dirty="0"/>
              <a:t>Privately-operated museums covered as public accommodations under Title III</a:t>
            </a:r>
          </a:p>
          <a:p>
            <a:pPr lvl="1"/>
            <a:r>
              <a:rPr lang="en-US" dirty="0"/>
              <a:t>State/local covered under Title II</a:t>
            </a:r>
          </a:p>
          <a:p>
            <a:pPr lvl="1"/>
            <a:r>
              <a:rPr lang="en-US" dirty="0"/>
              <a:t>Federally funded covered under Section 504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Exception: religious entities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9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 on the Rehabilitation Act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Recipients of Federal funds can’t discriminate</a:t>
            </a:r>
          </a:p>
          <a:p>
            <a:pPr lvl="1"/>
            <a:r>
              <a:rPr lang="en-US" dirty="0"/>
              <a:t>Hiring and contracting (Section 501 and 503)</a:t>
            </a:r>
          </a:p>
          <a:p>
            <a:pPr lvl="1"/>
            <a:r>
              <a:rPr lang="en-US" dirty="0"/>
              <a:t>Facilities (Section 502)</a:t>
            </a:r>
          </a:p>
          <a:p>
            <a:pPr lvl="1"/>
            <a:r>
              <a:rPr lang="en-US" dirty="0"/>
              <a:t>Programs (Section 504)</a:t>
            </a:r>
          </a:p>
          <a:p>
            <a:r>
              <a:rPr lang="en-US" dirty="0"/>
              <a:t>Section 504 mandates access to people with disabilities for programs and services</a:t>
            </a:r>
          </a:p>
          <a:p>
            <a:endParaRPr lang="en-US" dirty="0"/>
          </a:p>
          <a:p>
            <a:r>
              <a:rPr lang="en-US" dirty="0"/>
              <a:t>Exception: ‘undue burden’ or not ‘readily achievable’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90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le Museum CSUN 2017 draft" id="{5A5B4933-A137-489F-B8B9-6DA65703C5A2}" vid="{4F73C2D6-5108-41F7-BA23-B38A7E75D0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Accessible Museum CSUN 2017 draft</Template>
  <TotalTime>588</TotalTime>
  <Words>958</Words>
  <Application>Microsoft Office PowerPoint</Application>
  <PresentationFormat>On-screen Show (4:3)</PresentationFormat>
  <Paragraphs>216</Paragraphs>
  <Slides>26</Slides>
  <Notes>26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Candara</vt:lpstr>
      <vt:lpstr>Lucida Sans Unicode</vt:lpstr>
      <vt:lpstr>Verdana</vt:lpstr>
      <vt:lpstr>Wingdings 2</vt:lpstr>
      <vt:lpstr>Wingdings 3</vt:lpstr>
      <vt:lpstr>Concourse</vt:lpstr>
      <vt:lpstr> Exhibiting Accessibility:  Making Museums More Inclusive</vt:lpstr>
      <vt:lpstr>PowerPoint Presentation</vt:lpstr>
      <vt:lpstr>Agenda</vt:lpstr>
      <vt:lpstr>PowerPoint Presentation</vt:lpstr>
      <vt:lpstr>IMLS—Who are they?</vt:lpstr>
      <vt:lpstr>Museums equal:</vt:lpstr>
      <vt:lpstr>What’s an Accessible Museum?</vt:lpstr>
      <vt:lpstr>A Museum’s Responsibility</vt:lpstr>
      <vt:lpstr>Recap on the Rehabilitation Act</vt:lpstr>
      <vt:lpstr>Example of Section 504</vt:lpstr>
      <vt:lpstr>Code of Ethics: AAM</vt:lpstr>
      <vt:lpstr>Examples of Accessibility</vt:lpstr>
      <vt:lpstr>Accessible Entrances</vt:lpstr>
      <vt:lpstr>The Accessible Route</vt:lpstr>
      <vt:lpstr>The Weizmann Institute of Science​ </vt:lpstr>
      <vt:lpstr>Right Hear, Right Now!</vt:lpstr>
      <vt:lpstr>Yale Center for British Art</vt:lpstr>
      <vt:lpstr>Beam Pro: Robots Tour Museums</vt:lpstr>
      <vt:lpstr>Beam Pro Robot</vt:lpstr>
      <vt:lpstr>The Beam Pro in Action!</vt:lpstr>
      <vt:lpstr>Project Describe: AMNH</vt:lpstr>
      <vt:lpstr>New Philosophies for Access</vt:lpstr>
      <vt:lpstr>Museum Challenges</vt:lpstr>
      <vt:lpstr>Conclusion</vt:lpstr>
      <vt:lpstr>Contact Information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Exhibiting Accessibility:  Making Museums More Inclusive</dc:title>
  <dc:creator>Sharon Rosenblatt</dc:creator>
  <cp:lastModifiedBy>Sharon Rosenblatt</cp:lastModifiedBy>
  <cp:revision>83</cp:revision>
  <cp:lastPrinted>2017-02-27T21:12:55Z</cp:lastPrinted>
  <dcterms:created xsi:type="dcterms:W3CDTF">2017-02-10T19:42:30Z</dcterms:created>
  <dcterms:modified xsi:type="dcterms:W3CDTF">2017-02-27T21:30:59Z</dcterms:modified>
</cp:coreProperties>
</file>