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4" r:id="rId3"/>
    <p:sldId id="305" r:id="rId4"/>
    <p:sldId id="308" r:id="rId5"/>
    <p:sldId id="309" r:id="rId6"/>
    <p:sldId id="310" r:id="rId7"/>
    <p:sldId id="334" r:id="rId8"/>
    <p:sldId id="333" r:id="rId9"/>
    <p:sldId id="311" r:id="rId10"/>
    <p:sldId id="320" r:id="rId11"/>
    <p:sldId id="335" r:id="rId12"/>
    <p:sldId id="322" r:id="rId13"/>
    <p:sldId id="336" r:id="rId14"/>
    <p:sldId id="341" r:id="rId15"/>
    <p:sldId id="342" r:id="rId16"/>
    <p:sldId id="337" r:id="rId17"/>
    <p:sldId id="321" r:id="rId18"/>
    <p:sldId id="326" r:id="rId19"/>
    <p:sldId id="344" r:id="rId20"/>
    <p:sldId id="345" r:id="rId21"/>
    <p:sldId id="339" r:id="rId22"/>
    <p:sldId id="325" r:id="rId23"/>
    <p:sldId id="327" r:id="rId24"/>
    <p:sldId id="340" r:id="rId25"/>
    <p:sldId id="306" r:id="rId26"/>
    <p:sldId id="315" r:id="rId27"/>
    <p:sldId id="324" r:id="rId28"/>
    <p:sldId id="300" r:id="rId29"/>
    <p:sldId id="302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Rosenblatt" initials="SR" lastIdx="45" clrIdx="0">
    <p:extLst>
      <p:ext uri="{19B8F6BF-5375-455C-9EA6-DF929625EA0E}">
        <p15:presenceInfo xmlns:p15="http://schemas.microsoft.com/office/powerpoint/2012/main" userId="2980ec2e43ba9c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7" autoAdjust="0"/>
    <p:restoredTop sz="76015" autoAdjust="0"/>
  </p:normalViewPr>
  <p:slideViewPr>
    <p:cSldViewPr>
      <p:cViewPr varScale="1">
        <p:scale>
          <a:sx n="55" d="100"/>
          <a:sy n="55" d="100"/>
        </p:scale>
        <p:origin x="9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212" cy="466080"/>
          </a:xfrm>
          <a:prstGeom prst="rect">
            <a:avLst/>
          </a:prstGeom>
        </p:spPr>
        <p:txBody>
          <a:bodyPr vert="horz" lIns="90574" tIns="45287" rIns="90574" bIns="452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20" y="1"/>
            <a:ext cx="3037212" cy="466080"/>
          </a:xfrm>
          <a:prstGeom prst="rect">
            <a:avLst/>
          </a:prstGeom>
        </p:spPr>
        <p:txBody>
          <a:bodyPr vert="horz" lIns="90574" tIns="45287" rIns="90574" bIns="45287" rtlCol="0"/>
          <a:lstStyle>
            <a:lvl1pPr algn="r">
              <a:defRPr sz="1200"/>
            </a:lvl1pPr>
          </a:lstStyle>
          <a:p>
            <a:fld id="{FA92008C-CEDD-4BF7-8026-9328F6F23407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320"/>
            <a:ext cx="3037212" cy="466080"/>
          </a:xfrm>
          <a:prstGeom prst="rect">
            <a:avLst/>
          </a:prstGeom>
        </p:spPr>
        <p:txBody>
          <a:bodyPr vert="horz" lIns="90574" tIns="45287" rIns="90574" bIns="452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20" y="8830320"/>
            <a:ext cx="3037212" cy="466080"/>
          </a:xfrm>
          <a:prstGeom prst="rect">
            <a:avLst/>
          </a:prstGeom>
        </p:spPr>
        <p:txBody>
          <a:bodyPr vert="horz" lIns="90574" tIns="45287" rIns="90574" bIns="45287" rtlCol="0" anchor="b"/>
          <a:lstStyle>
            <a:lvl1pPr algn="r">
              <a:defRPr sz="1200"/>
            </a:lvl1pPr>
          </a:lstStyle>
          <a:p>
            <a:fld id="{5FE3809D-2C91-4E4F-94FA-6968269CD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1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6" tIns="46577" rIns="93156" bIns="465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6" tIns="46577" rIns="93156" bIns="465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A1559B-0695-4083-8EC0-062B3B20DF4A}" type="datetimeFigureOut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6" tIns="46577" rIns="93156" bIns="4657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6" tIns="46577" rIns="93156" bIns="4657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56" tIns="46577" rIns="93156" bIns="465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56" tIns="46577" rIns="93156" bIns="465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53B0A5-180C-493B-BE20-1E5DE6A18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05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11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443037" cy="10826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40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443037" cy="10826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2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938213" cy="7048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14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644650" cy="12334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85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443037" cy="10826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14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3638" y="347663"/>
            <a:ext cx="1406525" cy="1055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7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466725"/>
            <a:ext cx="2147888" cy="16113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70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339850" cy="10064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21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443037" cy="10826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04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33638" y="271463"/>
            <a:ext cx="1006475" cy="7556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7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719262" cy="12906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1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2044700" cy="15351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64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339850" cy="10064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80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844675" cy="1384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69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8700" y="466725"/>
            <a:ext cx="2047875" cy="15367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92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8900" y="498475"/>
            <a:ext cx="1343025" cy="10080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73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381000"/>
            <a:ext cx="1844675" cy="1384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92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339850" cy="10064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81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741488" cy="1308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65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F65D0-6A45-4C61-913F-836445D6FAC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13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339850" cy="10064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339850" cy="10064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4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139825" cy="8556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8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543050" cy="11572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838200" cy="6302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8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1844675" cy="13843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77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8500"/>
            <a:ext cx="1239838" cy="93186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3B0A5-180C-493B-BE20-1E5DE6A184B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ABC897D-A850-4E22-9621-9C68F8E67A5E}" type="datetime1">
              <a:rPr lang="en-US" smtClean="0"/>
              <a:t>2/27/2017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7705E5-7CC1-4E64-8BFC-34CB0589E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4FD8-E4EC-4D80-A298-B7C87C3F1141}" type="datetime1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D459-B71B-4E33-8313-581C9033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89B1E-34A3-4399-B679-15E4F51919D9}" type="datetime1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705D-0DA4-4851-8C16-2C0C4853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6DFD8-A366-4B4F-BEA6-BB678E4E4B47}" type="datetime1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196-C9DC-43C6-9AAA-CFA3479A1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4E4E52-3BD8-4BDA-942E-EC916482067E}" type="datetime1">
              <a:rPr lang="en-US" smtClean="0"/>
              <a:t>2/27/2017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FB2E0E-7565-48EC-8508-AC51DE3B5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13FFB5-D69F-45F1-91F2-ADB01A03BCF0}" type="datetime1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B97E4A-B346-4551-9E11-D73C42F24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B5D221-FB83-41E8-903C-DB8DA288730D}" type="datetime1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8CB72-DD50-4570-B1B0-DF1E3A84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CF0A06-393D-4DB6-9ADD-89E35E6D632D}" type="datetime1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BCC616-7FEA-44D4-8A87-02E7A3BED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6A5-D8E0-425B-ACA7-BFCFE71B6038}" type="datetime1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0A29-0854-4C60-82CF-96F9DB8EA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708DBE-11F3-475D-BCE5-D92CA775EF5D}" type="datetime1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DE2BB6-C66A-4D14-A1C5-A41A197F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CD6AAE-EB0E-4043-B19C-5081F34657D0}" type="datetime1">
              <a:rPr lang="en-US" smtClean="0"/>
              <a:t>2/27/2017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8F82B1C-5250-4E8F-B2CC-29F1E6FC0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76600" y="6408738"/>
            <a:ext cx="5334001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04C1B9F-3FB2-4293-9364-398FE43AC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Accessibility Partners logo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0216"/>
            <a:ext cx="1237915" cy="42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ychologytoday.com/blog/peace-mind/201103/getting-unstuck-mindfulness-practice" TargetMode="External"/><Relationship Id="rId13" Type="http://schemas.openxmlformats.org/officeDocument/2006/relationships/hyperlink" Target="http://www.deafyoga.org/" TargetMode="External"/><Relationship Id="rId3" Type="http://schemas.openxmlformats.org/officeDocument/2006/relationships/hyperlink" Target="https://www.psychologytoday.com/blog/get-some-headspace/201307/the-mindful-use-technology" TargetMode="External"/><Relationship Id="rId7" Type="http://schemas.openxmlformats.org/officeDocument/2006/relationships/hyperlink" Target="https://www.addiction.com/addiction-a-to-z/technology-addiction/technology-addiction-101/" TargetMode="External"/><Relationship Id="rId12" Type="http://schemas.openxmlformats.org/officeDocument/2006/relationships/hyperlink" Target="https://www.washingtonpost.com/news/worldviews/wp/2017/01/01/french-employees-can-legally-ignore-work-emails-outside-of-office-hours/?utm_term=.ab4d9b4de942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dful.org/meditation/mindfulness-getting-started/" TargetMode="External"/><Relationship Id="rId11" Type="http://schemas.openxmlformats.org/officeDocument/2006/relationships/hyperlink" Target="https://www.designingmindfulness.com/principles/apply-principles-company-wide/" TargetMode="External"/><Relationship Id="rId5" Type="http://schemas.openxmlformats.org/officeDocument/2006/relationships/hyperlink" Target="https://medium.com/@rohan_21awake/designing-mindfulness-how-to-make-technology-which-takes-care-of-the-people-who-use-it-8a6aaf76dea3#.r7b9o544b" TargetMode="External"/><Relationship Id="rId15" Type="http://schemas.openxmlformats.org/officeDocument/2006/relationships/hyperlink" Target="http://www.tracyhparkin.com/" TargetMode="External"/><Relationship Id="rId10" Type="http://schemas.openxmlformats.org/officeDocument/2006/relationships/hyperlink" Target="http://digitalcommons.du.edu/cgi/viewcontent.cgi?article=1064&amp;context=capstone_masters" TargetMode="External"/><Relationship Id="rId4" Type="http://schemas.openxmlformats.org/officeDocument/2006/relationships/hyperlink" Target="https://www.un.org/development/desa/disabilities/convention-on-the-rights-of-persons-with-disabilities.html" TargetMode="External"/><Relationship Id="rId9" Type="http://schemas.openxmlformats.org/officeDocument/2006/relationships/hyperlink" Target="http://www.npr.org/sections/health-shots/2015/10/22/450573400/affordable-virtual-reality-opens-new-worlds-for-people-with-disabilities" TargetMode="External"/><Relationship Id="rId14" Type="http://schemas.openxmlformats.org/officeDocument/2006/relationships/hyperlink" Target="http://www.digitaltrends.com/computing/tecla-shield-disabled-touchscreen/#ixzz4ZGcLus9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1"/>
            <a:ext cx="9144000" cy="295278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/>
              </a:rPr>
              <a:t>Conscious Accessibility: </a:t>
            </a:r>
            <a:br>
              <a:rPr lang="en-US" dirty="0">
                <a:effectLst/>
              </a:rPr>
            </a:br>
            <a:r>
              <a:rPr lang="en-US" sz="3600" dirty="0">
                <a:effectLst/>
              </a:rPr>
              <a:t>Mindfulness and Mental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860" y="3352800"/>
            <a:ext cx="8534400" cy="1199704"/>
          </a:xfrm>
        </p:spPr>
        <p:txBody>
          <a:bodyPr/>
          <a:lstStyle/>
          <a:p>
            <a:pPr algn="ctr"/>
            <a:r>
              <a:rPr lang="en-US" dirty="0"/>
              <a:t>CSUN Conference</a:t>
            </a:r>
          </a:p>
          <a:p>
            <a:pPr algn="ctr"/>
            <a:r>
              <a:rPr lang="en-US" dirty="0"/>
              <a:t>March 2, 2017</a:t>
            </a:r>
          </a:p>
          <a:p>
            <a:pPr algn="ctr"/>
            <a:r>
              <a:rPr lang="en-US" dirty="0"/>
              <a:t>Sharon Rosenblatt</a:t>
            </a:r>
          </a:p>
        </p:txBody>
      </p:sp>
      <p:pic>
        <p:nvPicPr>
          <p:cNvPr id="5" name="Picture 4" descr="Logo for Accessibility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24669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Fusing Mindful and Accessible Design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Mindfulness and accessibility: </a:t>
            </a:r>
            <a:r>
              <a:rPr lang="en-US" b="1" dirty="0"/>
              <a:t>work with us, instead of against us</a:t>
            </a:r>
          </a:p>
          <a:p>
            <a:r>
              <a:rPr lang="en-US" dirty="0"/>
              <a:t>Technology can ground you in the present with seamless access</a:t>
            </a:r>
          </a:p>
          <a:p>
            <a:pPr lvl="1"/>
            <a:r>
              <a:rPr lang="en-US" dirty="0"/>
              <a:t>Inaccessibility promotes frustration/anxiety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pic>
        <p:nvPicPr>
          <p:cNvPr id="1026" name="Picture 2" descr="Two figures holding h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32200"/>
            <a:ext cx="3657600" cy="2438400"/>
          </a:xfrm>
          <a:prstGeom prst="rect">
            <a:avLst/>
          </a:prstGeom>
          <a:noFill/>
          <a:ln w="349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6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Mindful Adoption of Technology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81138"/>
            <a:ext cx="8556625" cy="4525962"/>
          </a:xfrm>
        </p:spPr>
        <p:txBody>
          <a:bodyPr/>
          <a:lstStyle/>
          <a:p>
            <a:pPr marL="623887" indent="-514350">
              <a:buAutoNum type="arabicPeriod"/>
            </a:pPr>
            <a:r>
              <a:rPr lang="en-US" sz="3200" dirty="0"/>
              <a:t>Value human attention</a:t>
            </a:r>
          </a:p>
          <a:p>
            <a:pPr marL="623887" indent="-514350">
              <a:buAutoNum type="arabicPeriod"/>
            </a:pPr>
            <a:r>
              <a:rPr lang="en-US" sz="3200" dirty="0"/>
              <a:t>Respect information zones</a:t>
            </a:r>
          </a:p>
          <a:p>
            <a:pPr marL="623887" indent="-514350">
              <a:buAutoNum type="arabicPeriod"/>
            </a:pPr>
            <a:r>
              <a:rPr lang="en-US" sz="3200" dirty="0"/>
              <a:t>Discourage addictive usage</a:t>
            </a:r>
          </a:p>
          <a:p>
            <a:pPr marL="623887" indent="-514350">
              <a:buAutoNum type="arabicPeriod"/>
            </a:pPr>
            <a:r>
              <a:rPr lang="en-US" sz="3200" dirty="0"/>
              <a:t>Minimize social anxiety</a:t>
            </a:r>
          </a:p>
          <a:p>
            <a:pPr marL="623887" indent="-514350">
              <a:buAutoNum type="arabicPeriod"/>
            </a:pPr>
            <a:r>
              <a:rPr lang="en-US" sz="3200" dirty="0"/>
              <a:t>Apply principles company wide</a:t>
            </a:r>
          </a:p>
          <a:p>
            <a:pPr marL="109537" indent="0">
              <a:buNone/>
            </a:pPr>
            <a:endParaRPr lang="en-US" sz="3200" dirty="0"/>
          </a:p>
          <a:p>
            <a:pPr marL="109537" indent="0">
              <a:buNone/>
            </a:pPr>
            <a:r>
              <a:rPr lang="en-US" sz="3200" i="1" dirty="0"/>
              <a:t>https://www.designingmindfulness.com</a:t>
            </a:r>
          </a:p>
          <a:p>
            <a:pPr marL="623887" indent="-514350"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5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what we did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381501" cy="4525962"/>
          </a:xfrm>
        </p:spPr>
        <p:txBody>
          <a:bodyPr/>
          <a:lstStyle/>
          <a:p>
            <a:r>
              <a:rPr lang="en-US" dirty="0"/>
              <a:t>Tried some apps on our devices</a:t>
            </a:r>
          </a:p>
          <a:p>
            <a:pPr lvl="1"/>
            <a:r>
              <a:rPr lang="en-US" dirty="0"/>
              <a:t>Mobile</a:t>
            </a:r>
          </a:p>
          <a:p>
            <a:pPr lvl="1"/>
            <a:r>
              <a:rPr lang="en-US" dirty="0"/>
              <a:t>Desktop</a:t>
            </a:r>
          </a:p>
          <a:p>
            <a:r>
              <a:rPr lang="en-US" dirty="0"/>
              <a:t>Asked our friends for their experiences</a:t>
            </a:r>
          </a:p>
          <a:p>
            <a:r>
              <a:rPr lang="en-US" dirty="0"/>
              <a:t>Accessibility professionals</a:t>
            </a:r>
          </a:p>
        </p:txBody>
      </p:sp>
      <p:pic>
        <p:nvPicPr>
          <p:cNvPr id="7" name="Picture 6" descr="Sharon and Dana at a wooden table on computers, with Sharon in a headset. They look serious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1" y="2057400"/>
            <a:ext cx="3771900" cy="2514600"/>
          </a:xfrm>
          <a:prstGeom prst="rect">
            <a:avLst/>
          </a:prstGeom>
          <a:ln w="47625">
            <a:solidFill>
              <a:srgbClr val="7030A0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2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Human Attention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Attention-based product impacts wellbeing</a:t>
            </a:r>
            <a:endParaRPr lang="en-US" dirty="0"/>
          </a:p>
          <a:p>
            <a:pPr lvl="1"/>
            <a:r>
              <a:rPr lang="en-US" dirty="0"/>
              <a:t>Accessibility would change to interaction</a:t>
            </a:r>
          </a:p>
          <a:p>
            <a:pPr lvl="1"/>
            <a:endParaRPr lang="en-US" dirty="0"/>
          </a:p>
          <a:p>
            <a:r>
              <a:rPr lang="en-US" b="1" dirty="0"/>
              <a:t>WCAG 2.4.7 Focus Visible:</a:t>
            </a:r>
            <a:r>
              <a:rPr lang="en-US" dirty="0"/>
              <a:t> Any keyboard operable user interface has a mode of operation where the keyboard focus indicator is visible. (Level AA)</a:t>
            </a:r>
          </a:p>
          <a:p>
            <a:endParaRPr lang="en-US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0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“Paying” for Attention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lack of focus is detrimental for users with mental health disabilities. </a:t>
            </a:r>
          </a:p>
        </p:txBody>
      </p:sp>
      <p:pic>
        <p:nvPicPr>
          <p:cNvPr id="1026" name="Picture 2" descr="Image result for candy crush buy l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05054"/>
            <a:ext cx="45339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83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 holding a stop watc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0" y="0"/>
            <a:ext cx="915697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Solution: Control your time!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87972"/>
          </a:xfrm>
        </p:spPr>
        <p:txBody>
          <a:bodyPr/>
          <a:lstStyle/>
          <a:p>
            <a:r>
              <a:rPr lang="en-US" b="1" dirty="0"/>
              <a:t>Time trackers:</a:t>
            </a:r>
          </a:p>
          <a:p>
            <a:pPr lvl="1"/>
            <a:r>
              <a:rPr lang="en-US" b="1" dirty="0"/>
              <a:t>RescueTime</a:t>
            </a:r>
          </a:p>
          <a:p>
            <a:pPr lvl="1"/>
            <a:r>
              <a:rPr lang="en-US" b="1" dirty="0"/>
              <a:t>Klok</a:t>
            </a:r>
          </a:p>
          <a:p>
            <a:pPr lvl="1"/>
            <a:r>
              <a:rPr lang="en-US" b="1" dirty="0"/>
              <a:t>ManicTime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iOS</a:t>
            </a:r>
          </a:p>
          <a:p>
            <a:pPr lvl="1"/>
            <a:r>
              <a:rPr lang="en-US" b="1" dirty="0"/>
              <a:t>Hours Time Tracking</a:t>
            </a:r>
          </a:p>
          <a:p>
            <a:pPr lvl="1"/>
            <a:endParaRPr lang="en-US" dirty="0"/>
          </a:p>
          <a:p>
            <a:r>
              <a:rPr lang="en-US" b="1" dirty="0"/>
              <a:t>Chrome:</a:t>
            </a:r>
          </a:p>
          <a:p>
            <a:pPr lvl="1"/>
            <a:r>
              <a:rPr lang="en-US" b="1" dirty="0"/>
              <a:t>StayFocused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9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Respect Information Zones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Modes of communication between your products and users</a:t>
            </a:r>
          </a:p>
          <a:p>
            <a:endParaRPr lang="en-US" dirty="0"/>
          </a:p>
          <a:p>
            <a:r>
              <a:rPr lang="en-US" dirty="0"/>
              <a:t>Ties into product support and accessible modes of contact</a:t>
            </a:r>
          </a:p>
          <a:p>
            <a:pPr marL="109537" indent="0">
              <a:buNone/>
            </a:pPr>
            <a:endParaRPr lang="en-US" dirty="0"/>
          </a:p>
          <a:p>
            <a:r>
              <a:rPr lang="en-US" sz="2400" dirty="0"/>
              <a:t>Section 508 1194.41c: Support services for products shall accommodate the communication needs of end-users with disabilities.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3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Breath Trackers on iOS: Negatives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as accessible</a:t>
            </a:r>
          </a:p>
          <a:p>
            <a:pPr lvl="1"/>
            <a:r>
              <a:rPr lang="en-US" dirty="0"/>
              <a:t>Constant changing breath prompts, always engaged</a:t>
            </a:r>
          </a:p>
          <a:p>
            <a:pPr lvl="1"/>
            <a:r>
              <a:rPr lang="en-US" dirty="0"/>
              <a:t>Can’t be mindful and ‘tune out’</a:t>
            </a:r>
          </a:p>
          <a:p>
            <a:pPr lvl="1"/>
            <a:r>
              <a:rPr lang="en-US" dirty="0"/>
              <a:t>Don’t announce timing (if needed)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 descr="Hand pushing a red bu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21" y="3317875"/>
            <a:ext cx="36703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821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don’t work</a:t>
            </a:r>
          </a:p>
        </p:txBody>
      </p:sp>
      <p:pic>
        <p:nvPicPr>
          <p:cNvPr id="6" name="Picture 5" descr="Screenshot of the conversation between Sharon and the Calm app. "/>
          <p:cNvPicPr>
            <a:picLocks noChangeAspect="1"/>
          </p:cNvPicPr>
          <p:nvPr/>
        </p:nvPicPr>
        <p:blipFill rotWithShape="1">
          <a:blip r:embed="rId3"/>
          <a:srcRect t="4950"/>
          <a:stretch/>
        </p:blipFill>
        <p:spPr>
          <a:xfrm>
            <a:off x="713874" y="1143001"/>
            <a:ext cx="7287126" cy="4724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25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Promote Positive Usage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 FOMO: fear of missing out</a:t>
            </a:r>
          </a:p>
          <a:p>
            <a:r>
              <a:rPr lang="en-US" dirty="0"/>
              <a:t>Allowing mobile and remote solutions</a:t>
            </a:r>
          </a:p>
          <a:p>
            <a:endParaRPr lang="en-US" dirty="0"/>
          </a:p>
          <a:p>
            <a:r>
              <a:rPr lang="en-US" dirty="0"/>
              <a:t>Principle 4 of WCAG:</a:t>
            </a:r>
          </a:p>
          <a:p>
            <a:pPr lvl="1"/>
            <a:r>
              <a:rPr lang="en-US" dirty="0"/>
              <a:t>Content must be robust enough that it can be interpreted reliably by a wide variety of user agents, including assistive technologies.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7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Namaste! Here’s our agenda: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r>
              <a:rPr lang="en-US" dirty="0"/>
              <a:t>What is mindfulness?</a:t>
            </a:r>
          </a:p>
          <a:p>
            <a:r>
              <a:rPr lang="en-US" dirty="0"/>
              <a:t>Fusing mindful and accessible design</a:t>
            </a:r>
          </a:p>
          <a:p>
            <a:r>
              <a:rPr lang="en-US" dirty="0"/>
              <a:t>The mindful technology revolution</a:t>
            </a:r>
          </a:p>
          <a:p>
            <a:r>
              <a:rPr lang="en-US" dirty="0"/>
              <a:t>Mindfulness apps</a:t>
            </a:r>
          </a:p>
          <a:p>
            <a:r>
              <a:rPr lang="en-US" dirty="0"/>
              <a:t>The future of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Multi-colored illustration of a figure in a lotus position behind a sunrise with the word &quot;Namaste&quot; below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9"/>
          <a:stretch/>
        </p:blipFill>
        <p:spPr bwMode="auto">
          <a:xfrm>
            <a:off x="4419600" y="2814875"/>
            <a:ext cx="3048000" cy="359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4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563" y="304800"/>
            <a:ext cx="8229600" cy="1143000"/>
          </a:xfrm>
        </p:spPr>
        <p:txBody>
          <a:bodyPr/>
          <a:lstStyle/>
          <a:p>
            <a:r>
              <a:rPr lang="en-US" dirty="0"/>
              <a:t>Adobe Connect: No FOMO!</a:t>
            </a:r>
          </a:p>
        </p:txBody>
      </p:sp>
      <p:pic>
        <p:nvPicPr>
          <p:cNvPr id="1026" name="Picture 2" descr="Adobe Connect 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447800"/>
            <a:ext cx="62103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Anxiety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r>
              <a:rPr lang="en-US" dirty="0"/>
              <a:t>Reduce social anxiety and stress</a:t>
            </a:r>
          </a:p>
          <a:p>
            <a:r>
              <a:rPr lang="en-US" dirty="0"/>
              <a:t>Accessibility could be the primary fix</a:t>
            </a:r>
          </a:p>
          <a:p>
            <a:pPr lvl="1"/>
            <a:r>
              <a:rPr lang="en-US" dirty="0"/>
              <a:t>Frustration comes from inaccessibility</a:t>
            </a:r>
          </a:p>
          <a:p>
            <a:endParaRPr lang="en-US" dirty="0"/>
          </a:p>
          <a:p>
            <a:r>
              <a:rPr lang="en-US" dirty="0"/>
              <a:t>WCAG: 1.2.2 Captions are provided for all prerecorded audio content in synchronized media</a:t>
            </a:r>
          </a:p>
          <a:p>
            <a:pPr marL="109537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82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Solution: Captioned Videos or Audio with Transcript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less user input=mindfulness</a:t>
            </a:r>
          </a:p>
          <a:p>
            <a:r>
              <a:rPr lang="en-US" dirty="0"/>
              <a:t>Captions/audio description for ‘relaxing sounds’</a:t>
            </a:r>
          </a:p>
        </p:txBody>
      </p:sp>
      <p:pic>
        <p:nvPicPr>
          <p:cNvPr id="6" name="Picture 5" descr="Mountain Meditation Screensh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008189"/>
            <a:ext cx="5334000" cy="299891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4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686" y="338138"/>
            <a:ext cx="855662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Mindfulness in the Deaf Community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ways to be mindful while Deaf</a:t>
            </a:r>
          </a:p>
          <a:p>
            <a:r>
              <a:rPr lang="en-US" dirty="0"/>
              <a:t>Inner world/validate experience</a:t>
            </a:r>
          </a:p>
          <a:p>
            <a:r>
              <a:rPr lang="en-US" dirty="0"/>
              <a:t>Deaf yoga</a:t>
            </a:r>
          </a:p>
          <a:p>
            <a:pPr marL="109537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Deaf Yoga screenshot, of four females practicing yoga, with the yogi using ASL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7" y="2965450"/>
            <a:ext cx="5000625" cy="31051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0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Principles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everyone play a role</a:t>
            </a:r>
          </a:p>
          <a:p>
            <a:pPr lvl="1"/>
            <a:r>
              <a:rPr lang="en-US" dirty="0"/>
              <a:t>Internal culture, practices=decisions, environment</a:t>
            </a:r>
          </a:p>
          <a:p>
            <a:r>
              <a:rPr lang="en-US" dirty="0"/>
              <a:t>Companies have mindfulness policies</a:t>
            </a:r>
          </a:p>
          <a:p>
            <a:pPr lvl="1"/>
            <a:r>
              <a:rPr lang="en-US" dirty="0"/>
              <a:t>General Mills, Aetna, Google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17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big deal?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Mindfulness is a practice</a:t>
            </a:r>
          </a:p>
          <a:p>
            <a:r>
              <a:rPr lang="en-US" dirty="0"/>
              <a:t>Awareness to direct experiences via </a:t>
            </a:r>
            <a:r>
              <a:rPr lang="en-US" u="sng" dirty="0"/>
              <a:t>thoughts and emotions</a:t>
            </a:r>
          </a:p>
          <a:p>
            <a:r>
              <a:rPr lang="en-US" dirty="0"/>
              <a:t>Remodel brain structure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artoon brain lifting a dumb b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27" y="3544888"/>
            <a:ext cx="5103745" cy="2462212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45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Solutions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Trying to accommodate a lot</a:t>
            </a:r>
          </a:p>
          <a:p>
            <a:pPr lvl="1"/>
            <a:r>
              <a:rPr lang="en-US" dirty="0"/>
              <a:t>Sounds work for some, distracting for others</a:t>
            </a:r>
          </a:p>
          <a:p>
            <a:r>
              <a:rPr lang="en-US" dirty="0"/>
              <a:t>Try before you buy</a:t>
            </a:r>
          </a:p>
          <a:p>
            <a:r>
              <a:rPr lang="en-US" dirty="0"/>
              <a:t>Talk to doctor/therapist/employer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6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your mind around this: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see as potential challenge?</a:t>
            </a:r>
          </a:p>
          <a:p>
            <a:r>
              <a:rPr lang="en-US" dirty="0"/>
              <a:t>What would you like to see?</a:t>
            </a:r>
          </a:p>
          <a:p>
            <a:r>
              <a:rPr lang="en-US" dirty="0"/>
              <a:t>Any other questions?</a:t>
            </a:r>
          </a:p>
        </p:txBody>
      </p:sp>
      <p:pic>
        <p:nvPicPr>
          <p:cNvPr id="3074" name="Picture 2" descr="Cartoon of a heart and a brain on a trapeeze, with the brain flying into the heart's arm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3276600"/>
            <a:ext cx="5353050" cy="2582485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38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400" y="94821"/>
            <a:ext cx="9169400" cy="1143000"/>
          </a:xfrm>
        </p:spPr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8755" y="929225"/>
            <a:ext cx="9169400" cy="5158741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Sharon Rosenblatt: </a:t>
            </a:r>
            <a:r>
              <a:rPr lang="en-US" dirty="0"/>
              <a:t>SRosenblatt@AccessibilityPartners.com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b="1" dirty="0"/>
              <a:t>www.AccessibilityPartners.com</a:t>
            </a:r>
            <a:br>
              <a:rPr lang="en-US" b="1" dirty="0"/>
            </a:br>
            <a:r>
              <a:rPr lang="en-US" b="1" dirty="0"/>
              <a:t>301-717-7177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lvl="1" algn="ctr"/>
            <a:r>
              <a:rPr lang="en-US" dirty="0"/>
              <a:t>www.facebook.com/AccessibilityPartners</a:t>
            </a:r>
          </a:p>
          <a:p>
            <a:pPr lvl="1" algn="ctr"/>
            <a:endParaRPr lang="en-US" dirty="0"/>
          </a:p>
          <a:p>
            <a:pPr lvl="1" algn="ctr"/>
            <a:r>
              <a:rPr lang="en-US" dirty="0"/>
              <a:t>@Access_Partners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 descr="Facebook logo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572357" cy="5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80" y="4541051"/>
            <a:ext cx="646843" cy="6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80A29-0854-4C60-82CF-96F9DB8EA8F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98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 and Further Reading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Psychology Today: The Mindful Use of Technology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Convention on the Rights of Persons with Disabilities (CRPD)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Medium: Designing Mindfulness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hlinkClick r:id="rId6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6"/>
              </a:rPr>
              <a:t>Mindful Magazine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Technology Addiction 101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8"/>
              </a:rPr>
              <a:t>Psychology Today: Getting Unstuck With Mindfulness Practice</a:t>
            </a:r>
          </a:p>
          <a:p>
            <a:r>
              <a:rPr lang="en-US" sz="1600" dirty="0">
                <a:hlinkClick r:id="rId9"/>
              </a:rPr>
              <a:t>NPR: Affordable Virtual Reality Opens New Worlds For People With Disabilities</a:t>
            </a:r>
            <a:endParaRPr lang="en-US" sz="1600" dirty="0"/>
          </a:p>
          <a:p>
            <a:r>
              <a:rPr lang="en-US" sz="1600" dirty="0">
                <a:hlinkClick r:id="rId10"/>
              </a:rPr>
              <a:t>University of Denver: Exploring mindfulness as a culturally sensitive intervention for the Deaf community</a:t>
            </a:r>
            <a:endParaRPr lang="en-US" sz="1600" dirty="0"/>
          </a:p>
          <a:p>
            <a:r>
              <a:rPr lang="en-US" sz="1600" dirty="0">
                <a:hlinkClick r:id="rId11"/>
              </a:rPr>
              <a:t>Designing Mindfulness Principles</a:t>
            </a:r>
            <a:endParaRPr lang="en-US" sz="1600" dirty="0"/>
          </a:p>
          <a:p>
            <a:r>
              <a:rPr lang="en-US" sz="1600" dirty="0">
                <a:hlinkClick r:id="rId12"/>
              </a:rPr>
              <a:t>Washington Post: French employees can legally ignore work emails outside of office hours</a:t>
            </a:r>
            <a:endParaRPr lang="en-US" sz="1600" dirty="0"/>
          </a:p>
          <a:p>
            <a:r>
              <a:rPr lang="en-US" sz="1600" dirty="0">
                <a:hlinkClick r:id="rId13"/>
              </a:rPr>
              <a:t>Deaf Yoga</a:t>
            </a:r>
            <a:endParaRPr lang="en-US" sz="1600" dirty="0"/>
          </a:p>
          <a:p>
            <a:r>
              <a:rPr lang="en-US" sz="1600" dirty="0">
                <a:hlinkClick r:id="rId14"/>
              </a:rPr>
              <a:t>Tecla Shield</a:t>
            </a:r>
            <a:endParaRPr lang="en-US" sz="1600" dirty="0"/>
          </a:p>
          <a:p>
            <a:r>
              <a:rPr lang="en-US" sz="1600" dirty="0">
                <a:hlinkClick r:id="rId15"/>
              </a:rPr>
              <a:t>Illuminating Information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9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mindfulness?</a:t>
            </a:r>
          </a:p>
        </p:txBody>
      </p:sp>
      <p:sp>
        <p:nvSpPr>
          <p:cNvPr id="6" name="Cloud 5" descr="&quot;&quot;"/>
          <p:cNvSpPr/>
          <p:nvPr/>
        </p:nvSpPr>
        <p:spPr>
          <a:xfrm>
            <a:off x="0" y="1066800"/>
            <a:ext cx="9013825" cy="4876800"/>
          </a:xfrm>
          <a:prstGeom prst="cloud">
            <a:avLst/>
          </a:prstGeom>
          <a:solidFill>
            <a:srgbClr val="AD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2219"/>
            <a:ext cx="8229600" cy="4525962"/>
          </a:xfrm>
        </p:spPr>
        <p:txBody>
          <a:bodyPr anchor="ctr"/>
          <a:lstStyle/>
          <a:p>
            <a:pPr marL="109537" indent="0" algn="ctr">
              <a:buNone/>
            </a:pP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The basic human ability to be </a:t>
            </a:r>
            <a:r>
              <a:rPr lang="en-US" sz="36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fully present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, aware of where we are and what we’re doing, and not overly reactive or overwhelmed by what’s going on around us.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7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 Usage of Technology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8686800" cy="4525962"/>
          </a:xfrm>
        </p:spPr>
        <p:txBody>
          <a:bodyPr/>
          <a:lstStyle/>
          <a:p>
            <a:r>
              <a:rPr lang="en-US" sz="3600" dirty="0"/>
              <a:t>Research and design</a:t>
            </a:r>
          </a:p>
          <a:p>
            <a:r>
              <a:rPr lang="en-US" sz="3600" dirty="0"/>
              <a:t>Aware of </a:t>
            </a:r>
            <a:r>
              <a:rPr lang="en-US" sz="3600" u="sng" dirty="0"/>
              <a:t>present moment</a:t>
            </a:r>
          </a:p>
          <a:p>
            <a:r>
              <a:rPr lang="en-US" sz="3600" dirty="0"/>
              <a:t>Don’t get lost in a device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Picture 2" descr="Image of Buddha made out of fiber opt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09976"/>
            <a:ext cx="2631683" cy="2460624"/>
          </a:xfrm>
          <a:prstGeom prst="rect">
            <a:avLst/>
          </a:prstGeom>
          <a:noFill/>
          <a:ln w="6032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6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one viewing a sunset, but the phone is in front of the sunset, implying that the viewer is looking at the sunset through the phone, and not in real time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/>
          <a:stretch/>
        </p:blipFill>
        <p:spPr bwMode="auto">
          <a:xfrm>
            <a:off x="-21572" y="27214"/>
            <a:ext cx="916557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0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technology </a:t>
            </a:r>
            <a:r>
              <a:rPr lang="en-US" i="1" dirty="0"/>
              <a:t>too much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572000" cy="4525962"/>
          </a:xfrm>
        </p:spPr>
        <p:txBody>
          <a:bodyPr/>
          <a:lstStyle/>
          <a:p>
            <a:r>
              <a:rPr lang="en-US" b="1" u="sng" dirty="0"/>
              <a:t>Caveat: </a:t>
            </a:r>
            <a:r>
              <a:rPr lang="en-US" dirty="0"/>
              <a:t>We are all here because we are fascinated by technology</a:t>
            </a:r>
          </a:p>
          <a:p>
            <a:r>
              <a:rPr lang="en-US" dirty="0"/>
              <a:t>This is CSUN, after all!</a:t>
            </a:r>
          </a:p>
          <a:p>
            <a:r>
              <a:rPr lang="en-US" dirty="0"/>
              <a:t>We work in the technology industry and/or use it everyday! </a:t>
            </a:r>
          </a:p>
        </p:txBody>
      </p:sp>
      <p:pic>
        <p:nvPicPr>
          <p:cNvPr id="2050" name="Picture 2" descr="Black and white cartoon of a  man in a suit holding his hand up saying Woah Woah...Hold 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16" y="1481138"/>
            <a:ext cx="3526985" cy="3526985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5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Mindful Design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the well-being of users</a:t>
            </a:r>
          </a:p>
          <a:p>
            <a:r>
              <a:rPr lang="en-US" dirty="0"/>
              <a:t>User-oriented design: user first</a:t>
            </a:r>
          </a:p>
          <a:p>
            <a:r>
              <a:rPr lang="en-US" dirty="0"/>
              <a:t>Orients along three principles:</a:t>
            </a:r>
          </a:p>
          <a:p>
            <a:pPr lvl="1"/>
            <a:r>
              <a:rPr lang="en-US" dirty="0"/>
              <a:t>Intent</a:t>
            </a:r>
          </a:p>
          <a:p>
            <a:pPr lvl="1"/>
            <a:r>
              <a:rPr lang="en-US" dirty="0"/>
              <a:t>Attention</a:t>
            </a:r>
          </a:p>
          <a:p>
            <a:pPr lvl="1"/>
            <a:r>
              <a:rPr lang="en-US" dirty="0"/>
              <a:t>Action</a:t>
            </a:r>
          </a:p>
        </p:txBody>
      </p:sp>
      <p:pic>
        <p:nvPicPr>
          <p:cNvPr id="6" name="Picture 2" descr="Cover of David Levy's book: &quot;Mindful Tech: How to Bring Balance to Our Digital Liv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28149"/>
            <a:ext cx="2429669" cy="3688679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3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r>
              <a:rPr lang="en-US" dirty="0"/>
              <a:t>World Wide Web Consortium (W3C)</a:t>
            </a:r>
          </a:p>
          <a:p>
            <a:pPr lvl="1"/>
            <a:r>
              <a:rPr lang="en-US" dirty="0"/>
              <a:t>Enables people with disabilities to participate equally on the Web</a:t>
            </a:r>
          </a:p>
          <a:p>
            <a:pPr lvl="1"/>
            <a:r>
              <a:rPr lang="en-US" dirty="0"/>
              <a:t>Removal of barriers that exclude </a:t>
            </a:r>
            <a:br>
              <a:rPr lang="en-US" dirty="0"/>
            </a:br>
            <a:endParaRPr lang="en-US" dirty="0"/>
          </a:p>
          <a:p>
            <a:r>
              <a:rPr lang="en-US" dirty="0"/>
              <a:t>UN Convention on the Rights of Persons with Disabilities </a:t>
            </a:r>
          </a:p>
          <a:p>
            <a:pPr lvl="1"/>
            <a:r>
              <a:rPr lang="en-US" dirty="0"/>
              <a:t>Information and communications technologies, </a:t>
            </a:r>
            <a:r>
              <a:rPr lang="en-US" b="1" dirty="0"/>
              <a:t>including the Web </a:t>
            </a:r>
            <a:r>
              <a:rPr lang="en-US" dirty="0"/>
              <a:t>is a basic human right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Accessible Design</a:t>
            </a:r>
          </a:p>
        </p:txBody>
      </p:sp>
    </p:spTree>
    <p:extLst>
      <p:ext uri="{BB962C8B-B14F-4D97-AF65-F5344CB8AC3E}">
        <p14:creationId xmlns:p14="http://schemas.microsoft.com/office/powerpoint/2010/main" val="415971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and Accessibility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fine, but I need technology!</a:t>
            </a:r>
          </a:p>
          <a:p>
            <a:r>
              <a:rPr lang="en-US" dirty="0"/>
              <a:t>Simultaneous connection while disconnected.</a:t>
            </a:r>
          </a:p>
          <a:p>
            <a:endParaRPr lang="en-US" dirty="0"/>
          </a:p>
        </p:txBody>
      </p:sp>
      <p:pic>
        <p:nvPicPr>
          <p:cNvPr id="1026" name="Picture 2" descr="Refreshable Braille display hooked up to a lap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6" y="2673350"/>
            <a:ext cx="5926667" cy="3333750"/>
          </a:xfrm>
          <a:prstGeom prst="rect">
            <a:avLst/>
          </a:prstGeom>
          <a:noFill/>
          <a:ln w="3492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Accessibility Partners. Not to be reproduced without permission.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BE196-C9DC-43C6-9AAA-CFA3479A1F2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8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000000"/>
      </a:accent3>
      <a:accent4>
        <a:srgbClr val="39639D"/>
      </a:accent4>
      <a:accent5>
        <a:srgbClr val="474B78"/>
      </a:accent5>
      <a:accent6>
        <a:srgbClr val="7D3C4A"/>
      </a:accent6>
      <a:hlink>
        <a:srgbClr val="0F5666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Knowledge Transfer for Kaufman Hall" id="{864D5FAD-25F0-4B02-9905-00BD1265DAD4}" vid="{A277B0C7-1191-43F7-A752-9C851F8AE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Knowledge Transfer for Kaufman Hall</Template>
  <TotalTime>7451</TotalTime>
  <Words>1087</Words>
  <Application>Microsoft Office PowerPoint</Application>
  <PresentationFormat>On-screen Show (4:3)</PresentationFormat>
  <Paragraphs>232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Concourse</vt:lpstr>
      <vt:lpstr>Conscious Accessibility:  Mindfulness and Mental Health</vt:lpstr>
      <vt:lpstr>Namaste! Here’s our agenda:</vt:lpstr>
      <vt:lpstr>What is mindfulness?</vt:lpstr>
      <vt:lpstr>Mindful Usage of Technology</vt:lpstr>
      <vt:lpstr>PowerPoint Presentation</vt:lpstr>
      <vt:lpstr>Using technology too much</vt:lpstr>
      <vt:lpstr>Principles of Mindful Design</vt:lpstr>
      <vt:lpstr>Principles of Accessible Design</vt:lpstr>
      <vt:lpstr>Mindfulness and Accessibility</vt:lpstr>
      <vt:lpstr>Fusing Mindful and Accessible Design</vt:lpstr>
      <vt:lpstr>Mindful Adoption of Technology</vt:lpstr>
      <vt:lpstr>Here’s what we did</vt:lpstr>
      <vt:lpstr>Value Human Attention</vt:lpstr>
      <vt:lpstr>“Paying” for Attention</vt:lpstr>
      <vt:lpstr>Solution: Control your time!</vt:lpstr>
      <vt:lpstr>Respect Information Zones</vt:lpstr>
      <vt:lpstr>Breath Trackers on iOS: Negatives </vt:lpstr>
      <vt:lpstr>When things don’t work</vt:lpstr>
      <vt:lpstr>Promote Positive Usage</vt:lpstr>
      <vt:lpstr>Adobe Connect: No FOMO!</vt:lpstr>
      <vt:lpstr>Minimize Anxiety</vt:lpstr>
      <vt:lpstr>Solution: Captioned Videos or Audio with Transcript</vt:lpstr>
      <vt:lpstr>Mindfulness in the Deaf Community</vt:lpstr>
      <vt:lpstr>Apply the Principles</vt:lpstr>
      <vt:lpstr>What’s the big deal?</vt:lpstr>
      <vt:lpstr>Challenges and Solutions</vt:lpstr>
      <vt:lpstr>Wrap your mind around this:</vt:lpstr>
      <vt:lpstr>Contact Information</vt:lpstr>
      <vt:lpstr>Resources and 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Knowledge Transfer Kaufman Hall</dc:title>
  <dc:creator>Sharon Rosenblatt</dc:creator>
  <cp:lastModifiedBy>Sharon Rosenblatt</cp:lastModifiedBy>
  <cp:revision>262</cp:revision>
  <cp:lastPrinted>2017-02-27T17:44:47Z</cp:lastPrinted>
  <dcterms:created xsi:type="dcterms:W3CDTF">2017-01-09T21:39:02Z</dcterms:created>
  <dcterms:modified xsi:type="dcterms:W3CDTF">2017-02-27T20:52:49Z</dcterms:modified>
</cp:coreProperties>
</file>