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4" r:id="rId3"/>
    <p:sldId id="305" r:id="rId4"/>
    <p:sldId id="349" r:id="rId5"/>
    <p:sldId id="346" r:id="rId6"/>
    <p:sldId id="347" r:id="rId7"/>
    <p:sldId id="308" r:id="rId8"/>
    <p:sldId id="309" r:id="rId9"/>
    <p:sldId id="310" r:id="rId10"/>
    <p:sldId id="334" r:id="rId11"/>
    <p:sldId id="311" r:id="rId12"/>
    <p:sldId id="320" r:id="rId13"/>
    <p:sldId id="335" r:id="rId14"/>
    <p:sldId id="322" r:id="rId15"/>
    <p:sldId id="336" r:id="rId16"/>
    <p:sldId id="341" r:id="rId17"/>
    <p:sldId id="342" r:id="rId18"/>
    <p:sldId id="353" r:id="rId19"/>
    <p:sldId id="337" r:id="rId20"/>
    <p:sldId id="321" r:id="rId21"/>
    <p:sldId id="326" r:id="rId22"/>
    <p:sldId id="344" r:id="rId23"/>
    <p:sldId id="345" r:id="rId24"/>
    <p:sldId id="339" r:id="rId25"/>
    <p:sldId id="325" r:id="rId26"/>
    <p:sldId id="340" r:id="rId27"/>
    <p:sldId id="351" r:id="rId28"/>
    <p:sldId id="352" r:id="rId29"/>
    <p:sldId id="315" r:id="rId30"/>
    <p:sldId id="306" r:id="rId31"/>
    <p:sldId id="324" r:id="rId32"/>
    <p:sldId id="300" r:id="rId33"/>
    <p:sldId id="302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52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 autoAdjust="0"/>
    <p:restoredTop sz="54428" autoAdjust="0"/>
  </p:normalViewPr>
  <p:slideViewPr>
    <p:cSldViewPr>
      <p:cViewPr varScale="1">
        <p:scale>
          <a:sx n="39" d="100"/>
          <a:sy n="39" d="100"/>
        </p:scale>
        <p:origin x="20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20" y="1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r">
              <a:defRPr sz="1200"/>
            </a:lvl1pPr>
          </a:lstStyle>
          <a:p>
            <a:fld id="{FA92008C-CEDD-4BF7-8026-9328F6F23407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20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20" y="8830320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r">
              <a:defRPr sz="1200"/>
            </a:lvl1pPr>
          </a:lstStyle>
          <a:p>
            <a:fld id="{5FE3809D-2C91-4E4F-94FA-6968269CD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1559B-0695-4083-8EC0-062B3B20DF4A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7" rIns="93156" bIns="465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6" tIns="46577" rIns="93156" bIns="4657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3B0A5-180C-493B-BE20-1E5DE6A1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838200" cy="63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05544"/>
            <a:ext cx="6156960" cy="7124422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7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239838" cy="931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856450"/>
            <a:ext cx="5812645" cy="6742721"/>
          </a:xfrm>
        </p:spPr>
        <p:txBody>
          <a:bodyPr>
            <a:no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5961" y="1930632"/>
            <a:ext cx="6553200" cy="6667268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80998"/>
            <a:ext cx="5608320" cy="5915202"/>
          </a:xfrm>
        </p:spPr>
        <p:txBody>
          <a:bodyPr>
            <a:no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8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938213" cy="70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1705545"/>
            <a:ext cx="6096000" cy="6893626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644650" cy="1233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2082808"/>
            <a:ext cx="5775960" cy="6516363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8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931902"/>
            <a:ext cx="6132685" cy="7059697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4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3638" y="347663"/>
            <a:ext cx="1406525" cy="105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403736"/>
            <a:ext cx="6131698" cy="7696172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7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1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466725"/>
            <a:ext cx="2147888" cy="1611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078039"/>
            <a:ext cx="5775960" cy="6521132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719262" cy="1290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158260"/>
            <a:ext cx="6248400" cy="6671705"/>
          </a:xfrm>
        </p:spPr>
        <p:txBody>
          <a:bodyPr>
            <a:noAutofit/>
          </a:bodyPr>
          <a:lstStyle/>
          <a:p>
            <a:endParaRPr lang="en-US" sz="2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1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1705546"/>
            <a:ext cx="5943600" cy="6893625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21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007356"/>
            <a:ext cx="5608320" cy="6591815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4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3638" y="271463"/>
            <a:ext cx="1006475" cy="755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177376"/>
            <a:ext cx="6324600" cy="7847561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5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2044700" cy="1535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33715"/>
            <a:ext cx="5608320" cy="6365456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64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856450"/>
            <a:ext cx="5852160" cy="6742721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0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844675" cy="138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082809"/>
            <a:ext cx="5608320" cy="6516362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9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498475"/>
            <a:ext cx="1343025" cy="1008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30092"/>
            <a:ext cx="5608320" cy="21839508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3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1100138" cy="82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676400"/>
            <a:ext cx="5608320" cy="7153566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66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2171700" cy="1628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667000"/>
            <a:ext cx="5608320" cy="593217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1856450"/>
            <a:ext cx="6172200" cy="12926350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8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705546"/>
            <a:ext cx="6131698" cy="6893625"/>
          </a:xfrm>
        </p:spPr>
        <p:txBody>
          <a:bodyPr>
            <a:noAutofit/>
          </a:bodyPr>
          <a:lstStyle/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0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381000"/>
            <a:ext cx="1844675" cy="1384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65300"/>
            <a:ext cx="5887858" cy="6833871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2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741488" cy="1308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158261"/>
            <a:ext cx="5852160" cy="6440910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5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5213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227013"/>
            <a:ext cx="2095500" cy="1571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98639"/>
            <a:ext cx="5608320" cy="6800532"/>
          </a:xfrm>
        </p:spPr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8738" y="152400"/>
            <a:ext cx="1812925" cy="135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509686"/>
            <a:ext cx="6400800" cy="7785100"/>
          </a:xfrm>
        </p:spPr>
        <p:txBody>
          <a:bodyPr>
            <a:no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0350" y="168275"/>
            <a:ext cx="1409700" cy="105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447800"/>
            <a:ext cx="5608320" cy="10363200"/>
          </a:xfrm>
        </p:spPr>
        <p:txBody>
          <a:bodyPr>
            <a:noAutofit/>
          </a:bodyPr>
          <a:lstStyle/>
          <a:p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0413" y="468313"/>
            <a:ext cx="1339850" cy="100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05546"/>
            <a:ext cx="5608320" cy="689362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139825" cy="855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780998"/>
            <a:ext cx="5608320" cy="6818173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543050" cy="1157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158261"/>
            <a:ext cx="5608320" cy="6440910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4BF3D9-4BDE-4CAA-89F7-FBAFDF613F15}" type="datetime1">
              <a:rPr lang="en-US" smtClean="0"/>
              <a:t>3/19/2018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705E5-7CC1-4E64-8BFC-34CB0589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D52A4-586F-4854-9E19-885C7B46FC65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459-B71B-4E33-8313-581C903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0DD0-EED9-41BC-8A73-DE7755100AA3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05D-0DA4-4851-8C16-2C0C485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7E1B-4876-47A3-A7D5-AA0F17C5C8B7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196-C9DC-43C6-9AAA-CFA3479A1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21F38-E90C-434D-B03C-E57372A31995}" type="datetime1">
              <a:rPr lang="en-US" smtClean="0"/>
              <a:t>3/19/2018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B2E0E-7565-48EC-8508-AC51DE3B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20CEE6-90F3-4266-A4DF-2AFB1D8A3173}" type="datetime1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A8DA2-7679-48BF-8A16-806A5174BC63}" type="datetime1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8CB72-DD50-4570-B1B0-DF1E3A8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D619F-51BB-4A2C-86B7-E496AB31DAFA}" type="datetime1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CC616-7FEA-44D4-8A87-02E7A3BE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E29E-C340-4B65-BB78-F7CB03E32213}" type="datetime1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0A29-0854-4C60-82CF-96F9DB8E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C673F-9B4E-440E-8F65-76E906DE7829}" type="datetime1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2BB6-C66A-4D14-A1C5-A41A197F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4C07A7-1691-47B3-B59D-BC4EF342E494}" type="datetime1">
              <a:rPr lang="en-US" smtClean="0"/>
              <a:t>3/19/2018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F82B1C-5250-4E8F-B2CC-29F1E6FC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5334001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4C1B9F-3FB2-4293-9364-398FE43A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ccessibility Partner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216"/>
            <a:ext cx="1237915" cy="42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today.com/blog/peace-mind/201103/getting-unstuck-mindfulness-practice" TargetMode="External"/><Relationship Id="rId13" Type="http://schemas.openxmlformats.org/officeDocument/2006/relationships/hyperlink" Target="http://www.deafyoga.org/" TargetMode="External"/><Relationship Id="rId3" Type="http://schemas.openxmlformats.org/officeDocument/2006/relationships/hyperlink" Target="https://www.psychologytoday.com/blog/get-some-headspace/201307/the-mindful-use-technology" TargetMode="External"/><Relationship Id="rId7" Type="http://schemas.openxmlformats.org/officeDocument/2006/relationships/hyperlink" Target="https://www.addiction.com/addiction-a-to-z/technology-addiction/technology-addiction-101/" TargetMode="External"/><Relationship Id="rId12" Type="http://schemas.openxmlformats.org/officeDocument/2006/relationships/hyperlink" Target="https://www.washingtonpost.com/news/worldviews/wp/2017/01/01/french-employees-can-legally-ignore-work-emails-outside-of-office-hours/?utm_term=.ab4d9b4de942" TargetMode="External"/><Relationship Id="rId2" Type="http://schemas.openxmlformats.org/officeDocument/2006/relationships/notesSlide" Target="../notesSlides/notesSlide33.xml"/><Relationship Id="rId16" Type="http://schemas.openxmlformats.org/officeDocument/2006/relationships/hyperlink" Target="http://www.who.int/whr/2001/media_centre/press_release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dful.org/meditation/mindfulness-getting-started/" TargetMode="External"/><Relationship Id="rId11" Type="http://schemas.openxmlformats.org/officeDocument/2006/relationships/hyperlink" Target="https://www.designingmindfulness.com/principles/apply-principles-company-wide/" TargetMode="External"/><Relationship Id="rId5" Type="http://schemas.openxmlformats.org/officeDocument/2006/relationships/hyperlink" Target="https://medium.com/@rohan_21awake/designing-mindfulness-how-to-make-technology-which-takes-care-of-the-people-who-use-it-8a6aaf76dea3#.r7b9o544b" TargetMode="External"/><Relationship Id="rId15" Type="http://schemas.openxmlformats.org/officeDocument/2006/relationships/hyperlink" Target="http://www.tracyhparkin.com/" TargetMode="External"/><Relationship Id="rId10" Type="http://schemas.openxmlformats.org/officeDocument/2006/relationships/hyperlink" Target="http://digitalcommons.du.edu/cgi/viewcontent.cgi?article=1064&amp;context=capstone_masters" TargetMode="External"/><Relationship Id="rId4" Type="http://schemas.openxmlformats.org/officeDocument/2006/relationships/hyperlink" Target="https://www.un.org/development/desa/disabilities/convention-on-the-rights-of-persons-with-disabilities.html" TargetMode="External"/><Relationship Id="rId9" Type="http://schemas.openxmlformats.org/officeDocument/2006/relationships/hyperlink" Target="http://www.npr.org/sections/health-shots/2015/10/22/450573400/affordable-virtual-reality-opens-new-worlds-for-people-with-disabilities" TargetMode="External"/><Relationship Id="rId14" Type="http://schemas.openxmlformats.org/officeDocument/2006/relationships/hyperlink" Target="http://www.digitaltrends.com/computing/tecla-shield-disabled-touchscreen/#ixzz4ZGcLus9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1"/>
            <a:ext cx="9144000" cy="29527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Mindful Design to Accommodate Mental Health Disabilities</a:t>
            </a: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860" y="3352800"/>
            <a:ext cx="8534400" cy="1199704"/>
          </a:xfrm>
        </p:spPr>
        <p:txBody>
          <a:bodyPr/>
          <a:lstStyle/>
          <a:p>
            <a:pPr algn="ctr"/>
            <a:r>
              <a:rPr lang="en-US" sz="2400" dirty="0"/>
              <a:t>CSUN Assistive Technology Conference 2018</a:t>
            </a:r>
          </a:p>
          <a:p>
            <a:pPr algn="ctr"/>
            <a:r>
              <a:rPr lang="en-US" dirty="0"/>
              <a:t>Sharon Rosenblatt</a:t>
            </a:r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466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the well-being of users</a:t>
            </a:r>
          </a:p>
          <a:p>
            <a:r>
              <a:rPr lang="en-US" dirty="0"/>
              <a:t>User-oriented design: user first</a:t>
            </a:r>
          </a:p>
          <a:p>
            <a:r>
              <a:rPr lang="en-US" dirty="0"/>
              <a:t>Orients along three principles:</a:t>
            </a:r>
          </a:p>
          <a:p>
            <a:pPr lvl="1"/>
            <a:r>
              <a:rPr lang="en-US" dirty="0"/>
              <a:t>Intent</a:t>
            </a:r>
          </a:p>
          <a:p>
            <a:pPr lvl="1"/>
            <a:r>
              <a:rPr lang="en-US" dirty="0"/>
              <a:t>Attention</a:t>
            </a:r>
          </a:p>
          <a:p>
            <a:pPr lvl="1"/>
            <a:r>
              <a:rPr lang="en-US" dirty="0"/>
              <a:t>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Mindful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 descr="Shop Main Banner for Clash of the Clans">
            <a:extLst>
              <a:ext uri="{FF2B5EF4-FFF2-40B4-BE49-F238E27FC236}">
                <a16:creationId xmlns:a16="http://schemas.microsoft.com/office/drawing/2014/main" id="{00710E14-B491-408E-849F-5CE4B763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44" y="2968411"/>
            <a:ext cx="6067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3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fine, but I need technology!</a:t>
            </a:r>
          </a:p>
          <a:p>
            <a:r>
              <a:rPr lang="en-US" dirty="0"/>
              <a:t>Simultaneous connection while disconnected.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and Accessibility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 descr="Image result for ereader couch">
            <a:extLst>
              <a:ext uri="{FF2B5EF4-FFF2-40B4-BE49-F238E27FC236}">
                <a16:creationId xmlns:a16="http://schemas.microsoft.com/office/drawing/2014/main" id="{CAD2B8AA-0F52-4C2D-99EC-41149120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40000"/>
            <a:ext cx="6191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7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 descr="Two figures holding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32174"/>
            <a:ext cx="8263128" cy="5508752"/>
          </a:xfrm>
          <a:prstGeom prst="rect">
            <a:avLst/>
          </a:prstGeom>
          <a:noFill/>
          <a:ln w="349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6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3687" y="1417638"/>
            <a:ext cx="8556625" cy="4525962"/>
          </a:xfrm>
        </p:spPr>
        <p:txBody>
          <a:bodyPr/>
          <a:lstStyle/>
          <a:p>
            <a:pPr marL="623887" indent="-514350">
              <a:buAutoNum type="arabicPeriod"/>
            </a:pPr>
            <a:r>
              <a:rPr lang="en-US" sz="3200" dirty="0"/>
              <a:t>Value human attention</a:t>
            </a:r>
          </a:p>
          <a:p>
            <a:pPr marL="623887" indent="-514350">
              <a:buAutoNum type="arabicPeriod"/>
            </a:pPr>
            <a:r>
              <a:rPr lang="en-US" sz="3200" dirty="0"/>
              <a:t>Respect information zones</a:t>
            </a:r>
          </a:p>
          <a:p>
            <a:pPr marL="623887" indent="-514350">
              <a:buAutoNum type="arabicPeriod"/>
            </a:pPr>
            <a:r>
              <a:rPr lang="en-US" sz="3200" dirty="0"/>
              <a:t>Discourage addictive usage</a:t>
            </a:r>
          </a:p>
          <a:p>
            <a:pPr marL="623887" indent="-514350">
              <a:buAutoNum type="arabicPeriod"/>
            </a:pPr>
            <a:r>
              <a:rPr lang="en-US" sz="3200" dirty="0"/>
              <a:t>Minimize social anxiety</a:t>
            </a:r>
          </a:p>
          <a:p>
            <a:pPr marL="623887" indent="-514350">
              <a:buAutoNum type="arabicPeriod"/>
            </a:pPr>
            <a:r>
              <a:rPr lang="en-US" sz="3200" dirty="0"/>
              <a:t>Apply principles company wide</a:t>
            </a:r>
          </a:p>
          <a:p>
            <a:pPr marL="109537" indent="0">
              <a:buNone/>
            </a:pPr>
            <a:endParaRPr lang="en-US" sz="3200" dirty="0"/>
          </a:p>
          <a:p>
            <a:pPr marL="109537" indent="0" algn="ctr">
              <a:buNone/>
            </a:pPr>
            <a:r>
              <a:rPr lang="en-US" sz="3200" i="1" u="sng" dirty="0"/>
              <a:t>www.designingmindfulness.com</a:t>
            </a:r>
          </a:p>
          <a:p>
            <a:pPr marL="623887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Mindful Adoption of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5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381501" cy="4525962"/>
          </a:xfrm>
        </p:spPr>
        <p:txBody>
          <a:bodyPr/>
          <a:lstStyle/>
          <a:p>
            <a:r>
              <a:rPr lang="en-US" dirty="0"/>
              <a:t>Tried some apps on our devices</a:t>
            </a:r>
          </a:p>
          <a:p>
            <a:pPr lvl="1"/>
            <a:r>
              <a:rPr lang="en-US" dirty="0"/>
              <a:t>Mobile</a:t>
            </a:r>
          </a:p>
          <a:p>
            <a:pPr lvl="1"/>
            <a:r>
              <a:rPr lang="en-US" dirty="0"/>
              <a:t>Desktop</a:t>
            </a:r>
          </a:p>
          <a:p>
            <a:r>
              <a:rPr lang="en-US" dirty="0"/>
              <a:t>Asked our friends for their experiences</a:t>
            </a:r>
          </a:p>
          <a:p>
            <a:r>
              <a:rPr lang="en-US" dirty="0"/>
              <a:t>Accessibility professionals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we did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Dana and Sharon sitting at a table using assistive technolo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1" y="2057400"/>
            <a:ext cx="3771900" cy="2514600"/>
          </a:xfrm>
          <a:prstGeom prst="rect">
            <a:avLst/>
          </a:prstGeom>
          <a:ln w="476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2092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Attention-based product impacts wellbeing</a:t>
            </a:r>
            <a:endParaRPr lang="en-US" dirty="0"/>
          </a:p>
          <a:p>
            <a:pPr lvl="1"/>
            <a:r>
              <a:rPr lang="en-US" dirty="0"/>
              <a:t>Accessibility would change to interaction</a:t>
            </a:r>
          </a:p>
          <a:p>
            <a:pPr lvl="1"/>
            <a:endParaRPr lang="en-US" dirty="0"/>
          </a:p>
          <a:p>
            <a:r>
              <a:rPr lang="en-US" b="1" dirty="0"/>
              <a:t>WCAG 2.4.7 Focus Visible:</a:t>
            </a:r>
            <a:r>
              <a:rPr lang="en-US" dirty="0"/>
              <a:t> Any keyboard operable user interface has a mode of operation where the keyboard focus indicator is visible. (Level AA)</a:t>
            </a:r>
          </a:p>
          <a:p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Human Attention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lack of focus is detrimental for users with mental health disabilities.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“Paying” for Attention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 descr="Zynga poker screenshot showing a royal flush">
            <a:extLst>
              <a:ext uri="{FF2B5EF4-FFF2-40B4-BE49-F238E27FC236}">
                <a16:creationId xmlns:a16="http://schemas.microsoft.com/office/drawing/2014/main" id="{F479B1C5-FA59-4118-A86D-37920A46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9123"/>
            <a:ext cx="5248275" cy="2952750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8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opwat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" y="0"/>
            <a:ext cx="91569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87972"/>
          </a:xfrm>
        </p:spPr>
        <p:txBody>
          <a:bodyPr/>
          <a:lstStyle/>
          <a:p>
            <a:r>
              <a:rPr lang="en-US" b="1" dirty="0"/>
              <a:t>Time trackers:</a:t>
            </a:r>
          </a:p>
          <a:p>
            <a:pPr lvl="1"/>
            <a:r>
              <a:rPr lang="en-US" b="1" dirty="0"/>
              <a:t>RescueTime</a:t>
            </a:r>
          </a:p>
          <a:p>
            <a:pPr lvl="1"/>
            <a:r>
              <a:rPr lang="en-US" b="1" dirty="0"/>
              <a:t>Klok</a:t>
            </a:r>
          </a:p>
          <a:p>
            <a:pPr lvl="1"/>
            <a:r>
              <a:rPr lang="en-US" b="1" dirty="0"/>
              <a:t>ManicTime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iOS</a:t>
            </a:r>
          </a:p>
          <a:p>
            <a:pPr lvl="1"/>
            <a:r>
              <a:rPr lang="en-US" b="1" dirty="0"/>
              <a:t>Hours Time Tracking</a:t>
            </a:r>
          </a:p>
          <a:p>
            <a:pPr lvl="1"/>
            <a:endParaRPr lang="en-US" dirty="0"/>
          </a:p>
          <a:p>
            <a:r>
              <a:rPr lang="en-US" b="1" dirty="0"/>
              <a:t>Chrome:</a:t>
            </a:r>
          </a:p>
          <a:p>
            <a:pPr lvl="1"/>
            <a:r>
              <a:rPr lang="en-US" b="1" dirty="0"/>
              <a:t>StayFocused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Control Your Time!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CB96E4-BAE4-440F-B8BC-96B1FF90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Power 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60CB9-CE4B-47B2-A683-04D26CE4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A6896-DF51-4E5C-A553-24FABA3C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 descr="iPhone menu on Settings with focus on Restrictions menu">
            <a:extLst>
              <a:ext uri="{FF2B5EF4-FFF2-40B4-BE49-F238E27FC236}">
                <a16:creationId xmlns:a16="http://schemas.microsoft.com/office/drawing/2014/main" id="{E391B0B8-F6C7-4943-BE6B-41E4CBDC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2058987" cy="42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4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Modes of communication between your products and users</a:t>
            </a:r>
          </a:p>
          <a:p>
            <a:endParaRPr lang="en-US" dirty="0"/>
          </a:p>
          <a:p>
            <a:r>
              <a:rPr lang="en-US" dirty="0"/>
              <a:t>Ties into product support and accessible modes of contact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sz="2400" dirty="0"/>
              <a:t>Section 508 1194.41c: Support services for products shall accommodate the communication needs of end-users with disabilities.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Information Zones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Namaste! Here’s the Agenda: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8"/>
            <a:ext cx="8229600" cy="4525962"/>
          </a:xfrm>
        </p:spPr>
        <p:txBody>
          <a:bodyPr/>
          <a:lstStyle/>
          <a:p>
            <a:r>
              <a:rPr lang="en-US" dirty="0"/>
              <a:t>What is mindfulness?</a:t>
            </a:r>
          </a:p>
          <a:p>
            <a:r>
              <a:rPr lang="en-US" dirty="0"/>
              <a:t>Fusing mindful and accessible design</a:t>
            </a:r>
          </a:p>
          <a:p>
            <a:r>
              <a:rPr lang="en-US" dirty="0"/>
              <a:t>Mental health disabilities</a:t>
            </a:r>
          </a:p>
          <a:p>
            <a:r>
              <a:rPr lang="en-US" dirty="0"/>
              <a:t>The mindful technology revolution</a:t>
            </a:r>
          </a:p>
          <a:p>
            <a:r>
              <a:rPr lang="en-US" dirty="0"/>
              <a:t>Mindfulness apps</a:t>
            </a:r>
          </a:p>
          <a:p>
            <a:r>
              <a:rPr lang="en-US" dirty="0"/>
              <a:t>The future of design</a:t>
            </a:r>
          </a:p>
        </p:txBody>
      </p:sp>
      <p:pic>
        <p:nvPicPr>
          <p:cNvPr id="1026" name="Picture 2" descr="Multi-colored illustration of a figure in a lotus position behind a sunrise with the word &quot;Namaste&quot; below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38" y="2770689"/>
            <a:ext cx="3048000" cy="38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as accessible</a:t>
            </a:r>
          </a:p>
          <a:p>
            <a:pPr lvl="1"/>
            <a:r>
              <a:rPr lang="en-US" dirty="0"/>
              <a:t>Constant changing breath prompts, always engaged</a:t>
            </a:r>
          </a:p>
          <a:p>
            <a:pPr lvl="1"/>
            <a:r>
              <a:rPr lang="en-US" dirty="0"/>
              <a:t>Can’t be mindful and ‘tune out’</a:t>
            </a:r>
          </a:p>
          <a:p>
            <a:pPr lvl="1"/>
            <a:r>
              <a:rPr lang="en-US" dirty="0"/>
              <a:t>Don’t announce timing (if needed)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Breath Trackers on iOS: Negatives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0" name="Picture 2" descr="Image result for button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21" y="3317875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2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Deep Breath….and Chat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Facebook chat between Sharon and Calm developers"/>
          <p:cNvPicPr>
            <a:picLocks noChangeAspect="1"/>
          </p:cNvPicPr>
          <p:nvPr/>
        </p:nvPicPr>
        <p:blipFill rotWithShape="1">
          <a:blip r:embed="rId3"/>
          <a:srcRect t="4950"/>
          <a:stretch/>
        </p:blipFill>
        <p:spPr>
          <a:xfrm>
            <a:off x="713874" y="1143001"/>
            <a:ext cx="72871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2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FOMO: Fear of missing out</a:t>
            </a:r>
          </a:p>
          <a:p>
            <a:r>
              <a:rPr lang="en-US" dirty="0"/>
              <a:t>Allowing mobile and remote solutions</a:t>
            </a:r>
          </a:p>
          <a:p>
            <a:endParaRPr lang="en-US" dirty="0"/>
          </a:p>
          <a:p>
            <a:r>
              <a:rPr lang="en-US" dirty="0"/>
              <a:t>Principle 4 of WCAG:</a:t>
            </a:r>
          </a:p>
          <a:p>
            <a:pPr lvl="1"/>
            <a:r>
              <a:rPr lang="en-US" dirty="0"/>
              <a:t>Content must be robust enough that it can be interpreted reliably by a wide variety of user agents, including assistive technologies.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Positive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563" y="304800"/>
            <a:ext cx="8229600" cy="1143000"/>
          </a:xfrm>
        </p:spPr>
        <p:txBody>
          <a:bodyPr/>
          <a:lstStyle/>
          <a:p>
            <a:r>
              <a:rPr lang="en-US" dirty="0"/>
              <a:t>Adobe Connect: No FOMO!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 descr="Adobe Connect screenshot">
            <a:extLst>
              <a:ext uri="{FF2B5EF4-FFF2-40B4-BE49-F238E27FC236}">
                <a16:creationId xmlns:a16="http://schemas.microsoft.com/office/drawing/2014/main" id="{1D7736B9-4BA4-48F0-B42F-7C7004F9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416757"/>
            <a:ext cx="6934200" cy="40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46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Reduce social anxiety and stress</a:t>
            </a:r>
          </a:p>
          <a:p>
            <a:r>
              <a:rPr lang="en-US" dirty="0"/>
              <a:t>Accessibility could be the primary fix</a:t>
            </a:r>
          </a:p>
          <a:p>
            <a:pPr lvl="1"/>
            <a:r>
              <a:rPr lang="en-US" dirty="0"/>
              <a:t>Frustration comes from inaccessibility</a:t>
            </a:r>
          </a:p>
          <a:p>
            <a:endParaRPr lang="en-US" dirty="0"/>
          </a:p>
          <a:p>
            <a:r>
              <a:rPr lang="en-US" dirty="0"/>
              <a:t>WCAG: 1.2.2 Captions are provided for all prerecorded audio content in synchronized media</a:t>
            </a:r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Anxiety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less user input=mindfulness</a:t>
            </a:r>
          </a:p>
          <a:p>
            <a:r>
              <a:rPr lang="en-US" dirty="0"/>
              <a:t>Captions/audio description for ‘relaxing sounds’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Description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 descr="Mountain Meditation 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08189"/>
            <a:ext cx="5334000" cy="29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everyone play a role</a:t>
            </a:r>
          </a:p>
          <a:p>
            <a:pPr lvl="1"/>
            <a:r>
              <a:rPr lang="en-US" dirty="0"/>
              <a:t>Internal culture, practices=decisions, environment</a:t>
            </a:r>
          </a:p>
          <a:p>
            <a:r>
              <a:rPr lang="en-US" dirty="0"/>
              <a:t>Companies have mindfulness policies</a:t>
            </a:r>
          </a:p>
          <a:p>
            <a:pPr lvl="1"/>
            <a:r>
              <a:rPr lang="en-US" dirty="0"/>
              <a:t>General Mills, Aetna, Google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6" name="Picture 2" descr="paper cutouts holding hands in a circle&#10;">
            <a:extLst>
              <a:ext uri="{FF2B5EF4-FFF2-40B4-BE49-F238E27FC236}">
                <a16:creationId xmlns:a16="http://schemas.microsoft.com/office/drawing/2014/main" id="{44763C7A-962D-4F6D-AB0C-61D4A036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57536"/>
            <a:ext cx="6100764" cy="30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1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20AC47-1693-47FA-BCAE-CE5AAE333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standards (yet!)</a:t>
            </a:r>
          </a:p>
          <a:p>
            <a:r>
              <a:rPr lang="en-US" dirty="0"/>
              <a:t>Reach out to mental health care providers</a:t>
            </a:r>
          </a:p>
          <a:p>
            <a:r>
              <a:rPr lang="en-US" dirty="0"/>
              <a:t>Be available within reason</a:t>
            </a:r>
          </a:p>
          <a:p>
            <a:r>
              <a:rPr lang="en-US" dirty="0"/>
              <a:t>Don’t make false statements</a:t>
            </a:r>
          </a:p>
          <a:p>
            <a:r>
              <a:rPr lang="en-US" dirty="0"/>
              <a:t>Look into PubMed database</a:t>
            </a:r>
          </a:p>
          <a:p>
            <a:pPr lvl="1"/>
            <a:r>
              <a:rPr lang="en-US" sz="2400" dirty="0">
                <a:hlinkClick r:id="rId3"/>
              </a:rPr>
              <a:t>http://www.ncbi.nlm.nih.gov/pubmed/</a:t>
            </a:r>
            <a:endParaRPr lang="en-US" sz="2400" dirty="0"/>
          </a:p>
          <a:p>
            <a:r>
              <a:rPr lang="en-US" dirty="0"/>
              <a:t>Try it yourself! How do you feel?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C9907-05F6-457F-9D44-2DC31B37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Mindful 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C1280-7C0E-47A5-A27F-CA03F05D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86374-71DF-4EA6-B315-5353260F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7202C8-CF74-4132-904B-D61E70D3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81138"/>
            <a:ext cx="85344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400" dirty="0"/>
              <a:t>As a UX Designer, I continually seek ways to empower users through </a:t>
            </a:r>
            <a:r>
              <a:rPr lang="en-US" sz="2400" u="sng" dirty="0"/>
              <a:t>mindfully designed</a:t>
            </a:r>
            <a:r>
              <a:rPr lang="en-US" sz="2400" dirty="0"/>
              <a:t> products.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When we redesigned an application for customer service representatives, we carefully </a:t>
            </a:r>
            <a:r>
              <a:rPr lang="en-US" sz="2400" i="1" dirty="0"/>
              <a:t>prioritized</a:t>
            </a:r>
            <a:r>
              <a:rPr lang="en-US" sz="2400" dirty="0"/>
              <a:t> where data is placed. This enables reps to close  inquiries quickly and accurately. The result is a </a:t>
            </a:r>
            <a:r>
              <a:rPr lang="en-US" sz="2400" u="sng" dirty="0"/>
              <a:t>positive experience </a:t>
            </a:r>
            <a:r>
              <a:rPr lang="en-US" sz="2400" dirty="0"/>
              <a:t>for reps and the customers they service.</a:t>
            </a:r>
            <a:br>
              <a:rPr lang="en-US" sz="2400" dirty="0"/>
            </a:br>
            <a:endParaRPr lang="en-US" sz="2400" i="1" dirty="0"/>
          </a:p>
          <a:p>
            <a:pPr marL="109537" indent="0">
              <a:buNone/>
            </a:pPr>
            <a:r>
              <a:rPr lang="en-US" sz="2400" i="1" dirty="0"/>
              <a:t>	Tracy Parkin, Illuminating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8D194-28F6-44FF-89CD-6EC39691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with Mindful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2952C-E318-4F88-AF59-3B853043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1AEC3-2982-4017-A4DA-D2E94DB3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050" name="Picture 2" descr="Tracy H. Parkin headshot">
            <a:extLst>
              <a:ext uri="{FF2B5EF4-FFF2-40B4-BE49-F238E27FC236}">
                <a16:creationId xmlns:a16="http://schemas.microsoft.com/office/drawing/2014/main" id="{FA6C88EC-3E0E-46AB-B3CF-3C57D7C2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45" y="4779169"/>
            <a:ext cx="1428750" cy="1428750"/>
          </a:xfrm>
          <a:prstGeom prst="rect">
            <a:avLst/>
          </a:prstGeom>
          <a:noFill/>
          <a:ln w="476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2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accommodate a lot</a:t>
            </a:r>
          </a:p>
          <a:p>
            <a:pPr lvl="1"/>
            <a:r>
              <a:rPr lang="en-US" dirty="0"/>
              <a:t>Sounds work for some, distracting for others</a:t>
            </a:r>
          </a:p>
          <a:p>
            <a:r>
              <a:rPr lang="en-US" dirty="0"/>
              <a:t>Try before you buy</a:t>
            </a:r>
          </a:p>
          <a:p>
            <a:r>
              <a:rPr lang="en-US" dirty="0"/>
              <a:t>Talk to doctor/therapist/employer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 descr="&quot;&quot;"/>
          <p:cNvSpPr/>
          <p:nvPr/>
        </p:nvSpPr>
        <p:spPr>
          <a:xfrm>
            <a:off x="0" y="1066800"/>
            <a:ext cx="9013825" cy="4876800"/>
          </a:xfrm>
          <a:prstGeom prst="cloud">
            <a:avLst/>
          </a:prstGeom>
          <a:solidFill>
            <a:srgbClr val="AD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2219"/>
            <a:ext cx="8229600" cy="4525962"/>
          </a:xfrm>
        </p:spPr>
        <p:txBody>
          <a:bodyPr anchor="ctr"/>
          <a:lstStyle/>
          <a:p>
            <a:pPr marL="109537" indent="0" algn="ctr">
              <a:buNone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The basic human ability to be 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fully present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, aware of where we are and what we’re doing, and not overly reactive or overwhelmed by what’s going on around 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Mindfulness?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0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Mindfulness is a practice</a:t>
            </a:r>
          </a:p>
          <a:p>
            <a:r>
              <a:rPr lang="en-US" dirty="0"/>
              <a:t>Awareness to direct experiences </a:t>
            </a:r>
          </a:p>
          <a:p>
            <a:pPr lvl="1"/>
            <a:r>
              <a:rPr lang="en-US" dirty="0"/>
              <a:t>Thoughts and emotions</a:t>
            </a:r>
          </a:p>
          <a:p>
            <a:r>
              <a:rPr lang="en-US" dirty="0"/>
              <a:t>Remodel brain structure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2" descr="Brain lifting a barbell">
            <a:extLst>
              <a:ext uri="{FF2B5EF4-FFF2-40B4-BE49-F238E27FC236}">
                <a16:creationId xmlns:a16="http://schemas.microsoft.com/office/drawing/2014/main" id="{AB94CA33-9652-40D0-9B8F-13D9CB54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27" y="3544888"/>
            <a:ext cx="5103745" cy="2462212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45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see as potential challenge?</a:t>
            </a:r>
          </a:p>
          <a:p>
            <a:r>
              <a:rPr lang="en-US" dirty="0"/>
              <a:t>What would you like to see?</a:t>
            </a:r>
          </a:p>
          <a:p>
            <a:r>
              <a:rPr lang="en-US" dirty="0"/>
              <a:t>Any other 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Your Mind Around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074" name="Picture 2" descr="Cartoon of a heart and a brain on a trapeeze, with the brain flying into the heart's arm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276600"/>
            <a:ext cx="5353050" cy="2582485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3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94821"/>
            <a:ext cx="9169400" cy="1143000"/>
          </a:xfrm>
        </p:spPr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8755" y="929225"/>
            <a:ext cx="9169400" cy="515874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Sharon Rosenblatt: </a:t>
            </a:r>
            <a:r>
              <a:rPr lang="en-US" dirty="0"/>
              <a:t>SRosenblatt@AccessibilityPartners.com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www.AccessibilityPartners.com</a:t>
            </a:r>
            <a:br>
              <a:rPr lang="en-US" b="1" dirty="0"/>
            </a:br>
            <a:r>
              <a:rPr lang="en-US" b="1" dirty="0"/>
              <a:t>301-717-7177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 algn="ctr"/>
            <a:r>
              <a:rPr lang="en-US" dirty="0"/>
              <a:t>www.facebook.com/AccessibilityPartners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@Access_Partners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572357" cy="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80" y="4541051"/>
            <a:ext cx="646843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80A29-0854-4C60-82CF-96F9DB8EA8F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8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27600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Psychology Today: The Mindful Use of Technology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Convention on the Rights of Persons with Disabilities (CRPD)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Medium: Designing Mindfulness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hlinkClick r:id="rId6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Mindful Magazine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Technology Addiction 101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Psychology Today: Getting Unstuck With Mindfulness Practice</a:t>
            </a:r>
          </a:p>
          <a:p>
            <a:r>
              <a:rPr lang="en-US" sz="1600" dirty="0">
                <a:hlinkClick r:id="rId9"/>
              </a:rPr>
              <a:t>NPR: Affordable Virtual Reality Opens New Worlds For People With Disabilities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University of Denver: Exploring mindfulness as a culturally sensitive intervention for the Deaf community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Designing Mindfulness Principles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Washington Post: French employees can legally ignore work emails outside of office hours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Deaf Yoga</a:t>
            </a:r>
            <a:endParaRPr lang="en-US" sz="1600" dirty="0"/>
          </a:p>
          <a:p>
            <a:r>
              <a:rPr lang="en-US" sz="1600" dirty="0">
                <a:hlinkClick r:id="rId14"/>
              </a:rPr>
              <a:t>Tecla Shield</a:t>
            </a:r>
            <a:endParaRPr lang="en-US" sz="1600" dirty="0"/>
          </a:p>
          <a:p>
            <a:r>
              <a:rPr lang="en-US" sz="1600" dirty="0">
                <a:hlinkClick r:id="rId15"/>
              </a:rPr>
              <a:t>Illuminating Information</a:t>
            </a:r>
            <a:endParaRPr lang="en-US" sz="1600" dirty="0"/>
          </a:p>
          <a:p>
            <a:r>
              <a:rPr lang="en-US" sz="1600" dirty="0">
                <a:hlinkClick r:id="rId16"/>
              </a:rPr>
              <a:t>World Health Organization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and Further Reading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21ECA-2B60-4D79-9FD1-0547C1B8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Mindfulness is within meditation</a:t>
            </a:r>
          </a:p>
          <a:p>
            <a:r>
              <a:rPr lang="en-US" dirty="0"/>
              <a:t>Meditation can be mindful</a:t>
            </a:r>
          </a:p>
          <a:p>
            <a:r>
              <a:rPr lang="en-US" dirty="0"/>
              <a:t>Don’t force it!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D2B57-35D1-4C5C-ABCF-F06CDC28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is </a:t>
            </a:r>
            <a:r>
              <a:rPr lang="en-US" u="sng" dirty="0"/>
              <a:t>NOT</a:t>
            </a:r>
            <a:r>
              <a:rPr lang="en-US" dirty="0"/>
              <a:t> Meditation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B1814-35F7-42EB-82BD-94E692E9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7CB6A-F324-46F6-BDA8-B9FF2258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Blue fidget spinner">
            <a:extLst>
              <a:ext uri="{FF2B5EF4-FFF2-40B4-BE49-F238E27FC236}">
                <a16:creationId xmlns:a16="http://schemas.microsoft.com/office/drawing/2014/main" id="{0997659D-494C-4CE2-B8E2-5E2889D4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2286000"/>
            <a:ext cx="3438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1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ADC179-A62A-421F-A129-D17230C0F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comprises a mental health disability?</a:t>
            </a:r>
          </a:p>
          <a:p>
            <a:pPr lvl="1"/>
            <a:r>
              <a:rPr lang="en-US" dirty="0"/>
              <a:t>Effective functioning in daily activities </a:t>
            </a:r>
          </a:p>
          <a:p>
            <a:pPr lvl="1"/>
            <a:r>
              <a:rPr lang="en-US" dirty="0"/>
              <a:t>Healthy relationships</a:t>
            </a:r>
          </a:p>
          <a:p>
            <a:pPr lvl="1"/>
            <a:r>
              <a:rPr lang="en-US" dirty="0"/>
              <a:t>Ability to adapt to change and cope with adversity</a:t>
            </a:r>
          </a:p>
          <a:p>
            <a:r>
              <a:rPr lang="en-US" dirty="0"/>
              <a:t>1 in 4 people (World Health Organization)</a:t>
            </a:r>
          </a:p>
          <a:p>
            <a:r>
              <a:rPr lang="en-US" dirty="0"/>
              <a:t>Can be temporary or permanent</a:t>
            </a:r>
          </a:p>
          <a:p>
            <a:r>
              <a:rPr lang="en-US" dirty="0"/>
              <a:t>Types of treatment</a:t>
            </a:r>
          </a:p>
          <a:p>
            <a:r>
              <a:rPr lang="en-US" dirty="0"/>
              <a:t>Smashing the stigma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9E4BD-C585-4D4D-98C0-2D7525D1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Disabilities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4776F-54AC-4498-AA67-A43034D4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A2AF-942F-4E1C-985B-E158757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5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3DF158-CD27-4D81-B882-AF59D671D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 to Cognitive Therapy</a:t>
            </a:r>
          </a:p>
          <a:p>
            <a:r>
              <a:rPr lang="en-US" dirty="0"/>
              <a:t>Presence in Dialectical Behavior Therapy</a:t>
            </a:r>
          </a:p>
          <a:p>
            <a:r>
              <a:rPr lang="en-US" dirty="0"/>
              <a:t>How effective?</a:t>
            </a:r>
          </a:p>
          <a:p>
            <a:r>
              <a:rPr lang="en-US" dirty="0"/>
              <a:t>Changes in brain structure/processes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C0F105-C368-42D5-AE14-E4FAB3BE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in Therapy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E0631-4A7D-40D5-88E8-58765DB1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00D0B-9487-403B-BB12-92076CCD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Image result for mindfulness in therapy">
            <a:extLst>
              <a:ext uri="{FF2B5EF4-FFF2-40B4-BE49-F238E27FC236}">
                <a16:creationId xmlns:a16="http://schemas.microsoft.com/office/drawing/2014/main" id="{AC0077FB-235B-4E48-8AD9-4AF6831F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3702369"/>
            <a:ext cx="5267325" cy="226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/>
          <a:lstStyle/>
          <a:p>
            <a:r>
              <a:rPr lang="en-US" sz="3600" dirty="0"/>
              <a:t>Research and design</a:t>
            </a:r>
          </a:p>
          <a:p>
            <a:r>
              <a:rPr lang="en-US" sz="3600" dirty="0"/>
              <a:t>Aware of </a:t>
            </a:r>
            <a:r>
              <a:rPr lang="en-US" sz="3600" u="sng" dirty="0"/>
              <a:t>present moment</a:t>
            </a:r>
          </a:p>
          <a:p>
            <a:r>
              <a:rPr lang="en-US" sz="3600" dirty="0"/>
              <a:t>Don’t get lost in a device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Usage of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2" descr="Image of Buddha made out of fiber op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09976"/>
            <a:ext cx="2631683" cy="2460624"/>
          </a:xfrm>
          <a:prstGeom prst="rect">
            <a:avLst/>
          </a:prstGeom>
          <a:noFill/>
          <a:ln w="603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6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 descr="Image result for mindful techn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/>
          <a:stretch/>
        </p:blipFill>
        <p:spPr bwMode="auto">
          <a:xfrm>
            <a:off x="-21572" y="27214"/>
            <a:ext cx="916557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0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5029200" cy="4525962"/>
          </a:xfrm>
        </p:spPr>
        <p:txBody>
          <a:bodyPr/>
          <a:lstStyle/>
          <a:p>
            <a:r>
              <a:rPr lang="en-US" b="1" u="sng" dirty="0"/>
              <a:t>Caveat</a:t>
            </a:r>
            <a:r>
              <a:rPr lang="en-US" b="1" dirty="0"/>
              <a:t>: </a:t>
            </a:r>
            <a:r>
              <a:rPr lang="en-US" dirty="0"/>
              <a:t>We are all here because we are fascinated by technology</a:t>
            </a:r>
          </a:p>
          <a:p>
            <a:r>
              <a:rPr lang="en-US" dirty="0"/>
              <a:t>Tech conference, after all!</a:t>
            </a:r>
          </a:p>
          <a:p>
            <a:r>
              <a:rPr lang="en-US" dirty="0"/>
              <a:t>We work in the technology industry and/or use it everyday!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</a:t>
            </a:r>
            <a:r>
              <a:rPr lang="en-US" i="1" dirty="0"/>
              <a:t>Too Much?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 descr="Image result for woah hold 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37" y="1481138"/>
            <a:ext cx="3526985" cy="3526985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57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000000"/>
      </a:accent3>
      <a:accent4>
        <a:srgbClr val="39639D"/>
      </a:accent4>
      <a:accent5>
        <a:srgbClr val="474B78"/>
      </a:accent5>
      <a:accent6>
        <a:srgbClr val="7D3C4A"/>
      </a:accent6>
      <a:hlink>
        <a:srgbClr val="0F5666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Knowledge Transfer for Kaufman Hall" id="{864D5FAD-25F0-4B02-9905-00BD1265DAD4}" vid="{A277B0C7-1191-43F7-A752-9C851F8AE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Knowledge Transfer for Kaufman Hall</Template>
  <TotalTime>10062</TotalTime>
  <Words>1225</Words>
  <Application>Microsoft Office PowerPoint</Application>
  <PresentationFormat>On-screen Show (4:3)</PresentationFormat>
  <Paragraphs>262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Concourse</vt:lpstr>
      <vt:lpstr>Mindful Design to Accommodate Mental Health Disabilities</vt:lpstr>
      <vt:lpstr>Namaste! Here’s the Agenda:</vt:lpstr>
      <vt:lpstr>What is Mindfulness?</vt:lpstr>
      <vt:lpstr>Mindfulness is NOT Meditation</vt:lpstr>
      <vt:lpstr>Mental Health Disabilities</vt:lpstr>
      <vt:lpstr>Mindfulness in Therapy</vt:lpstr>
      <vt:lpstr>Mindful Usage of Technology</vt:lpstr>
      <vt:lpstr>PowerPoint Presentation</vt:lpstr>
      <vt:lpstr>How Much is Too Much?</vt:lpstr>
      <vt:lpstr>Principles of Mindful Design</vt:lpstr>
      <vt:lpstr>Mindfulness and Accessibility</vt:lpstr>
      <vt:lpstr>PowerPoint Presentation</vt:lpstr>
      <vt:lpstr>Mindful Adoption of Technology</vt:lpstr>
      <vt:lpstr>Here’s what we did</vt:lpstr>
      <vt:lpstr>Value Human Attention</vt:lpstr>
      <vt:lpstr>“Paying” for Attention</vt:lpstr>
      <vt:lpstr>Control Your Time!</vt:lpstr>
      <vt:lpstr>Taking Power Back</vt:lpstr>
      <vt:lpstr>Respect Information Zones</vt:lpstr>
      <vt:lpstr>Breath Trackers on iOS: Negatives </vt:lpstr>
      <vt:lpstr>Take a Deep Breath….and Chat</vt:lpstr>
      <vt:lpstr>Promote Positive Usage</vt:lpstr>
      <vt:lpstr>Adobe Connect: No FOMO!</vt:lpstr>
      <vt:lpstr>Minimize Anxiety</vt:lpstr>
      <vt:lpstr>Audio Description</vt:lpstr>
      <vt:lpstr>Apply the Principles</vt:lpstr>
      <vt:lpstr>Evaluating Mindful UX</vt:lpstr>
      <vt:lpstr>Success with Mindful Design</vt:lpstr>
      <vt:lpstr>Challenges and Solutions</vt:lpstr>
      <vt:lpstr>What’s the Big Deal?</vt:lpstr>
      <vt:lpstr>Wrap Your Mind Around This</vt:lpstr>
      <vt:lpstr>Contact Information</vt:lpstr>
      <vt:lpstr>Resources and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Knowledge Transfer Kaufman Hall</dc:title>
  <dc:creator>Sharon Rosenblatt</dc:creator>
  <cp:lastModifiedBy>Sharon Rosenblatt</cp:lastModifiedBy>
  <cp:revision>367</cp:revision>
  <cp:lastPrinted>2018-03-01T15:59:54Z</cp:lastPrinted>
  <dcterms:created xsi:type="dcterms:W3CDTF">2017-01-09T21:39:02Z</dcterms:created>
  <dcterms:modified xsi:type="dcterms:W3CDTF">2018-03-19T19:29:03Z</dcterms:modified>
</cp:coreProperties>
</file>