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56" r:id="rId2"/>
    <p:sldId id="287" r:id="rId3"/>
    <p:sldId id="283" r:id="rId4"/>
    <p:sldId id="284" r:id="rId5"/>
    <p:sldId id="286" r:id="rId6"/>
    <p:sldId id="296" r:id="rId7"/>
    <p:sldId id="305" r:id="rId8"/>
    <p:sldId id="306" r:id="rId9"/>
    <p:sldId id="291" r:id="rId10"/>
    <p:sldId id="288" r:id="rId11"/>
    <p:sldId id="289" r:id="rId12"/>
    <p:sldId id="290" r:id="rId13"/>
    <p:sldId id="313" r:id="rId14"/>
    <p:sldId id="292" r:id="rId15"/>
    <p:sldId id="293" r:id="rId16"/>
    <p:sldId id="294" r:id="rId17"/>
    <p:sldId id="298" r:id="rId18"/>
    <p:sldId id="303" r:id="rId19"/>
    <p:sldId id="299" r:id="rId20"/>
    <p:sldId id="295" r:id="rId21"/>
    <p:sldId id="307" r:id="rId22"/>
    <p:sldId id="304" r:id="rId23"/>
    <p:sldId id="300" r:id="rId24"/>
    <p:sldId id="308" r:id="rId25"/>
    <p:sldId id="309" r:id="rId26"/>
    <p:sldId id="310" r:id="rId27"/>
    <p:sldId id="311" r:id="rId28"/>
    <p:sldId id="312" r:id="rId29"/>
    <p:sldId id="301" r:id="rId30"/>
    <p:sldId id="302" r:id="rId31"/>
    <p:sldId id="282" r:id="rId32"/>
    <p:sldId id="285" r:id="rId33"/>
  </p:sldIdLst>
  <p:sldSz cx="9144000" cy="6858000" type="screen4x3"/>
  <p:notesSz cx="7010400" cy="92964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Rosenblatt" initials="SR" lastIdx="27" clrIdx="0">
    <p:extLst>
      <p:ext uri="{19B8F6BF-5375-455C-9EA6-DF929625EA0E}">
        <p15:presenceInfo xmlns:p15="http://schemas.microsoft.com/office/powerpoint/2012/main" userId="2980ec2e43ba9cf1" providerId="Windows Live"/>
      </p:ext>
    </p:extLst>
  </p:cmAuthor>
  <p:cmAuthor id="2" name="Sharon Rosenblatt" initials="SR [2]" lastIdx="74" clrIdx="1">
    <p:extLst>
      <p:ext uri="{19B8F6BF-5375-455C-9EA6-DF929625EA0E}">
        <p15:presenceInfo xmlns:p15="http://schemas.microsoft.com/office/powerpoint/2012/main" userId="5b2a69560362ad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92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415" autoAdjust="0"/>
    <p:restoredTop sz="26807" autoAdjust="0"/>
  </p:normalViewPr>
  <p:slideViewPr>
    <p:cSldViewPr>
      <p:cViewPr varScale="1">
        <p:scale>
          <a:sx n="23" d="100"/>
          <a:sy n="23" d="100"/>
        </p:scale>
        <p:origin x="1867" y="29"/>
      </p:cViewPr>
      <p:guideLst>
        <p:guide orient="horz" pos="2160"/>
        <p:guide pos="2880"/>
      </p:guideLst>
    </p:cSldViewPr>
  </p:slideViewPr>
  <p:outlineViewPr>
    <p:cViewPr>
      <p:scale>
        <a:sx n="33" d="100"/>
        <a:sy n="33" d="100"/>
      </p:scale>
      <p:origin x="0" y="-14142"/>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4" d="100"/>
          <a:sy n="64" d="100"/>
        </p:scale>
        <p:origin x="15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212" cy="466080"/>
          </a:xfrm>
          <a:prstGeom prst="rect">
            <a:avLst/>
          </a:prstGeom>
        </p:spPr>
        <p:txBody>
          <a:bodyPr vert="horz" lIns="90567" tIns="45284" rIns="90567" bIns="45284" rtlCol="0"/>
          <a:lstStyle>
            <a:lvl1pPr algn="l">
              <a:defRPr sz="1200"/>
            </a:lvl1pPr>
          </a:lstStyle>
          <a:p>
            <a:endParaRPr lang="en-US"/>
          </a:p>
        </p:txBody>
      </p:sp>
      <p:sp>
        <p:nvSpPr>
          <p:cNvPr id="3" name="Date Placeholder 2"/>
          <p:cNvSpPr>
            <a:spLocks noGrp="1"/>
          </p:cNvSpPr>
          <p:nvPr>
            <p:ph type="dt" sz="quarter" idx="1"/>
          </p:nvPr>
        </p:nvSpPr>
        <p:spPr>
          <a:xfrm>
            <a:off x="3971620" y="2"/>
            <a:ext cx="3037212" cy="466080"/>
          </a:xfrm>
          <a:prstGeom prst="rect">
            <a:avLst/>
          </a:prstGeom>
        </p:spPr>
        <p:txBody>
          <a:bodyPr vert="horz" lIns="90567" tIns="45284" rIns="90567" bIns="45284" rtlCol="0"/>
          <a:lstStyle>
            <a:lvl1pPr algn="r">
              <a:defRPr sz="1200"/>
            </a:lvl1pPr>
          </a:lstStyle>
          <a:p>
            <a:fld id="{FA92008C-CEDD-4BF7-8026-9328F6F23407}" type="datetimeFigureOut">
              <a:rPr lang="en-US" smtClean="0"/>
              <a:t>3/7/2019</a:t>
            </a:fld>
            <a:endParaRPr lang="en-US"/>
          </a:p>
        </p:txBody>
      </p:sp>
      <p:sp>
        <p:nvSpPr>
          <p:cNvPr id="4" name="Footer Placeholder 3"/>
          <p:cNvSpPr>
            <a:spLocks noGrp="1"/>
          </p:cNvSpPr>
          <p:nvPr>
            <p:ph type="ftr" sz="quarter" idx="2"/>
          </p:nvPr>
        </p:nvSpPr>
        <p:spPr>
          <a:xfrm>
            <a:off x="2" y="8830320"/>
            <a:ext cx="3037212" cy="466080"/>
          </a:xfrm>
          <a:prstGeom prst="rect">
            <a:avLst/>
          </a:prstGeom>
        </p:spPr>
        <p:txBody>
          <a:bodyPr vert="horz" lIns="90567" tIns="45284" rIns="90567" bIns="45284" rtlCol="0" anchor="b"/>
          <a:lstStyle>
            <a:lvl1pPr algn="l">
              <a:defRPr sz="1200"/>
            </a:lvl1pPr>
          </a:lstStyle>
          <a:p>
            <a:endParaRPr lang="en-US"/>
          </a:p>
        </p:txBody>
      </p:sp>
      <p:sp>
        <p:nvSpPr>
          <p:cNvPr id="5" name="Slide Number Placeholder 4"/>
          <p:cNvSpPr>
            <a:spLocks noGrp="1"/>
          </p:cNvSpPr>
          <p:nvPr>
            <p:ph type="sldNum" sz="quarter" idx="3"/>
          </p:nvPr>
        </p:nvSpPr>
        <p:spPr>
          <a:xfrm>
            <a:off x="3971620" y="8830320"/>
            <a:ext cx="3037212" cy="466080"/>
          </a:xfrm>
          <a:prstGeom prst="rect">
            <a:avLst/>
          </a:prstGeom>
        </p:spPr>
        <p:txBody>
          <a:bodyPr vert="horz" lIns="90567" tIns="45284" rIns="90567" bIns="45284" rtlCol="0" anchor="b"/>
          <a:lstStyle>
            <a:lvl1pPr algn="r">
              <a:defRPr sz="1200"/>
            </a:lvl1pPr>
          </a:lstStyle>
          <a:p>
            <a:fld id="{5FE3809D-2C91-4E4F-94FA-6968269CD4C2}" type="slidenum">
              <a:rPr lang="en-US" smtClean="0"/>
              <a:t>‹#›</a:t>
            </a:fld>
            <a:endParaRPr lang="en-US"/>
          </a:p>
        </p:txBody>
      </p:sp>
    </p:spTree>
    <p:extLst>
      <p:ext uri="{BB962C8B-B14F-4D97-AF65-F5344CB8AC3E}">
        <p14:creationId xmlns:p14="http://schemas.microsoft.com/office/powerpoint/2010/main" val="1301421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9" tIns="46574" rIns="93149" bIns="4657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49" tIns="46574" rIns="93149" bIns="46574" rtlCol="0"/>
          <a:lstStyle>
            <a:lvl1pPr algn="r" fontAlgn="auto">
              <a:spcBef>
                <a:spcPts val="0"/>
              </a:spcBef>
              <a:spcAft>
                <a:spcPts val="0"/>
              </a:spcAft>
              <a:defRPr sz="1200">
                <a:latin typeface="+mn-lt"/>
              </a:defRPr>
            </a:lvl1pPr>
          </a:lstStyle>
          <a:p>
            <a:pPr>
              <a:defRPr/>
            </a:pPr>
            <a:fld id="{33A1559B-0695-4083-8EC0-062B3B20DF4A}" type="datetimeFigureOut">
              <a:rPr lang="en-US"/>
              <a:pPr>
                <a:defRPr/>
              </a:pPr>
              <a:t>3/7/2019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49" tIns="46574" rIns="93149" bIns="46574"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9" tIns="46574" rIns="93149" bIns="4657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5"/>
            <a:ext cx="3037840" cy="464820"/>
          </a:xfrm>
          <a:prstGeom prst="rect">
            <a:avLst/>
          </a:prstGeom>
        </p:spPr>
        <p:txBody>
          <a:bodyPr vert="horz" lIns="93149" tIns="46574" rIns="93149" bIns="4657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5"/>
            <a:ext cx="3037840" cy="464820"/>
          </a:xfrm>
          <a:prstGeom prst="rect">
            <a:avLst/>
          </a:prstGeom>
        </p:spPr>
        <p:txBody>
          <a:bodyPr vert="horz" lIns="93149" tIns="46574" rIns="93149" bIns="46574" rtlCol="0" anchor="b"/>
          <a:lstStyle>
            <a:lvl1pPr algn="r" fontAlgn="auto">
              <a:spcBef>
                <a:spcPts val="0"/>
              </a:spcBef>
              <a:spcAft>
                <a:spcPts val="0"/>
              </a:spcAft>
              <a:defRPr sz="1200">
                <a:latin typeface="+mn-lt"/>
              </a:defRPr>
            </a:lvl1pPr>
          </a:lstStyle>
          <a:p>
            <a:pPr>
              <a:defRPr/>
            </a:pPr>
            <a:fld id="{F453B0A5-180C-493B-BE20-1E5DE6A184B3}" type="slidenum">
              <a:rPr lang="en-US"/>
              <a:pPr>
                <a:defRPr/>
              </a:pPr>
              <a:t>‹#›</a:t>
            </a:fld>
            <a:endParaRPr lang="en-US"/>
          </a:p>
        </p:txBody>
      </p:sp>
    </p:spTree>
    <p:extLst>
      <p:ext uri="{BB962C8B-B14F-4D97-AF65-F5344CB8AC3E}">
        <p14:creationId xmlns:p14="http://schemas.microsoft.com/office/powerpoint/2010/main" val="2180705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7700" y="487363"/>
            <a:ext cx="2573338" cy="1931987"/>
          </a:xfrm>
        </p:spPr>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a:t>
            </a:fld>
            <a:endParaRPr lang="en-US"/>
          </a:p>
        </p:txBody>
      </p:sp>
      <p:sp>
        <p:nvSpPr>
          <p:cNvPr id="6" name="Notes Placeholder 5"/>
          <p:cNvSpPr>
            <a:spLocks noGrp="1"/>
          </p:cNvSpPr>
          <p:nvPr>
            <p:ph type="body" sz="quarter" idx="3"/>
          </p:nvPr>
        </p:nvSpPr>
        <p:spPr>
          <a:xfrm>
            <a:off x="701040" y="2895600"/>
            <a:ext cx="5608320" cy="4183380"/>
          </a:xfrm>
        </p:spPr>
        <p:txBody>
          <a:bodyPr/>
          <a:lstStyle/>
          <a:p>
            <a:endParaRPr lang="en-US" dirty="0"/>
          </a:p>
        </p:txBody>
      </p:sp>
    </p:spTree>
    <p:extLst>
      <p:ext uri="{BB962C8B-B14F-4D97-AF65-F5344CB8AC3E}">
        <p14:creationId xmlns:p14="http://schemas.microsoft.com/office/powerpoint/2010/main" val="266851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1938" y="265113"/>
            <a:ext cx="1406525" cy="1054100"/>
          </a:xfrm>
        </p:spPr>
      </p:sp>
      <p:sp>
        <p:nvSpPr>
          <p:cNvPr id="3" name="Notes Placeholder 2"/>
          <p:cNvSpPr>
            <a:spLocks noGrp="1"/>
          </p:cNvSpPr>
          <p:nvPr>
            <p:ph type="body" idx="1"/>
          </p:nvPr>
        </p:nvSpPr>
        <p:spPr>
          <a:xfrm>
            <a:off x="457200" y="1319213"/>
            <a:ext cx="5852160" cy="7279957"/>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700" dirty="0"/>
              <a:t>Thank you for sharing your stories with us! It’s not a huge secret, whether we want to hear it or not, that exercise and fitness is good for your overall physical and mental health.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7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700" dirty="0"/>
              <a:t>But just because they are necessary—how accessible are they? And moreover, </a:t>
            </a:r>
            <a:r>
              <a:rPr lang="en-US" sz="1700" b="1" dirty="0"/>
              <a:t>how</a:t>
            </a:r>
            <a:r>
              <a:rPr lang="en-US" sz="1700" dirty="0"/>
              <a:t> challenging, no matter </a:t>
            </a:r>
            <a:r>
              <a:rPr lang="en-US" sz="1700" b="1" dirty="0"/>
              <a:t>how</a:t>
            </a:r>
            <a:r>
              <a:rPr lang="en-US" sz="1700" dirty="0"/>
              <a:t> well-meaning the advice, is it for someone who is blind </a:t>
            </a:r>
            <a:r>
              <a:rPr lang="en-US" sz="1700" b="1" dirty="0"/>
              <a:t>to work out</a:t>
            </a:r>
            <a:r>
              <a:rPr lang="en-US" sz="1700" dirty="0"/>
              <a:t>?</a:t>
            </a:r>
          </a:p>
          <a:p>
            <a:endParaRPr lang="en-US" sz="1700" dirty="0"/>
          </a:p>
          <a:p>
            <a:r>
              <a:rPr lang="en-US" sz="1700" dirty="0"/>
              <a:t>During our research and interviews, we came across this honest quote from Robert Leslie Newman, who is on the board of the Nebraska Commission for the Blind and Visually Impaired. He’s also a strong advocate for fitness and activity by blind individuals. Robert said:</a:t>
            </a:r>
            <a:br>
              <a:rPr lang="en-US" sz="1700" dirty="0"/>
            </a:br>
            <a:endParaRPr lang="en-US" sz="1700" dirty="0"/>
          </a:p>
          <a:p>
            <a:pPr marL="109537" indent="0">
              <a:buNone/>
            </a:pPr>
            <a:r>
              <a:rPr lang="en-US" sz="1700" i="1" dirty="0"/>
              <a:t>It isn’t easy for most blind people to run out and join a gym or jump in the car to get to fitness classes. </a:t>
            </a:r>
            <a:br>
              <a:rPr lang="en-US" sz="1700" i="1" dirty="0"/>
            </a:br>
            <a:br>
              <a:rPr lang="en-US" sz="1700" i="1" dirty="0"/>
            </a:br>
            <a:r>
              <a:rPr lang="en-US" sz="1700" i="1" dirty="0"/>
              <a:t>Buying a video in order to take up yoga or find out if Pilates is the answer requires endless explanation and interpretation, at the very least.</a:t>
            </a:r>
          </a:p>
          <a:p>
            <a:pPr marL="109537" indent="0">
              <a:buNone/>
            </a:pPr>
            <a:endParaRPr lang="en-US" sz="1700" b="1" i="1" u="sng" dirty="0"/>
          </a:p>
          <a:p>
            <a:pPr marL="109537" indent="0">
              <a:buNone/>
            </a:pPr>
            <a:r>
              <a:rPr lang="en-US" sz="1700" b="1" i="1" u="sng" dirty="0"/>
              <a:t>So what is a blind person to do?</a:t>
            </a:r>
          </a:p>
          <a:p>
            <a:endParaRPr lang="en-US" sz="1700" dirty="0"/>
          </a:p>
          <a:p>
            <a:r>
              <a:rPr lang="en-US" sz="1700" dirty="0"/>
              <a:t>Well, that’s what this presentation is all about.</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10</a:t>
            </a:fld>
            <a:endParaRPr lang="en-US"/>
          </a:p>
        </p:txBody>
      </p:sp>
    </p:spTree>
    <p:extLst>
      <p:ext uri="{BB962C8B-B14F-4D97-AF65-F5344CB8AC3E}">
        <p14:creationId xmlns:p14="http://schemas.microsoft.com/office/powerpoint/2010/main" val="387528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0" y="207963"/>
            <a:ext cx="1104900" cy="828675"/>
          </a:xfrm>
        </p:spPr>
      </p:sp>
      <p:sp>
        <p:nvSpPr>
          <p:cNvPr id="3" name="Notes Placeholder 2"/>
          <p:cNvSpPr>
            <a:spLocks noGrp="1"/>
          </p:cNvSpPr>
          <p:nvPr>
            <p:ph type="body" idx="1"/>
          </p:nvPr>
        </p:nvSpPr>
        <p:spPr>
          <a:xfrm>
            <a:off x="381000" y="1143000"/>
            <a:ext cx="6400800" cy="7924800"/>
          </a:xfrm>
        </p:spPr>
        <p:txBody>
          <a:bodyPr>
            <a:noAutofit/>
          </a:bodyPr>
          <a:lstStyle/>
          <a:p>
            <a:r>
              <a:rPr lang="en-US" sz="1700" dirty="0"/>
              <a:t>Being blind and being fit are not incompatible. But, society does not necessarily design facilities or technology that is inherently accessible. Truly, that’s why conferences like CSUN exist. </a:t>
            </a:r>
          </a:p>
          <a:p>
            <a:endParaRPr lang="en-US" sz="1700" dirty="0"/>
          </a:p>
          <a:p>
            <a:r>
              <a:rPr lang="en-US" sz="1700" dirty="0"/>
              <a:t>The levels of fitness in the blind community are much less than the general population. Why? The misunderstanding of a blind person’s capabilities starts at a young age, and persists into adulthood. </a:t>
            </a:r>
          </a:p>
          <a:p>
            <a:endParaRPr lang="en-US" sz="1700" dirty="0"/>
          </a:p>
          <a:p>
            <a:r>
              <a:rPr lang="en-US" sz="1700" dirty="0"/>
              <a:t>One runner we talked to said in school, her district felt it was such an accomplishment she could read on grade level—which has NOTHING to do with the fact she was blind, but we can address that later—that it mandated she sit in a separate classroom while her friends were at gym class. They assumed gym class would be too much of an ask.</a:t>
            </a:r>
          </a:p>
          <a:p>
            <a:endParaRPr lang="en-US" sz="1700" dirty="0"/>
          </a:p>
          <a:p>
            <a:r>
              <a:rPr lang="en-US" sz="1700" dirty="0"/>
              <a:t>By the time young blind people are making most of their own choices regarding health and fitness, their lives might be indirectly influenced to be sedentary.</a:t>
            </a:r>
          </a:p>
          <a:p>
            <a:endParaRPr lang="en-US" sz="1700" dirty="0"/>
          </a:p>
          <a:p>
            <a:r>
              <a:rPr lang="en-US" sz="1700" dirty="0"/>
              <a:t>As adults, physical spaces are not always the most accessible either. Whether indoors or outdoors, there’s always a safety component. Some people we’ve spoken to prefer to simply not work out, or work out in a controlled environment, like a machine in their own home. </a:t>
            </a:r>
          </a:p>
          <a:p>
            <a:endParaRPr lang="en-US" sz="1700" dirty="0"/>
          </a:p>
          <a:p>
            <a:r>
              <a:rPr lang="en-US" sz="1700" dirty="0"/>
              <a:t>Not unique to this presentation at all, but there are naturally a myriad of attitudinal barriers that people with disabilities face with respect to fitness. Whether they are mocked, pitied, or elevated for their efforts, it can be a negative experience.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11</a:t>
            </a:fld>
            <a:endParaRPr lang="en-US"/>
          </a:p>
        </p:txBody>
      </p:sp>
    </p:spTree>
    <p:extLst>
      <p:ext uri="{BB962C8B-B14F-4D97-AF65-F5344CB8AC3E}">
        <p14:creationId xmlns:p14="http://schemas.microsoft.com/office/powerpoint/2010/main" val="127649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1506538" cy="1130300"/>
          </a:xfrm>
        </p:spPr>
      </p:sp>
      <p:sp>
        <p:nvSpPr>
          <p:cNvPr id="3" name="Notes Placeholder 2"/>
          <p:cNvSpPr>
            <a:spLocks noGrp="1"/>
          </p:cNvSpPr>
          <p:nvPr>
            <p:ph type="body" idx="1"/>
          </p:nvPr>
        </p:nvSpPr>
        <p:spPr>
          <a:xfrm>
            <a:off x="533400" y="1435100"/>
            <a:ext cx="6096000" cy="7164070"/>
          </a:xfrm>
        </p:spPr>
        <p:txBody>
          <a:bodyPr>
            <a:noAutofit/>
          </a:bodyPr>
          <a:lstStyle/>
          <a:p>
            <a:r>
              <a:rPr lang="en-US" sz="1700" dirty="0"/>
              <a:t>I haven’t been to the gym yet here, but I bet the equipment isn’t different from a mainstream gym, and most likely, inaccessible. </a:t>
            </a:r>
          </a:p>
          <a:p>
            <a:endParaRPr lang="en-US" sz="1700" dirty="0"/>
          </a:p>
          <a:p>
            <a:r>
              <a:rPr lang="en-US" sz="1700" dirty="0"/>
              <a:t>Often, to modify and track a workout, there’s a touchpad interface. This can be used to adjust timing, speed, resistance, and more. These flat buttons are often not tactilely discernible. The output is rarely audible or treadmills track progress in lighted dots. None of these features are accessible for someone who is blind. </a:t>
            </a:r>
          </a:p>
          <a:p>
            <a:endParaRPr lang="en-US" sz="1700" dirty="0"/>
          </a:p>
          <a:p>
            <a:r>
              <a:rPr lang="en-US" sz="1700" dirty="0"/>
              <a:t>Some suggestions we and our colleagues have come up with is to have Braille, or at least tactically discernible buttons, like the raised bump on telephones or ATMs, for key features. </a:t>
            </a:r>
          </a:p>
          <a:p>
            <a:endParaRPr lang="en-US" sz="1700" dirty="0"/>
          </a:p>
          <a:p>
            <a:r>
              <a:rPr lang="en-US" sz="1700" dirty="0"/>
              <a:t>In an ideal world, fitness machines that have the built-in headphone jacks to listen to overhead TVs or Bluetooth can share their information via audio.</a:t>
            </a:r>
          </a:p>
          <a:p>
            <a:endParaRPr lang="en-US" sz="1700" dirty="0"/>
          </a:p>
          <a:p>
            <a:r>
              <a:rPr lang="en-US" sz="1700" dirty="0"/>
              <a:t>We have seen fitness machines that display </a:t>
            </a:r>
            <a:r>
              <a:rPr lang="en-US" sz="1700" dirty="0" err="1"/>
              <a:t>QR</a:t>
            </a:r>
            <a:r>
              <a:rPr lang="en-US" sz="1700" dirty="0"/>
              <a:t> codes to save and later view workouts. </a:t>
            </a:r>
          </a:p>
          <a:p>
            <a:endParaRPr lang="en-US" sz="1700" dirty="0"/>
          </a:p>
          <a:p>
            <a:r>
              <a:rPr lang="en-US" sz="1700" dirty="0"/>
              <a:t>Additionally, if gym members with disabilities require a partner, allowing them a free guest pass instead of paying a fee or docking a visit is a very accommodating step. </a:t>
            </a:r>
          </a:p>
          <a:p>
            <a:endParaRPr lang="en-US" sz="1700" dirty="0"/>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12</a:t>
            </a:fld>
            <a:endParaRPr lang="en-US"/>
          </a:p>
        </p:txBody>
      </p:sp>
    </p:spTree>
    <p:extLst>
      <p:ext uri="{BB962C8B-B14F-4D97-AF65-F5344CB8AC3E}">
        <p14:creationId xmlns:p14="http://schemas.microsoft.com/office/powerpoint/2010/main" val="1945875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1938" y="377825"/>
            <a:ext cx="1406525" cy="1054100"/>
          </a:xfrm>
        </p:spPr>
      </p:sp>
      <p:sp>
        <p:nvSpPr>
          <p:cNvPr id="3" name="Notes Placeholder 2"/>
          <p:cNvSpPr>
            <a:spLocks noGrp="1"/>
          </p:cNvSpPr>
          <p:nvPr>
            <p:ph type="body" idx="1"/>
          </p:nvPr>
        </p:nvSpPr>
        <p:spPr>
          <a:xfrm>
            <a:off x="701040" y="1752600"/>
            <a:ext cx="5608320" cy="6846570"/>
          </a:xfrm>
        </p:spPr>
        <p:txBody>
          <a:bodyPr>
            <a:normAutofit/>
          </a:bodyPr>
          <a:lstStyle/>
          <a:p>
            <a:r>
              <a:rPr lang="en-US" sz="2000" dirty="0"/>
              <a:t>According to the Royal National Institute of Blind People or RNIB in the UK, in 2015, over 30% of blind and partially sighted people felt cut off from people and things around them. </a:t>
            </a:r>
          </a:p>
          <a:p>
            <a:endParaRPr lang="en-US" sz="2000" dirty="0"/>
          </a:p>
          <a:p>
            <a:r>
              <a:rPr lang="en-US" sz="2000" dirty="0"/>
              <a:t>Half of survey respondents felt they were frequently limited in activity participation. Yet nearly two-thirds said they would like to do more physical activity. </a:t>
            </a:r>
          </a:p>
          <a:p>
            <a:endParaRPr lang="en-US" sz="2000" dirty="0"/>
          </a:p>
          <a:p>
            <a:r>
              <a:rPr lang="en-US" sz="2000" dirty="0"/>
              <a:t>Related to that survey, though, was a response from Amar Latif, who is a blind individual. Quoted in The Guardian, he said:</a:t>
            </a:r>
          </a:p>
          <a:p>
            <a:endParaRPr lang="en-US" sz="2000" dirty="0"/>
          </a:p>
          <a:p>
            <a:r>
              <a:rPr lang="en-US" sz="2000" dirty="0"/>
              <a:t> “I’m stubborn, though. My philosophy is that if things are not accessible, don’t wait until they are.”</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13</a:t>
            </a:fld>
            <a:endParaRPr lang="en-US"/>
          </a:p>
        </p:txBody>
      </p:sp>
    </p:spTree>
    <p:extLst>
      <p:ext uri="{BB962C8B-B14F-4D97-AF65-F5344CB8AC3E}">
        <p14:creationId xmlns:p14="http://schemas.microsoft.com/office/powerpoint/2010/main" val="3922004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395288"/>
            <a:ext cx="952500" cy="714375"/>
          </a:xfrm>
        </p:spPr>
      </p:sp>
      <p:sp>
        <p:nvSpPr>
          <p:cNvPr id="3" name="Notes Placeholder 2"/>
          <p:cNvSpPr>
            <a:spLocks noGrp="1"/>
          </p:cNvSpPr>
          <p:nvPr>
            <p:ph type="body" idx="1"/>
          </p:nvPr>
        </p:nvSpPr>
        <p:spPr>
          <a:xfrm>
            <a:off x="457200" y="1412875"/>
            <a:ext cx="6172200" cy="7578725"/>
          </a:xfrm>
        </p:spPr>
        <p:txBody>
          <a:bodyPr>
            <a:noAutofit/>
          </a:bodyPr>
          <a:lstStyle/>
          <a:p>
            <a:r>
              <a:rPr lang="en-US" sz="1700" dirty="0"/>
              <a:t>So let’s say you, or someone you know wants to get into running. Often paired with accessible and assistive devices, or used as standalone, these no-cost methods are ‘tried and true’. </a:t>
            </a:r>
          </a:p>
          <a:p>
            <a:endParaRPr lang="en-US" sz="1700" dirty="0"/>
          </a:p>
          <a:p>
            <a:r>
              <a:rPr lang="en-US" sz="1700" dirty="0"/>
              <a:t>One such method is by using a sighted guide. The runner holds the guide runners' elbow, shoulder, or hands. Depending on the degree of low vision, a guide can be followed if he or she wears a bright shirt. There are many great organizations that match runners up with guides, no matter the experience. </a:t>
            </a:r>
          </a:p>
          <a:p>
            <a:endParaRPr lang="en-US" sz="1700" dirty="0"/>
          </a:p>
          <a:p>
            <a:r>
              <a:rPr lang="en-US" sz="1700" b="0" dirty="0"/>
              <a:t>Running with a guide can decrease fear, create a more efficient running gait, and increase socialization.</a:t>
            </a:r>
          </a:p>
          <a:p>
            <a:endParaRPr lang="en-US" sz="1700" dirty="0"/>
          </a:p>
          <a:p>
            <a:r>
              <a:rPr lang="en-US" sz="1700" dirty="0"/>
              <a:t>The tether method is a short rope, towel, or shoe lace, held between the guide and the individual who is blind, giving both runners space. If an obstacle appears, the guide pulls the runner closer to avoid injury. </a:t>
            </a:r>
          </a:p>
          <a:p>
            <a:endParaRPr lang="en-US" sz="1700" dirty="0"/>
          </a:p>
          <a:p>
            <a:r>
              <a:rPr lang="en-US" sz="1700" dirty="0"/>
              <a:t>Some blind runners may choose to run on a treadmill. Also, if the user has a wearable or fitness app, they can keep track of speed and distance, all with no need for a guide. </a:t>
            </a:r>
          </a:p>
          <a:p>
            <a:endParaRPr lang="en-US" sz="1700" dirty="0"/>
          </a:p>
          <a:p>
            <a:r>
              <a:rPr lang="en-US" sz="1700" dirty="0"/>
              <a:t>Let me pass the baton over to Sharon now. For our two-person relay, she will share some of the new innovations that directly support running, or how other technologies support blind runners.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14</a:t>
            </a:fld>
            <a:endParaRPr lang="en-US"/>
          </a:p>
        </p:txBody>
      </p:sp>
    </p:spTree>
    <p:extLst>
      <p:ext uri="{BB962C8B-B14F-4D97-AF65-F5344CB8AC3E}">
        <p14:creationId xmlns:p14="http://schemas.microsoft.com/office/powerpoint/2010/main" val="2433866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0" y="544513"/>
            <a:ext cx="1104900" cy="828675"/>
          </a:xfrm>
        </p:spPr>
      </p:sp>
      <p:sp>
        <p:nvSpPr>
          <p:cNvPr id="3" name="Notes Placeholder 2"/>
          <p:cNvSpPr>
            <a:spLocks noGrp="1"/>
          </p:cNvSpPr>
          <p:nvPr>
            <p:ph type="body" idx="1"/>
          </p:nvPr>
        </p:nvSpPr>
        <p:spPr>
          <a:xfrm>
            <a:off x="533400" y="1676400"/>
            <a:ext cx="6019800" cy="7315200"/>
          </a:xfrm>
        </p:spPr>
        <p:txBody>
          <a:bodyPr>
            <a:noAutofit/>
          </a:bodyPr>
          <a:lstStyle/>
          <a:p>
            <a:r>
              <a:rPr lang="en-US" sz="1650" dirty="0"/>
              <a:t>Thanks so much, Dana! That certainly got me in the mood to ditch these shoes for my sneakers. </a:t>
            </a:r>
          </a:p>
          <a:p>
            <a:endParaRPr lang="en-US" sz="1650" dirty="0"/>
          </a:p>
          <a:p>
            <a:r>
              <a:rPr lang="en-US" sz="1650" dirty="0"/>
              <a:t>I want to embark on a different type of race. We did some research to see what’s on the market that is designed </a:t>
            </a:r>
            <a:r>
              <a:rPr lang="en-US" sz="1650" b="1" dirty="0"/>
              <a:t>specifically </a:t>
            </a:r>
            <a:r>
              <a:rPr lang="en-US" sz="1650" dirty="0"/>
              <a:t>to accommodate blind or visually impaired runners. We heard some wonderful stories and recommendations. Here’s the ones that truly stood out for us.</a:t>
            </a:r>
            <a:br>
              <a:rPr lang="en-US" sz="1650" dirty="0"/>
            </a:br>
            <a:endParaRPr lang="en-US" sz="1650" dirty="0"/>
          </a:p>
          <a:p>
            <a:r>
              <a:rPr lang="en-US" sz="1650" dirty="0"/>
              <a:t>Just as a disclaimer, we did not formally audit them for the company, nor do we endorse them. We can’t make any promises about their accessibility compliance. This is just the sharing of information, and we are always eager to hear your stories. </a:t>
            </a:r>
          </a:p>
          <a:p>
            <a:endParaRPr lang="en-US" sz="1650" dirty="0"/>
          </a:p>
          <a:p>
            <a:r>
              <a:rPr lang="en-US" sz="1650" dirty="0"/>
              <a:t>Let me kick off and talk about </a:t>
            </a:r>
            <a:r>
              <a:rPr lang="en-US" sz="1650" dirty="0" err="1"/>
              <a:t>WayBand</a:t>
            </a:r>
            <a:r>
              <a:rPr lang="en-US" sz="1650" dirty="0"/>
              <a:t>. This is a wearable navigation device from </a:t>
            </a:r>
            <a:r>
              <a:rPr lang="en-US" sz="1650" dirty="0" err="1"/>
              <a:t>WearWorks</a:t>
            </a:r>
            <a:r>
              <a:rPr lang="en-US" sz="1650" dirty="0"/>
              <a:t>. It guides runners using vibration feedback with no visual or auditory components.</a:t>
            </a:r>
          </a:p>
          <a:p>
            <a:r>
              <a:rPr lang="en-US" sz="1650" dirty="0"/>
              <a:t>The core technology behind the Wayband is relatively simple. A user pairs the Wayband with their phone. The app utilizes GPS to create and map a route. The path is surrounded by what is called virtual “fencing”. Any time a user steps in the wrong direction, or approaches a mapped obstacle, the band buzzes. </a:t>
            </a:r>
            <a:br>
              <a:rPr lang="en-US" sz="1650" dirty="0"/>
            </a:br>
            <a:br>
              <a:rPr lang="en-US" sz="1650" dirty="0"/>
            </a:br>
            <a:r>
              <a:rPr lang="en-US" sz="1650" dirty="0"/>
              <a:t>For example, four quick taps on the bracelet signal a turn left, while two long taps signal a right turn.</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15</a:t>
            </a:fld>
            <a:endParaRPr lang="en-US"/>
          </a:p>
        </p:txBody>
      </p:sp>
    </p:spTree>
    <p:extLst>
      <p:ext uri="{BB962C8B-B14F-4D97-AF65-F5344CB8AC3E}">
        <p14:creationId xmlns:p14="http://schemas.microsoft.com/office/powerpoint/2010/main" val="3212087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5138" y="582613"/>
            <a:ext cx="1000125" cy="749300"/>
          </a:xfrm>
        </p:spPr>
      </p:sp>
      <p:sp>
        <p:nvSpPr>
          <p:cNvPr id="3" name="Notes Placeholder 2"/>
          <p:cNvSpPr>
            <a:spLocks noGrp="1"/>
          </p:cNvSpPr>
          <p:nvPr>
            <p:ph type="body" idx="1"/>
          </p:nvPr>
        </p:nvSpPr>
        <p:spPr>
          <a:xfrm>
            <a:off x="701040" y="1447799"/>
            <a:ext cx="5608320" cy="7265987"/>
          </a:xfrm>
        </p:spPr>
        <p:txBody>
          <a:bodyPr>
            <a:normAutofit fontScale="85000" lnSpcReduction="10000"/>
          </a:bodyPr>
          <a:lstStyle/>
          <a:p>
            <a:r>
              <a:rPr lang="en-US" sz="1800" dirty="0"/>
              <a:t>Want to see the </a:t>
            </a:r>
            <a:r>
              <a:rPr lang="en-US" sz="1800" dirty="0" err="1"/>
              <a:t>WayBand</a:t>
            </a:r>
            <a:r>
              <a:rPr lang="en-US" sz="1800" dirty="0"/>
              <a:t> in motion? Here’s a video clip featuring Simon Wheatcroft, a blind runner from the UK. </a:t>
            </a:r>
            <a:br>
              <a:rPr lang="en-US" sz="1800" dirty="0"/>
            </a:br>
            <a:br>
              <a:rPr lang="en-US" sz="1800" dirty="0"/>
            </a:br>
            <a:r>
              <a:rPr lang="en-US" sz="1800" dirty="0"/>
              <a:t>He’s going to be a familiar name throughout this presentation, as he is truly a trailblazer in the field of running with a visual disability and using technology to support his run. </a:t>
            </a:r>
          </a:p>
          <a:p>
            <a:endParaRPr lang="en-US" sz="1800" dirty="0"/>
          </a:p>
          <a:p>
            <a:r>
              <a:rPr lang="en-US" dirty="0"/>
              <a:t>Video Summary: He was an experienced marathon runner, but each training session brought uncertainty. While training unassisted in the summer of 2016, Wheatcroft rammed into a burned-out car on his training. He needed stitches in his arm and wondered whether it was worth it to keep running.</a:t>
            </a:r>
          </a:p>
          <a:p>
            <a:r>
              <a:rPr lang="en-US" dirty="0"/>
              <a:t>In a marathon, he felt the same as any other runner. And, as he chased the finish line, he pursued technology that could help the blind and visually impaired lead more independent lives.</a:t>
            </a:r>
          </a:p>
          <a:p>
            <a:r>
              <a:rPr lang="en-US" dirty="0"/>
              <a:t>“I love a long shot,” said Wheatcroft.</a:t>
            </a:r>
          </a:p>
          <a:p>
            <a:r>
              <a:rPr lang="en-US" dirty="0"/>
              <a:t>At the blast of a cannon, he set off on Sunday with more than 60 visually impaired marathoners to run New York for the third time. </a:t>
            </a:r>
          </a:p>
          <a:p>
            <a:r>
              <a:rPr lang="en-US" dirty="0"/>
              <a:t>He did so with the technology of so-called corrective navigation. Race officials said Wheatcroft appeared to be the first runner to use it in New York to negotiate the course’s 26.2 miles, including five bridges, tricky turns, the rolling hills of Central Park and, most challenging, 50,000 other participants.</a:t>
            </a:r>
          </a:p>
          <a:p>
            <a:r>
              <a:rPr lang="en-US" dirty="0"/>
              <a:t>If the race went according to plan, the friends who accompanied Wheatcroft would intervene only as a last resort to prevent him from colliding with another runner.</a:t>
            </a:r>
          </a:p>
          <a:p>
            <a:r>
              <a:rPr lang="en-US" dirty="0"/>
              <a:t>On his left arm, Wheatcroft wore the </a:t>
            </a:r>
            <a:r>
              <a:rPr lang="en-US" dirty="0" err="1"/>
              <a:t>WayBand</a:t>
            </a:r>
            <a:r>
              <a:rPr lang="en-US" dirty="0"/>
              <a:t>.</a:t>
            </a:r>
          </a:p>
          <a:p>
            <a:r>
              <a:rPr lang="en-US" dirty="0"/>
              <a:t>Pulses from the armband were designed to keep Wheatcroft running on Sunday within a virtual corridor, about 20 feet wide, and to help him turn right and left. Four short, rapid vibrations signaled that a left turn was ahead. Two longer vibrations signaled a right turn.</a:t>
            </a:r>
          </a:p>
          <a:p>
            <a:r>
              <a:rPr lang="en-US" dirty="0"/>
              <a:t>He also wore an ultrasonic sensor on his chest. Two sharp vibrations alerted him to runners crossing his path. No vibrations meant he was free of obstacles. Gentle pulses suggested he was securely cocooned in a pack of runners moving at roughly the same speed.</a:t>
            </a:r>
          </a:p>
          <a:p>
            <a:r>
              <a:rPr lang="en-US" dirty="0"/>
              <a:t>Also attached to a strap on his chest was an iPhone. On his right arm was a separate GPS device to provide more accurate positioning on the course and to save battery life on the cellphone.</a:t>
            </a:r>
          </a:p>
          <a:p>
            <a:r>
              <a:rPr lang="en-US" dirty="0" err="1"/>
              <a:t>WearWorks</a:t>
            </a:r>
            <a:r>
              <a:rPr lang="en-US" dirty="0"/>
              <a:t>, say that tactile feedback is less intrusive and more intuitive than oral cues: Vibrations are not vulnerable to being drowned out by loud noises. The visually impaired are freed to use their sense of hearing to listen for approaching vehicles and pedestrians and to more fully engage in their surroundings. </a:t>
            </a:r>
            <a:br>
              <a:rPr lang="en-US" dirty="0"/>
            </a:br>
            <a:br>
              <a:rPr lang="en-US" dirty="0"/>
            </a:br>
            <a:r>
              <a:rPr lang="en-US" dirty="0"/>
              <a:t>While he didn’t hit his goal time because of the intensity in running a marathon and having to be focused on haptics simultaneously, Simon shared:</a:t>
            </a:r>
          </a:p>
          <a:p>
            <a:r>
              <a:rPr lang="en-US" dirty="0"/>
              <a:t>“Today was always about pushing the technology to its limit,” Wheatcroft said. “We found the limit earlier in the race than we would have liked. But it was lessons learned. We can improve, move forward, make it better. It’s not the end, it’s just a start.”</a:t>
            </a:r>
          </a:p>
          <a:p>
            <a:r>
              <a:rPr lang="en-US" dirty="0"/>
              <a:t>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16</a:t>
            </a:fld>
            <a:endParaRPr lang="en-US"/>
          </a:p>
        </p:txBody>
      </p:sp>
    </p:spTree>
    <p:extLst>
      <p:ext uri="{BB962C8B-B14F-4D97-AF65-F5344CB8AC3E}">
        <p14:creationId xmlns:p14="http://schemas.microsoft.com/office/powerpoint/2010/main" val="144015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468313"/>
            <a:ext cx="1508125" cy="1130300"/>
          </a:xfrm>
        </p:spPr>
      </p:sp>
      <p:sp>
        <p:nvSpPr>
          <p:cNvPr id="3" name="Notes Placeholder 2"/>
          <p:cNvSpPr>
            <a:spLocks noGrp="1"/>
          </p:cNvSpPr>
          <p:nvPr>
            <p:ph type="body" idx="1"/>
          </p:nvPr>
        </p:nvSpPr>
        <p:spPr>
          <a:xfrm>
            <a:off x="701040" y="1828800"/>
            <a:ext cx="5608320" cy="6770370"/>
          </a:xfrm>
        </p:spPr>
        <p:txBody>
          <a:bodyPr>
            <a:normAutofit/>
          </a:bodyPr>
          <a:lstStyle/>
          <a:p>
            <a:r>
              <a:rPr lang="en-US" sz="1800" dirty="0"/>
              <a:t>My next example, </a:t>
            </a:r>
            <a:r>
              <a:rPr lang="en-US" sz="1800" dirty="0" err="1"/>
              <a:t>Aira</a:t>
            </a:r>
            <a:r>
              <a:rPr lang="en-US" sz="1800" dirty="0"/>
              <a:t>, is actually here at CSUN. </a:t>
            </a:r>
          </a:p>
          <a:p>
            <a:endParaRPr lang="en-US" sz="1800" dirty="0"/>
          </a:p>
          <a:p>
            <a:r>
              <a:rPr lang="en-US" sz="1800" dirty="0"/>
              <a:t>An </a:t>
            </a:r>
            <a:r>
              <a:rPr lang="en-US" sz="1800" dirty="0" err="1"/>
              <a:t>Aira</a:t>
            </a:r>
            <a:r>
              <a:rPr lang="en-US" sz="1800" dirty="0"/>
              <a:t> user wears glasses that have a small camera. That camera beams video back to a remote sighted agent, who then acts as the user's eyes. </a:t>
            </a:r>
          </a:p>
          <a:p>
            <a:endParaRPr lang="en-US" sz="1800" dirty="0"/>
          </a:p>
          <a:p>
            <a:r>
              <a:rPr lang="en-US" sz="1800" dirty="0"/>
              <a:t>On my slide, I am sharing a picture of someone wearing the </a:t>
            </a:r>
            <a:r>
              <a:rPr lang="en-US" sz="1800" dirty="0" err="1"/>
              <a:t>Aira</a:t>
            </a:r>
            <a:r>
              <a:rPr lang="en-US" sz="1800" dirty="0"/>
              <a:t>, and the image below is a sighted agent describing: "Directly in front of you, Juan, is a sign. If you'll go slightly to the right, towards one o'clock, to avoid it.“</a:t>
            </a:r>
          </a:p>
          <a:p>
            <a:endParaRPr lang="en-US" sz="1800" dirty="0"/>
          </a:p>
          <a:p>
            <a:r>
              <a:rPr lang="en-US" sz="1800" dirty="0"/>
              <a:t>I reached out to Richard Hunter, the program coordinator for the United States Association of Blind Athletes. He is an award winning marathon and ultra marathon runner. </a:t>
            </a:r>
          </a:p>
          <a:p>
            <a:endParaRPr lang="en-US" sz="1800" dirty="0"/>
          </a:p>
          <a:p>
            <a:r>
              <a:rPr lang="en-US" sz="1800" dirty="0"/>
              <a:t>Richard shared:</a:t>
            </a:r>
          </a:p>
          <a:p>
            <a:endParaRPr lang="en-US"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“When I have to use a treadmill, I use </a:t>
            </a:r>
            <a:r>
              <a:rPr lang="en-US" sz="1800" dirty="0" err="1"/>
              <a:t>Aira</a:t>
            </a:r>
            <a:r>
              <a:rPr lang="en-US" sz="1800" dirty="0"/>
              <a:t> to check the digital display post-run.”</a:t>
            </a:r>
          </a:p>
          <a:p>
            <a:endParaRPr lang="en-US" sz="1800" dirty="0"/>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17</a:t>
            </a:fld>
            <a:endParaRPr lang="en-US"/>
          </a:p>
        </p:txBody>
      </p:sp>
    </p:spTree>
    <p:extLst>
      <p:ext uri="{BB962C8B-B14F-4D97-AF65-F5344CB8AC3E}">
        <p14:creationId xmlns:p14="http://schemas.microsoft.com/office/powerpoint/2010/main" val="111945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1938" y="457200"/>
            <a:ext cx="1406525" cy="1054100"/>
          </a:xfrm>
        </p:spPr>
      </p:sp>
      <p:sp>
        <p:nvSpPr>
          <p:cNvPr id="3" name="Notes Placeholder 2"/>
          <p:cNvSpPr>
            <a:spLocks noGrp="1"/>
          </p:cNvSpPr>
          <p:nvPr>
            <p:ph type="body" idx="1"/>
          </p:nvPr>
        </p:nvSpPr>
        <p:spPr>
          <a:xfrm>
            <a:off x="701040" y="1905000"/>
            <a:ext cx="5608320" cy="6694170"/>
          </a:xfrm>
        </p:spPr>
        <p:txBody>
          <a:bodyPr>
            <a:normAutofit/>
          </a:bodyPr>
          <a:lstStyle/>
          <a:p>
            <a:r>
              <a:rPr lang="en-US" sz="1800" dirty="0"/>
              <a:t>Here’s something neat from IBM: an in-development app called </a:t>
            </a:r>
            <a:r>
              <a:rPr lang="en-US" sz="1800" dirty="0" err="1"/>
              <a:t>eAscot</a:t>
            </a:r>
            <a:r>
              <a:rPr lang="en-US" sz="1800" dirty="0"/>
              <a:t>, centered around the principle of unassisted independence. </a:t>
            </a:r>
          </a:p>
          <a:p>
            <a:endParaRPr lang="en-US" sz="1800" dirty="0"/>
          </a:p>
          <a:p>
            <a:r>
              <a:rPr lang="en-US" sz="1800" dirty="0"/>
              <a:t>The </a:t>
            </a:r>
            <a:r>
              <a:rPr lang="en-US" sz="1800" dirty="0" err="1"/>
              <a:t>eAscot</a:t>
            </a:r>
            <a:r>
              <a:rPr lang="en-US" sz="1800" dirty="0"/>
              <a:t> app uses coordinates to plot a route, which they did for Simon Wheatcroft’s Boston Marathon. </a:t>
            </a:r>
          </a:p>
          <a:p>
            <a:endParaRPr lang="en-US" sz="1800" dirty="0"/>
          </a:p>
          <a:p>
            <a:r>
              <a:rPr lang="en-US" sz="1800" dirty="0"/>
              <a:t>IBM’s Holly Cummins shared: ”It’s like a cross between satellite navigation and the reversing sensors in your car. So if Simon is too far left from where he is going it beeps and if he is too far right it beeps with a different pitch,”</a:t>
            </a:r>
          </a:p>
          <a:p>
            <a:endParaRPr lang="en-US" sz="1800" dirty="0"/>
          </a:p>
          <a:p>
            <a:r>
              <a:rPr lang="en-US" sz="1800" dirty="0"/>
              <a:t>Simon shared a bit more: “To run in the right direction all you need is a bearing… So we created an app that would notify me if I deviated from the desired bearing”</a:t>
            </a:r>
          </a:p>
          <a:p>
            <a:endParaRPr lang="en-US" sz="1800" dirty="0"/>
          </a:p>
          <a:p>
            <a:r>
              <a:rPr lang="en-US" sz="1800" dirty="0"/>
              <a:t>Wheatcroft then used </a:t>
            </a:r>
            <a:r>
              <a:rPr lang="en-US" sz="1800" dirty="0" err="1"/>
              <a:t>eAscot</a:t>
            </a:r>
            <a:r>
              <a:rPr lang="en-US" sz="1800" dirty="0"/>
              <a:t> to run an ultra marathon in the desert in 2016, and made it over 100 miles in Namibia. Which is really great if that’s where you’d want to run an ultra marathon, but we support him!</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18</a:t>
            </a:fld>
            <a:endParaRPr lang="en-US"/>
          </a:p>
        </p:txBody>
      </p:sp>
    </p:spTree>
    <p:extLst>
      <p:ext uri="{BB962C8B-B14F-4D97-AF65-F5344CB8AC3E}">
        <p14:creationId xmlns:p14="http://schemas.microsoft.com/office/powerpoint/2010/main" val="689414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0" y="533400"/>
            <a:ext cx="1104900" cy="828675"/>
          </a:xfrm>
        </p:spPr>
      </p:sp>
      <p:sp>
        <p:nvSpPr>
          <p:cNvPr id="3" name="Notes Placeholder 2"/>
          <p:cNvSpPr>
            <a:spLocks noGrp="1"/>
          </p:cNvSpPr>
          <p:nvPr>
            <p:ph type="body" idx="1"/>
          </p:nvPr>
        </p:nvSpPr>
        <p:spPr>
          <a:xfrm>
            <a:off x="701040" y="1752600"/>
            <a:ext cx="5608320" cy="6846570"/>
          </a:xfrm>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t>RunGo</a:t>
            </a:r>
            <a:r>
              <a:rPr lang="en-US" sz="1800" dirty="0"/>
              <a:t> allows runners to have visually-described running routes. This app features turn-by-turn voice directions and descriptions of landmarks with customization. A user can either individually plot their own runs, or access a library of preset runs.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p>
          <a:p>
            <a:r>
              <a:rPr lang="en-US" sz="1800" dirty="0"/>
              <a:t>Not only is voice navigation very accommodating for users who are blind, but also tourists, who appreciate the extra detail and direction. </a:t>
            </a:r>
          </a:p>
          <a:p>
            <a:endParaRPr lang="en-US" sz="1800" dirty="0"/>
          </a:p>
          <a:p>
            <a:r>
              <a:rPr lang="en-US" sz="1800" dirty="0"/>
              <a:t>Run Go was specifically designed with accessibility and pairs with wearables, like the Apple Watch. Using built-in GPS, </a:t>
            </a:r>
            <a:r>
              <a:rPr lang="en-US" sz="1800" dirty="0" err="1"/>
              <a:t>RunGo</a:t>
            </a:r>
            <a:r>
              <a:rPr lang="en-US" sz="1800" dirty="0"/>
              <a:t> lets the runner transfer their routes from the phone to their watch.  Then, when paired with headphones, they can run without the bulky phone but still with navigation, including haptic feedback to designate turns.</a:t>
            </a:r>
            <a:br>
              <a:rPr lang="en-US" sz="1800" dirty="0"/>
            </a:br>
            <a:endParaRPr lang="en-US" sz="1800" dirty="0"/>
          </a:p>
          <a:p>
            <a:r>
              <a:rPr lang="en-US" sz="1800" dirty="0"/>
              <a:t>I’m going to play part of a video of a runner with visual and auditory disabilities using </a:t>
            </a:r>
            <a:r>
              <a:rPr lang="en-US" sz="1800" dirty="0" err="1"/>
              <a:t>RunGo</a:t>
            </a:r>
            <a:r>
              <a:rPr lang="en-US" sz="1800" dirty="0"/>
              <a:t>, and how well it pairs with her hearing aids. </a:t>
            </a:r>
          </a:p>
          <a:p>
            <a:endParaRPr lang="en-US" sz="1800" dirty="0"/>
          </a:p>
          <a:p>
            <a:r>
              <a:rPr lang="en-US" sz="1800" dirty="0"/>
              <a:t>Video Summary: Rose </a:t>
            </a:r>
            <a:r>
              <a:rPr lang="en-US" sz="1800" dirty="0" err="1"/>
              <a:t>Kamma</a:t>
            </a:r>
            <a:r>
              <a:rPr lang="en-US" sz="1800" dirty="0"/>
              <a:t> </a:t>
            </a:r>
            <a:r>
              <a:rPr lang="en-US" sz="1800" dirty="0" err="1"/>
              <a:t>Sarkany</a:t>
            </a:r>
            <a:r>
              <a:rPr lang="en-US" sz="1800" dirty="0"/>
              <a:t> is a marathon runner, kayaker, rock climber, hiker, cyclist, swimmer, water colorist, writer, photographer and public speaker. She does all this and more with only 10 degrees of peripheral vision (tunnel vision) and moderate to severe hearing loss. Rose was diagnosed with Usher Syndrome when she was 16. It’s a hereditary condition that slowly robs her of her sight and hearing but she’s not letting that define her.</a:t>
            </a:r>
          </a:p>
          <a:p>
            <a:endParaRPr lang="en-US" sz="1800" dirty="0"/>
          </a:p>
          <a:p>
            <a:r>
              <a:rPr lang="en-US" sz="1800" dirty="0"/>
              <a:t>Rose faces various challenges in her day-to-day life but she’s learning to adapt by making use of the tools that are available to help her. She finds </a:t>
            </a:r>
            <a:r>
              <a:rPr lang="en-US" sz="1800" dirty="0" err="1"/>
              <a:t>RunGo</a:t>
            </a:r>
            <a:r>
              <a:rPr lang="en-US" sz="1800" dirty="0"/>
              <a:t> to be a particularly useful tool, that enables her to run “as if she has no vision issues at all”</a:t>
            </a:r>
          </a:p>
          <a:p>
            <a:endParaRPr lang="en-US" sz="1800" dirty="0"/>
          </a:p>
          <a:p>
            <a:r>
              <a:rPr lang="en-US" sz="1800" dirty="0"/>
              <a:t>Rose shared: “A couple years ago I had met the founder of </a:t>
            </a:r>
            <a:r>
              <a:rPr lang="en-US" sz="1800" dirty="0" err="1"/>
              <a:t>RunGo</a:t>
            </a:r>
            <a:r>
              <a:rPr lang="en-US" sz="1800" dirty="0"/>
              <a:t>, Craig </a:t>
            </a:r>
            <a:r>
              <a:rPr lang="en-US" sz="1800" dirty="0" err="1"/>
              <a:t>Slagel</a:t>
            </a:r>
            <a:r>
              <a:rPr lang="en-US" sz="1800" dirty="0"/>
              <a:t> at the BMO marathon event in Vancouver. After downloading the app I used it for some of my training but after getting a new phone, the app laid dormant for a while. I decided to revisit this app to train for this marathon but I never realized how big of a role it would play for my running”.</a:t>
            </a:r>
          </a:p>
          <a:p>
            <a:endParaRPr lang="en-US" sz="1800" dirty="0"/>
          </a:p>
          <a:p>
            <a:r>
              <a:rPr lang="en-US" sz="1800" dirty="0"/>
              <a:t>She had trouble on trails and listening to traffic cues, didn’t see people pass her right away. She had registered for a trail race, a 10K and wanted to try the </a:t>
            </a:r>
            <a:r>
              <a:rPr lang="en-US" sz="1800" dirty="0" err="1"/>
              <a:t>RunGo</a:t>
            </a:r>
            <a:r>
              <a:rPr lang="en-US" sz="1800" dirty="0"/>
              <a:t>. There were no errors in turns, directions were perfect, and she could hear every turn. Everything was in sync. Her hearing aids are paired up with the running app to audibly hear directions. Apple Watch paired with hearing aids too. </a:t>
            </a:r>
          </a:p>
          <a:p>
            <a:endParaRPr lang="en-US" sz="1800" dirty="0"/>
          </a:p>
          <a:p>
            <a:r>
              <a:rPr lang="en-US" sz="1800" dirty="0"/>
              <a:t>Every time she goes for a run, she pairs with Apple Watch for music, hearing aids, and more.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19</a:t>
            </a:fld>
            <a:endParaRPr lang="en-US"/>
          </a:p>
        </p:txBody>
      </p:sp>
    </p:spTree>
    <p:extLst>
      <p:ext uri="{BB962C8B-B14F-4D97-AF65-F5344CB8AC3E}">
        <p14:creationId xmlns:p14="http://schemas.microsoft.com/office/powerpoint/2010/main" val="398740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7950" y="457200"/>
            <a:ext cx="1714500" cy="1285875"/>
          </a:xfrm>
        </p:spPr>
      </p:sp>
      <p:sp>
        <p:nvSpPr>
          <p:cNvPr id="3" name="Notes Placeholder 2"/>
          <p:cNvSpPr>
            <a:spLocks noGrp="1"/>
          </p:cNvSpPr>
          <p:nvPr>
            <p:ph type="body" idx="1"/>
          </p:nvPr>
        </p:nvSpPr>
        <p:spPr>
          <a:xfrm>
            <a:off x="457200" y="1904999"/>
            <a:ext cx="6324600" cy="6924965"/>
          </a:xfrm>
        </p:spPr>
        <p:txBody>
          <a:bodyPr>
            <a:noAutofit/>
          </a:bodyPr>
          <a:lstStyle/>
          <a:p>
            <a:r>
              <a:rPr lang="en-US" sz="1800" dirty="0"/>
              <a:t>Thank you so much for joining us today. </a:t>
            </a:r>
            <a:br>
              <a:rPr lang="en-US" sz="1800" dirty="0"/>
            </a:br>
            <a:r>
              <a:rPr lang="en-US" sz="1800" dirty="0"/>
              <a:t>It’s wonderful to be back at CSUN. </a:t>
            </a:r>
          </a:p>
          <a:p>
            <a:endParaRPr lang="en-US" sz="1800" dirty="0"/>
          </a:p>
          <a:p>
            <a:r>
              <a:rPr lang="en-US" sz="1800" dirty="0"/>
              <a:t>Both Sharon and I are very amateur runners, me more than her, with a lot of enthusiasm. Yet, our running experience, between the two of us, is very different. And, then we asked our coworkers and friends. We realized that the distance we run may be the same, but the tools that get us from point A to point B varied. So, we welcome you Go the Distance, as we talk about the Accessibility of Fitness Apps and Running. </a:t>
            </a:r>
          </a:p>
          <a:p>
            <a:endParaRPr lang="en-US" sz="1800" dirty="0"/>
          </a:p>
          <a:p>
            <a:r>
              <a:rPr lang="en-US" sz="1800" dirty="0"/>
              <a:t>Today, we’ll start off with an overview on fitness and running with disabilities. I’ll dive into some of the traditional and long-standing accommodations for runners. </a:t>
            </a:r>
          </a:p>
          <a:p>
            <a:endParaRPr lang="en-US" sz="1800" dirty="0"/>
          </a:p>
          <a:p>
            <a:r>
              <a:rPr lang="en-US" sz="1800" dirty="0"/>
              <a:t>While our focus is runners with visual disabilities, we will share some different perspectives.</a:t>
            </a:r>
          </a:p>
          <a:p>
            <a:endParaRPr lang="en-US" sz="1800" dirty="0"/>
          </a:p>
          <a:p>
            <a:r>
              <a:rPr lang="en-US" sz="1800" dirty="0"/>
              <a:t>I’ll pass the baton to Sharon. She will share some of our research about the newest technology to support runners with visual disabilities. She will discuss running apps and wearables that are fairly mainstream, and how accessible they are. </a:t>
            </a:r>
          </a:p>
          <a:p>
            <a:endParaRPr lang="en-US" sz="1800" dirty="0"/>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a:t>
            </a:fld>
            <a:endParaRPr lang="en-US"/>
          </a:p>
        </p:txBody>
      </p:sp>
    </p:spTree>
    <p:extLst>
      <p:ext uri="{BB962C8B-B14F-4D97-AF65-F5344CB8AC3E}">
        <p14:creationId xmlns:p14="http://schemas.microsoft.com/office/powerpoint/2010/main" val="302852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20700"/>
            <a:ext cx="1508125" cy="1130300"/>
          </a:xfrm>
        </p:spPr>
      </p:sp>
      <p:sp>
        <p:nvSpPr>
          <p:cNvPr id="3" name="Notes Placeholder 2"/>
          <p:cNvSpPr>
            <a:spLocks noGrp="1"/>
          </p:cNvSpPr>
          <p:nvPr>
            <p:ph type="body" idx="1"/>
          </p:nvPr>
        </p:nvSpPr>
        <p:spPr>
          <a:xfrm>
            <a:off x="701040" y="1905000"/>
            <a:ext cx="5608320" cy="6694170"/>
          </a:xfrm>
        </p:spPr>
        <p:txBody>
          <a:bodyPr>
            <a:normAutofit/>
          </a:bodyPr>
          <a:lstStyle/>
          <a:p>
            <a:r>
              <a:rPr lang="en-US" sz="1800" dirty="0"/>
              <a:t>Finally, the last example is not necessarily limited to running, but encourages fitness. Available for free online to download, Eyes-Free Fitness shares exercise routines described </a:t>
            </a:r>
            <a:r>
              <a:rPr lang="en-US" sz="1800" b="1" dirty="0"/>
              <a:t>specifically</a:t>
            </a:r>
            <a:r>
              <a:rPr lang="en-US" sz="1800" dirty="0"/>
              <a:t> for the blind. </a:t>
            </a:r>
          </a:p>
          <a:p>
            <a:endParaRPr lang="en-US" sz="1800" dirty="0"/>
          </a:p>
          <a:p>
            <a:r>
              <a:rPr lang="en-US" sz="1800" dirty="0"/>
              <a:t>According to </a:t>
            </a:r>
            <a:r>
              <a:rPr lang="en-US" sz="1800" dirty="0" err="1"/>
              <a:t>BlindAlive</a:t>
            </a:r>
            <a:r>
              <a:rPr lang="en-US" sz="1800" dirty="0"/>
              <a:t>, these workouts allow you to stretch, strengthen, condition, and tone your body, all without needing sight. </a:t>
            </a:r>
          </a:p>
          <a:p>
            <a:endParaRPr lang="en-US" sz="1800" dirty="0"/>
          </a:p>
          <a:p>
            <a:r>
              <a:rPr lang="en-US" sz="1800" dirty="0"/>
              <a:t>All of these programs are thoroughly audio described with extra text materials, should they be needed.</a:t>
            </a:r>
          </a:p>
          <a:p>
            <a:endParaRPr lang="en-US" sz="1800" dirty="0"/>
          </a:p>
          <a:p>
            <a:endParaRPr lang="en-US" sz="1800" dirty="0"/>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20</a:t>
            </a:fld>
            <a:endParaRPr lang="en-US"/>
          </a:p>
        </p:txBody>
      </p:sp>
    </p:spTree>
    <p:extLst>
      <p:ext uri="{BB962C8B-B14F-4D97-AF65-F5344CB8AC3E}">
        <p14:creationId xmlns:p14="http://schemas.microsoft.com/office/powerpoint/2010/main" val="4153237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484188"/>
            <a:ext cx="3032125" cy="2273300"/>
          </a:xfrm>
        </p:spPr>
      </p:sp>
      <p:sp>
        <p:nvSpPr>
          <p:cNvPr id="3" name="Notes Placeholder 2"/>
          <p:cNvSpPr>
            <a:spLocks noGrp="1"/>
          </p:cNvSpPr>
          <p:nvPr>
            <p:ph type="body" idx="1"/>
          </p:nvPr>
        </p:nvSpPr>
        <p:spPr>
          <a:xfrm>
            <a:off x="701040" y="2971800"/>
            <a:ext cx="5608320" cy="5627370"/>
          </a:xfrm>
        </p:spPr>
        <p:txBody>
          <a:bodyPr>
            <a:normAutofit/>
          </a:bodyPr>
          <a:lstStyle/>
          <a:p>
            <a:r>
              <a:rPr lang="en-US" sz="1800" dirty="0" err="1"/>
              <a:t>BlindAlive</a:t>
            </a:r>
            <a:r>
              <a:rPr lang="en-US" sz="1800" dirty="0"/>
              <a:t> just uploaded this video to their YouTube channel in January. </a:t>
            </a:r>
          </a:p>
          <a:p>
            <a:endParaRPr lang="en-US" sz="1800" dirty="0"/>
          </a:p>
          <a:p>
            <a:r>
              <a:rPr lang="en-US" sz="1800" dirty="0"/>
              <a:t>While maybe some of you would like a bit more cardio than just listening to me talk, here’s a quick preview of what these workouts sound like. </a:t>
            </a:r>
          </a:p>
          <a:p>
            <a:endParaRPr lang="en-US" sz="1800" dirty="0"/>
          </a:p>
          <a:p>
            <a:r>
              <a:rPr lang="en-US" sz="1800" dirty="0"/>
              <a:t>(play 20 seconds)</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21</a:t>
            </a:fld>
            <a:endParaRPr lang="en-US"/>
          </a:p>
        </p:txBody>
      </p:sp>
    </p:spTree>
    <p:extLst>
      <p:ext uri="{BB962C8B-B14F-4D97-AF65-F5344CB8AC3E}">
        <p14:creationId xmlns:p14="http://schemas.microsoft.com/office/powerpoint/2010/main" val="2111275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0850" y="576263"/>
            <a:ext cx="1028700" cy="771525"/>
          </a:xfrm>
        </p:spPr>
      </p:sp>
      <p:sp>
        <p:nvSpPr>
          <p:cNvPr id="3" name="Notes Placeholder 2"/>
          <p:cNvSpPr>
            <a:spLocks noGrp="1"/>
          </p:cNvSpPr>
          <p:nvPr>
            <p:ph type="body" idx="1"/>
          </p:nvPr>
        </p:nvSpPr>
        <p:spPr>
          <a:xfrm>
            <a:off x="701040" y="1600200"/>
            <a:ext cx="5608320" cy="6997700"/>
          </a:xfrm>
        </p:spPr>
        <p:txBody>
          <a:bodyPr>
            <a:noAutofit/>
          </a:bodyPr>
          <a:lstStyle/>
          <a:p>
            <a:r>
              <a:rPr lang="en-US" sz="1800" dirty="0"/>
              <a:t>Those are just a few of the great apps designed specifically for runners who are blind. Now let me jump into some of the common running products for people of all abilities. </a:t>
            </a:r>
          </a:p>
          <a:p>
            <a:endParaRPr lang="en-US" sz="1800" dirty="0"/>
          </a:p>
          <a:p>
            <a:r>
              <a:rPr lang="en-US" sz="1800" dirty="0"/>
              <a:t>Some of the most popular wearables are the Garmin, FitBit, TomTom and the Apple Watch. Each of these have varying features but they all have fitness tracking components that can track your location, speed, elevation and more. They can track steps and biometrics, like heart rate and calories burned. </a:t>
            </a:r>
            <a:br>
              <a:rPr lang="en-US" sz="1800" dirty="0"/>
            </a:br>
            <a:br>
              <a:rPr lang="en-US" sz="1800" dirty="0"/>
            </a:br>
            <a:r>
              <a:rPr lang="en-US" sz="1800" dirty="0"/>
              <a:t>When paired with a phone, the associated apps can track your run and progress with dashboards and link up with friends to see theirs.</a:t>
            </a:r>
          </a:p>
          <a:p>
            <a:endParaRPr lang="en-US"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We wanted to see how accessible these products were. Our methodology was using built-in assistive features to look at some of the interfaces. Our testing was conducted by informal usage by our staffers with a disability, using an iPhone.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Basically, we weren’t testing for a VPAT. This was a typical blind user who is adept at their iPhone, and emulating what they would encounter after a purchase.</a:t>
            </a:r>
          </a:p>
          <a:p>
            <a:endParaRPr lang="en-US" sz="1800" dirty="0"/>
          </a:p>
          <a:p>
            <a:r>
              <a:rPr lang="en-US" sz="1800" dirty="0"/>
              <a:t>I’ll start with </a:t>
            </a:r>
            <a:r>
              <a:rPr lang="en-US" sz="1800" b="1" dirty="0"/>
              <a:t>my</a:t>
            </a:r>
            <a:r>
              <a:rPr lang="en-US" sz="1800" dirty="0"/>
              <a:t> experience with Garmin and the Garmin Connect app.</a:t>
            </a:r>
          </a:p>
          <a:p>
            <a:endParaRPr lang="en-US" sz="1800" dirty="0"/>
          </a:p>
          <a:p>
            <a:r>
              <a:rPr lang="en-US" sz="1800" dirty="0"/>
              <a:t>Garmin supported the changes we made with respect to magnifier, zoom, and larger text. However, one of the larger issues that we noted with Garmin Connect—and spoiler alert—this will be a common theme, is unlabeled buttons and not immediate feedback. When we would try to sync the watch with the app on the phone, the progress was not identified audibly. Moreover, the actual button to sync was not labeled. (point on screen)</a:t>
            </a:r>
          </a:p>
          <a:p>
            <a:endParaRPr lang="en-US" sz="1800" dirty="0"/>
          </a:p>
          <a:p>
            <a:r>
              <a:rPr lang="en-US" sz="1800" dirty="0"/>
              <a:t>Other buttons to expand fitness information, like heart rate, steps, intensity minutes, and more, are all labeled the same way as identical ‘overview icons’. (point)</a:t>
            </a:r>
          </a:p>
          <a:p>
            <a:endParaRPr lang="en-US" sz="1800" dirty="0"/>
          </a:p>
          <a:p>
            <a:r>
              <a:rPr lang="en-US" sz="1800" dirty="0"/>
              <a:t>One of the main reasons why people purchase a Garmin is for the GPS tracking capabilities, and yet few of the buttons in the map view are labeled. While it’s easy to determine distance, calories burned, and speed of the run, bar graphs of activities to track days and streaks are not easily read by VoiceOver.</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22</a:t>
            </a:fld>
            <a:endParaRPr lang="en-US"/>
          </a:p>
        </p:txBody>
      </p:sp>
    </p:spTree>
    <p:extLst>
      <p:ext uri="{BB962C8B-B14F-4D97-AF65-F5344CB8AC3E}">
        <p14:creationId xmlns:p14="http://schemas.microsoft.com/office/powerpoint/2010/main" val="726422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582613"/>
            <a:ext cx="952500" cy="714375"/>
          </a:xfrm>
        </p:spPr>
      </p:sp>
      <p:sp>
        <p:nvSpPr>
          <p:cNvPr id="3" name="Notes Placeholder 2"/>
          <p:cNvSpPr>
            <a:spLocks noGrp="1"/>
          </p:cNvSpPr>
          <p:nvPr>
            <p:ph type="body" idx="1"/>
          </p:nvPr>
        </p:nvSpPr>
        <p:spPr>
          <a:xfrm>
            <a:off x="701040" y="1412875"/>
            <a:ext cx="5608320" cy="7186295"/>
          </a:xfrm>
        </p:spPr>
        <p:txBody>
          <a:bodyPr>
            <a:noAutofit/>
          </a:bodyPr>
          <a:lstStyle/>
          <a:p>
            <a:r>
              <a:rPr lang="en-US" sz="1800" kern="1200" dirty="0">
                <a:solidFill>
                  <a:schemeClr val="tx1"/>
                </a:solidFill>
                <a:effectLst/>
                <a:latin typeface="+mn-lt"/>
                <a:ea typeface="+mn-ea"/>
                <a:cs typeface="+mn-cs"/>
              </a:rPr>
              <a:t>After our foray with Garmin, we checked out a few more apps. Many of my colleagues and I prefer </a:t>
            </a:r>
            <a:r>
              <a:rPr lang="en-US" sz="1800" kern="1200" dirty="0" err="1">
                <a:solidFill>
                  <a:schemeClr val="tx1"/>
                </a:solidFill>
                <a:effectLst/>
                <a:latin typeface="+mn-lt"/>
                <a:ea typeface="+mn-ea"/>
                <a:cs typeface="+mn-cs"/>
              </a:rPr>
              <a:t>Strava</a:t>
            </a:r>
            <a:r>
              <a:rPr lang="en-US" sz="1800" kern="1200" dirty="0">
                <a:solidFill>
                  <a:schemeClr val="tx1"/>
                </a:solidFill>
                <a:effectLst/>
                <a:latin typeface="+mn-lt"/>
                <a:ea typeface="+mn-ea"/>
                <a:cs typeface="+mn-cs"/>
              </a:rPr>
              <a:t>, because it will sync workouts from other wearables and apps, like Garmin, Runkeeper, Nike, and more.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It’s a very social app, and you can cheer on your friends, view their runs, share pictures, and track a friend’s progress, sometimes in live time.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When we spoke earlier to Rich from the </a:t>
            </a:r>
            <a:r>
              <a:rPr lang="en-US" sz="1800" kern="1200" dirty="0" err="1">
                <a:solidFill>
                  <a:schemeClr val="tx1"/>
                </a:solidFill>
                <a:effectLst/>
                <a:latin typeface="+mn-lt"/>
                <a:ea typeface="+mn-ea"/>
                <a:cs typeface="+mn-cs"/>
              </a:rPr>
              <a:t>USABA</a:t>
            </a:r>
            <a:r>
              <a:rPr lang="en-US" sz="1800" kern="1200" dirty="0">
                <a:solidFill>
                  <a:schemeClr val="tx1"/>
                </a:solidFill>
                <a:effectLst/>
                <a:latin typeface="+mn-lt"/>
                <a:ea typeface="+mn-ea"/>
                <a:cs typeface="+mn-cs"/>
              </a:rPr>
              <a:t>, he found </a:t>
            </a:r>
            <a:r>
              <a:rPr lang="en-US" sz="1800" kern="1200" dirty="0" err="1">
                <a:solidFill>
                  <a:schemeClr val="tx1"/>
                </a:solidFill>
                <a:effectLst/>
                <a:latin typeface="+mn-lt"/>
                <a:ea typeface="+mn-ea"/>
                <a:cs typeface="+mn-cs"/>
              </a:rPr>
              <a:t>Strava</a:t>
            </a:r>
            <a:r>
              <a:rPr lang="en-US" sz="1800" kern="1200" dirty="0">
                <a:solidFill>
                  <a:schemeClr val="tx1"/>
                </a:solidFill>
                <a:effectLst/>
                <a:latin typeface="+mn-lt"/>
                <a:ea typeface="+mn-ea"/>
                <a:cs typeface="+mn-cs"/>
              </a:rPr>
              <a:t> to be the most accessible. In fact, he stopped using a wearable like the Garmin watch as his vision got worse and he couldn’t see the screen.</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As we found with </a:t>
            </a:r>
            <a:r>
              <a:rPr lang="en-US" sz="1800" kern="1200" dirty="0" err="1">
                <a:solidFill>
                  <a:schemeClr val="tx1"/>
                </a:solidFill>
                <a:effectLst/>
                <a:latin typeface="+mn-lt"/>
                <a:ea typeface="+mn-ea"/>
                <a:cs typeface="+mn-cs"/>
              </a:rPr>
              <a:t>Strava</a:t>
            </a:r>
            <a:r>
              <a:rPr lang="en-US" sz="1800" kern="1200" dirty="0">
                <a:solidFill>
                  <a:schemeClr val="tx1"/>
                </a:solidFill>
                <a:effectLst/>
                <a:latin typeface="+mn-lt"/>
                <a:ea typeface="+mn-ea"/>
                <a:cs typeface="+mn-cs"/>
              </a:rPr>
              <a:t> and the three other apps I will discuss next, many of them have innate accessibility features built-in.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23</a:t>
            </a:fld>
            <a:endParaRPr lang="en-US"/>
          </a:p>
        </p:txBody>
      </p:sp>
    </p:spTree>
    <p:extLst>
      <p:ext uri="{BB962C8B-B14F-4D97-AF65-F5344CB8AC3E}">
        <p14:creationId xmlns:p14="http://schemas.microsoft.com/office/powerpoint/2010/main" val="44374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9850" y="381000"/>
            <a:ext cx="1790700" cy="1343025"/>
          </a:xfrm>
        </p:spPr>
      </p:sp>
      <p:sp>
        <p:nvSpPr>
          <p:cNvPr id="3" name="Notes Placeholder 2"/>
          <p:cNvSpPr>
            <a:spLocks noGrp="1"/>
          </p:cNvSpPr>
          <p:nvPr>
            <p:ph type="body" idx="1"/>
          </p:nvPr>
        </p:nvSpPr>
        <p:spPr>
          <a:xfrm>
            <a:off x="701040" y="2286000"/>
            <a:ext cx="5608320" cy="6313170"/>
          </a:xfrm>
        </p:spPr>
        <p:txBody>
          <a:bodyPr>
            <a:normAutofit/>
          </a:bodyPr>
          <a:lstStyle/>
          <a:p>
            <a:r>
              <a:rPr lang="en-US" sz="1800" dirty="0"/>
              <a:t>I’ll delve into Nike Run Club. A few of you may have heard of this app, when it was initially Nike+. And, as Dana shared, it’s also Melissa </a:t>
            </a:r>
            <a:r>
              <a:rPr lang="en-US" sz="1800" dirty="0" err="1"/>
              <a:t>Manak’s</a:t>
            </a:r>
            <a:r>
              <a:rPr lang="en-US" sz="1800" dirty="0"/>
              <a:t> app of choice.</a:t>
            </a:r>
          </a:p>
          <a:p>
            <a:endParaRPr lang="en-US" sz="1800" dirty="0"/>
          </a:p>
          <a:p>
            <a:r>
              <a:rPr lang="en-US" sz="1800" dirty="0"/>
              <a:t>With respect to accessibility, we found it limited. The app itself was visually appealing and flashy. Yet, we noted that many buttons were not labeled and some data was unreadable. However, Nike had its audio output, and would read data out when the app was paused. </a:t>
            </a:r>
            <a:br>
              <a:rPr lang="en-US" sz="1800" dirty="0"/>
            </a:br>
            <a:br>
              <a:rPr lang="en-US" sz="1800" dirty="0"/>
            </a:br>
            <a:r>
              <a:rPr lang="en-US" sz="1800" dirty="0"/>
              <a:t>This was not unique to Nike, as many running apps announce feedback via audio to prevent interruptions by pausing your run to read a screen. But if you turned </a:t>
            </a:r>
            <a:r>
              <a:rPr lang="en-US" sz="1800" b="1" dirty="0"/>
              <a:t>off </a:t>
            </a:r>
            <a:r>
              <a:rPr lang="en-US" sz="1800" dirty="0"/>
              <a:t>that audio and turned </a:t>
            </a:r>
            <a:r>
              <a:rPr lang="en-US" sz="1800" b="1" dirty="0"/>
              <a:t>on </a:t>
            </a:r>
            <a:r>
              <a:rPr lang="en-US" sz="1800" dirty="0"/>
              <a:t>VoiceOver, you couldn’t get the same data consistently. </a:t>
            </a:r>
          </a:p>
          <a:p>
            <a:endParaRPr lang="en-US" sz="1800" dirty="0"/>
          </a:p>
          <a:p>
            <a:r>
              <a:rPr lang="en-US" sz="1800" dirty="0"/>
              <a:t>Unless you knew specifically what you were looking for, data was read out of order, and did not make immediate sense. The unlabeled buttons especially made it hard to know whether we were pausing or resuming a workout, or uploading a picture by activating the camera.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24</a:t>
            </a:fld>
            <a:endParaRPr lang="en-US"/>
          </a:p>
        </p:txBody>
      </p:sp>
    </p:spTree>
    <p:extLst>
      <p:ext uri="{BB962C8B-B14F-4D97-AF65-F5344CB8AC3E}">
        <p14:creationId xmlns:p14="http://schemas.microsoft.com/office/powerpoint/2010/main" val="1774677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0238" y="495300"/>
            <a:ext cx="800100" cy="600075"/>
          </a:xfrm>
        </p:spPr>
      </p:sp>
      <p:sp>
        <p:nvSpPr>
          <p:cNvPr id="3" name="Notes Placeholder 2"/>
          <p:cNvSpPr>
            <a:spLocks noGrp="1"/>
          </p:cNvSpPr>
          <p:nvPr>
            <p:ph type="body" idx="1"/>
          </p:nvPr>
        </p:nvSpPr>
        <p:spPr>
          <a:xfrm>
            <a:off x="701040" y="1524000"/>
            <a:ext cx="5608320" cy="7075170"/>
          </a:xfrm>
        </p:spPr>
        <p:txBody>
          <a:bodyPr>
            <a:normAutofit/>
          </a:bodyPr>
          <a:lstStyle/>
          <a:p>
            <a:r>
              <a:rPr lang="en-US" sz="1800" dirty="0"/>
              <a:t>Runkeeper was one of the more accessible options we tested. It accepted our changes for Zoom and large text. The app would announce location changes as we ran when VoiceOver was on. </a:t>
            </a:r>
          </a:p>
          <a:p>
            <a:endParaRPr lang="en-US" sz="1800" dirty="0"/>
          </a:p>
          <a:p>
            <a:r>
              <a:rPr lang="en-US" sz="1800" dirty="0"/>
              <a:t>After the run, there was a section for saying how your run felt and what hurt. The buttons had faces with expressions, or illustrations of body parts and weather-related complaints. </a:t>
            </a:r>
            <a:br>
              <a:rPr lang="en-US" sz="1800" dirty="0"/>
            </a:br>
            <a:br>
              <a:rPr lang="en-US" sz="1800" dirty="0"/>
            </a:br>
            <a:r>
              <a:rPr lang="en-US" sz="1800" dirty="0"/>
              <a:t>We were pleased to see that each was descriptively labeled. Still, some other buttons had file path names, </a:t>
            </a:r>
          </a:p>
          <a:p>
            <a:endParaRPr lang="en-US" sz="1800" dirty="0"/>
          </a:p>
          <a:p>
            <a:r>
              <a:rPr lang="en-US" sz="1800" dirty="0"/>
              <a:t>We were able to hear our feedback read aloud via the internal screen reader. There was customization, too. A runner could change the voice and select the volume, instead of having presets.</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25</a:t>
            </a:fld>
            <a:endParaRPr lang="en-US"/>
          </a:p>
        </p:txBody>
      </p:sp>
    </p:spTree>
    <p:extLst>
      <p:ext uri="{BB962C8B-B14F-4D97-AF65-F5344CB8AC3E}">
        <p14:creationId xmlns:p14="http://schemas.microsoft.com/office/powerpoint/2010/main" val="202258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2738" y="468313"/>
            <a:ext cx="1304925" cy="977900"/>
          </a:xfrm>
        </p:spPr>
      </p:sp>
      <p:sp>
        <p:nvSpPr>
          <p:cNvPr id="3" name="Notes Placeholder 2"/>
          <p:cNvSpPr>
            <a:spLocks noGrp="1"/>
          </p:cNvSpPr>
          <p:nvPr>
            <p:ph type="body" idx="1"/>
          </p:nvPr>
        </p:nvSpPr>
        <p:spPr>
          <a:xfrm>
            <a:off x="701040" y="1676400"/>
            <a:ext cx="5608320" cy="6922770"/>
          </a:xfrm>
        </p:spPr>
        <p:txBody>
          <a:bodyPr>
            <a:normAutofit/>
          </a:bodyPr>
          <a:lstStyle/>
          <a:p>
            <a:r>
              <a:rPr lang="en-US" sz="1800" dirty="0"/>
              <a:t>Finally, with </a:t>
            </a:r>
            <a:r>
              <a:rPr lang="en-US" sz="1800" dirty="0" err="1"/>
              <a:t>MapMyRun</a:t>
            </a:r>
            <a:r>
              <a:rPr lang="en-US" sz="1800" dirty="0"/>
              <a:t>, our experience was varied. The app was mainly accessible, but button labeling was inconsistent. For instance, the buttons to adjust settings mid-run, like music, weren’t labeled. Other buttons just had the name “button”.</a:t>
            </a:r>
          </a:p>
          <a:p>
            <a:endParaRPr lang="en-US" sz="1800" dirty="0"/>
          </a:p>
          <a:p>
            <a:r>
              <a:rPr lang="en-US" sz="1800" dirty="0" err="1"/>
              <a:t>MapMyRun</a:t>
            </a:r>
            <a:r>
              <a:rPr lang="en-US" sz="1800" dirty="0"/>
              <a:t> had voice feedback. You could adjust the volume, and the intervals to be prompted, such as every tenth of a mile, all the way up to every 25 miles, or every 30 seconds to every 20 minutes.</a:t>
            </a:r>
          </a:p>
          <a:p>
            <a:endParaRPr lang="en-US" sz="1800" dirty="0"/>
          </a:p>
          <a:p>
            <a:r>
              <a:rPr lang="en-US" sz="1800" dirty="0"/>
              <a:t>Another issue we found was the lack of feedback when finishing a run. There was a visual ticker where you would hold with your finger to finish a workout. This is a good safety feature to prevent someone from accidentally stopping their run prematurely. </a:t>
            </a:r>
          </a:p>
          <a:p>
            <a:endParaRPr lang="en-US" sz="1800" dirty="0"/>
          </a:p>
          <a:p>
            <a:r>
              <a:rPr lang="en-US" sz="1800" dirty="0"/>
              <a:t>However, the status of that ticker is not made audible via VoiceOver, so you wouldn’t know how long you were holding for.</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26</a:t>
            </a:fld>
            <a:endParaRPr lang="en-US"/>
          </a:p>
        </p:txBody>
      </p:sp>
    </p:spTree>
    <p:extLst>
      <p:ext uri="{BB962C8B-B14F-4D97-AF65-F5344CB8AC3E}">
        <p14:creationId xmlns:p14="http://schemas.microsoft.com/office/powerpoint/2010/main" val="1192966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3538" y="381000"/>
            <a:ext cx="1203325" cy="901700"/>
          </a:xfrm>
        </p:spPr>
      </p:sp>
      <p:sp>
        <p:nvSpPr>
          <p:cNvPr id="3" name="Notes Placeholder 2"/>
          <p:cNvSpPr>
            <a:spLocks noGrp="1"/>
          </p:cNvSpPr>
          <p:nvPr>
            <p:ph type="body" idx="1"/>
          </p:nvPr>
        </p:nvSpPr>
        <p:spPr>
          <a:xfrm>
            <a:off x="701040" y="1752600"/>
            <a:ext cx="5608320" cy="6846570"/>
          </a:xfrm>
        </p:spPr>
        <p:txBody>
          <a:bodyPr>
            <a:normAutofit/>
          </a:bodyPr>
          <a:lstStyle/>
          <a:p>
            <a:r>
              <a:rPr lang="en-US" sz="1800" dirty="0"/>
              <a:t>Our results are truly a sprint, and this topic is more of a marathon. Essentially, the features </a:t>
            </a:r>
            <a:r>
              <a:rPr lang="en-US" sz="1800" b="1" u="sng" dirty="0"/>
              <a:t>happened</a:t>
            </a:r>
            <a:r>
              <a:rPr lang="en-US" sz="1800" dirty="0"/>
              <a:t> to be accessible, but they were not designed </a:t>
            </a:r>
            <a:r>
              <a:rPr lang="en-US" sz="1800" b="1" u="sng" dirty="0"/>
              <a:t>to be </a:t>
            </a:r>
            <a:r>
              <a:rPr lang="en-US" sz="1800" dirty="0"/>
              <a:t>accessible. By having labeled buttons or more interfaces available to assistive technology, the apps could be more accessible.</a:t>
            </a:r>
          </a:p>
          <a:p>
            <a:endParaRPr lang="en-US" sz="1800" dirty="0"/>
          </a:p>
          <a:p>
            <a:r>
              <a:rPr lang="en-US" sz="1800" dirty="0"/>
              <a:t>One interesting thing we noted was the dual audio output. On one hand, it was helpful that the apps had these audible feedbacks. </a:t>
            </a:r>
            <a:br>
              <a:rPr lang="en-US" sz="1800" dirty="0"/>
            </a:br>
            <a:br>
              <a:rPr lang="en-US" sz="1800" dirty="0"/>
            </a:br>
            <a:r>
              <a:rPr lang="en-US" sz="1800" dirty="0"/>
              <a:t>However, if you wanted to hear more functionality, you still needed VoiceOver, which could cause duplicate voices sharing the same data.  They seemed to be a battle with themselves, so it may make sense mid-run to not use VoiceOver, but then switch it on after the run was completed.</a:t>
            </a:r>
          </a:p>
          <a:p>
            <a:endParaRPr lang="en-US" sz="1800" dirty="0"/>
          </a:p>
          <a:p>
            <a:r>
              <a:rPr lang="en-US" sz="1800" dirty="0"/>
              <a:t>Overall, there was nothing really out-of-the-box accessible. We are hopeful that our feedback we shared to the developers in the app store and other user stories will drive these running apps to be more accessible.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27</a:t>
            </a:fld>
            <a:endParaRPr lang="en-US"/>
          </a:p>
        </p:txBody>
      </p:sp>
    </p:spTree>
    <p:extLst>
      <p:ext uri="{BB962C8B-B14F-4D97-AF65-F5344CB8AC3E}">
        <p14:creationId xmlns:p14="http://schemas.microsoft.com/office/powerpoint/2010/main" val="1114070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620713"/>
            <a:ext cx="1135062" cy="850900"/>
          </a:xfrm>
        </p:spPr>
      </p:sp>
      <p:sp>
        <p:nvSpPr>
          <p:cNvPr id="3" name="Notes Placeholder 2"/>
          <p:cNvSpPr>
            <a:spLocks noGrp="1"/>
          </p:cNvSpPr>
          <p:nvPr>
            <p:ph type="body" idx="1"/>
          </p:nvPr>
        </p:nvSpPr>
        <p:spPr>
          <a:xfrm>
            <a:off x="701040" y="1676400"/>
            <a:ext cx="5608320" cy="6922770"/>
          </a:xfrm>
        </p:spPr>
        <p:txBody>
          <a:bodyPr>
            <a:noAutofit/>
          </a:bodyPr>
          <a:lstStyle/>
          <a:p>
            <a:r>
              <a:rPr lang="en-US" sz="1700" dirty="0"/>
              <a:t>I hope this was a good introduction to what you find out on the market today. Based on the stories from the runners we heard there’s all sorts of accommodations that can be made, but room for so many improvements. </a:t>
            </a:r>
            <a:br>
              <a:rPr lang="en-US" sz="1700" dirty="0"/>
            </a:br>
            <a:br>
              <a:rPr lang="en-US" sz="1700" dirty="0"/>
            </a:br>
            <a:r>
              <a:rPr lang="en-US" sz="1700" dirty="0"/>
              <a:t>There’s no great, out-of-the-box accessible solution to download. Challenges persist in mainstream spaces, the lack of access in gyms, and even promoting fitness for people with disabilities.</a:t>
            </a:r>
          </a:p>
          <a:p>
            <a:endParaRPr lang="en-US" sz="1700" dirty="0"/>
          </a:p>
          <a:p>
            <a:r>
              <a:rPr lang="en-US" sz="1700" dirty="0"/>
              <a:t>Still, the innovations driven by Simon Wheatcroft’s story, other developers, like the Run Go and </a:t>
            </a:r>
            <a:r>
              <a:rPr lang="en-US" sz="1700" dirty="0" err="1"/>
              <a:t>BlindAlive</a:t>
            </a:r>
            <a:r>
              <a:rPr lang="en-US" sz="1700" dirty="0"/>
              <a:t>, and Robert’s attitude show that fitness can be made a priority, and that there are new developments on the horizon. </a:t>
            </a:r>
          </a:p>
          <a:p>
            <a:endParaRPr lang="en-US" sz="1700" dirty="0"/>
          </a:p>
          <a:p>
            <a:r>
              <a:rPr lang="en-US" sz="1700" dirty="0"/>
              <a:t>Yet, our feedback to developers for mainstream apps like Garmin, Nike, and Map My Run can only go so far. It is up to more runners to be vocal about their experiences and advocate to developers to make more accessible designs. </a:t>
            </a:r>
          </a:p>
          <a:p>
            <a:endParaRPr lang="en-US" sz="1700" dirty="0"/>
          </a:p>
          <a:p>
            <a:r>
              <a:rPr lang="en-US" sz="1700" dirty="0"/>
              <a:t>Running is sometimes a solitary pursuit, but the race to be inclusive can be a relay too. We welcome anyone on our team who wants to get over the design hurdles and leap towards more accessibility. Okay, enough running puns.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28</a:t>
            </a:fld>
            <a:endParaRPr lang="en-US"/>
          </a:p>
        </p:txBody>
      </p:sp>
    </p:spTree>
    <p:extLst>
      <p:ext uri="{BB962C8B-B14F-4D97-AF65-F5344CB8AC3E}">
        <p14:creationId xmlns:p14="http://schemas.microsoft.com/office/powerpoint/2010/main" val="3675194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4150" y="582613"/>
            <a:ext cx="1562100" cy="1171575"/>
          </a:xfrm>
        </p:spPr>
      </p:sp>
      <p:sp>
        <p:nvSpPr>
          <p:cNvPr id="3" name="Notes Placeholder 2"/>
          <p:cNvSpPr>
            <a:spLocks noGrp="1"/>
          </p:cNvSpPr>
          <p:nvPr>
            <p:ph type="body" idx="1"/>
          </p:nvPr>
        </p:nvSpPr>
        <p:spPr>
          <a:xfrm>
            <a:off x="701040" y="1870075"/>
            <a:ext cx="5608320" cy="6729095"/>
          </a:xfrm>
        </p:spPr>
        <p:txBody>
          <a:bodyPr>
            <a:normAutofit/>
          </a:bodyPr>
          <a:lstStyle/>
          <a:p>
            <a:r>
              <a:rPr lang="en-US" sz="1800" dirty="0"/>
              <a:t>If you’re interested in running with others or soliciting feedback from runners with disabilities, here’s a quick rundown of some organizations we are either members of, or have heard great feedback about their inclusion. </a:t>
            </a:r>
          </a:p>
          <a:p>
            <a:endParaRPr lang="en-US" sz="1800" dirty="0"/>
          </a:p>
          <a:p>
            <a:r>
              <a:rPr lang="en-US" sz="1800" dirty="0"/>
              <a:t>While all of them have their merits and distinguishing features, the summary is that they are great organizations that support runners with disabilities in various capacities.</a:t>
            </a:r>
          </a:p>
          <a:p>
            <a:endParaRPr lang="en-US" sz="1800" dirty="0"/>
          </a:p>
          <a:p>
            <a:r>
              <a:rPr lang="en-US" sz="1800" dirty="0"/>
              <a:t>I have links for more information about these in our resources slide, but the organizations I have on my slide include:</a:t>
            </a:r>
          </a:p>
          <a:p>
            <a:br>
              <a:rPr lang="en-US" sz="1800" dirty="0"/>
            </a:br>
            <a:r>
              <a:rPr lang="en-US" sz="1800" dirty="0"/>
              <a:t>U.S. Association of Blind Athletes (</a:t>
            </a:r>
            <a:r>
              <a:rPr lang="en-US" sz="1800" dirty="0" err="1"/>
              <a:t>USABA</a:t>
            </a:r>
            <a:r>
              <a:rPr lang="en-US" sz="1800" dirty="0"/>
              <a:t>)</a:t>
            </a:r>
          </a:p>
          <a:p>
            <a:r>
              <a:rPr lang="en-US" sz="1800" dirty="0"/>
              <a:t>United in Stride</a:t>
            </a:r>
          </a:p>
          <a:p>
            <a:r>
              <a:rPr lang="en-US" sz="1800" dirty="0"/>
              <a:t>Achilles International</a:t>
            </a:r>
          </a:p>
          <a:p>
            <a:r>
              <a:rPr lang="en-US" sz="1800" dirty="0"/>
              <a:t>Challenged Athletes Foundation (CAF)</a:t>
            </a:r>
          </a:p>
          <a:p>
            <a:r>
              <a:rPr lang="en-US" sz="1800" dirty="0"/>
              <a:t>Team Red, White, and Blue (</a:t>
            </a:r>
            <a:r>
              <a:rPr lang="en-US" sz="1800" dirty="0" err="1"/>
              <a:t>RWB</a:t>
            </a:r>
            <a:r>
              <a:rPr lang="en-US" sz="1800" dirty="0"/>
              <a:t>)</a:t>
            </a:r>
          </a:p>
          <a:p>
            <a:r>
              <a:rPr lang="en-US" sz="1800" dirty="0"/>
              <a:t>C Different Foundation</a:t>
            </a:r>
          </a:p>
          <a:p>
            <a:endParaRPr lang="en-US" sz="1800" dirty="0"/>
          </a:p>
          <a:p>
            <a:endParaRPr lang="en-US" sz="1800" dirty="0"/>
          </a:p>
          <a:p>
            <a:endParaRPr lang="en-US" sz="1800" dirty="0"/>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29</a:t>
            </a:fld>
            <a:endParaRPr lang="en-US"/>
          </a:p>
        </p:txBody>
      </p:sp>
    </p:spTree>
    <p:extLst>
      <p:ext uri="{BB962C8B-B14F-4D97-AF65-F5344CB8AC3E}">
        <p14:creationId xmlns:p14="http://schemas.microsoft.com/office/powerpoint/2010/main" val="422523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0" y="452438"/>
            <a:ext cx="2247900" cy="1685925"/>
          </a:xfrm>
        </p:spPr>
      </p:sp>
      <p:sp>
        <p:nvSpPr>
          <p:cNvPr id="3" name="Notes Placeholder 2"/>
          <p:cNvSpPr>
            <a:spLocks noGrp="1"/>
          </p:cNvSpPr>
          <p:nvPr>
            <p:ph type="body" idx="1"/>
          </p:nvPr>
        </p:nvSpPr>
        <p:spPr>
          <a:xfrm>
            <a:off x="701040" y="2384425"/>
            <a:ext cx="5608320" cy="6214745"/>
          </a:xfrm>
        </p:spPr>
        <p:txBody>
          <a:bodyPr>
            <a:normAutofit/>
          </a:bodyPr>
          <a:lstStyle/>
          <a:p>
            <a:r>
              <a:rPr lang="en-US" sz="2000" dirty="0"/>
              <a:t>Running is one of the most popular sports worldwide. In the United States alone, almost 60 million people participated in running, jogging, and trail running in 2017. It is inclusive at any speed. In fact, walking for fitness drew more than 110 million participants in the same year. </a:t>
            </a:r>
            <a:br>
              <a:rPr lang="en-US" sz="2000" dirty="0"/>
            </a:br>
            <a:br>
              <a:rPr lang="en-US" sz="2000" dirty="0"/>
            </a:br>
            <a:r>
              <a:rPr lang="en-US" sz="2000" dirty="0"/>
              <a:t>But why do people do this? Haven’t we heard of cars? We don’t have to run any more. </a:t>
            </a:r>
          </a:p>
          <a:p>
            <a:endParaRPr lang="en-US" sz="2000" dirty="0"/>
          </a:p>
          <a:p>
            <a:r>
              <a:rPr lang="en-US" sz="2000" dirty="0"/>
              <a:t>Improving fitness and better health were huge drivers. Weight concerns and the decision to enter a race, especially a 5K, are also common reasons people began running.</a:t>
            </a:r>
            <a:br>
              <a:rPr lang="en-US" sz="2000" dirty="0"/>
            </a:br>
            <a:br>
              <a:rPr lang="en-US" sz="2000" dirty="0"/>
            </a:br>
            <a:r>
              <a:rPr lang="en-US" sz="2000" dirty="0"/>
              <a:t>Additionally, roughly 80% of runners</a:t>
            </a:r>
            <a:r>
              <a:rPr lang="en-US" sz="2000" b="1" dirty="0"/>
              <a:t> continue </a:t>
            </a:r>
            <a:r>
              <a:rPr lang="en-US" sz="2000" dirty="0"/>
              <a:t>to run to stay healthy. Relieving stress and having fun are top reasons why people stay on track and run.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3</a:t>
            </a:fld>
            <a:endParaRPr lang="en-US"/>
          </a:p>
        </p:txBody>
      </p:sp>
    </p:spTree>
    <p:extLst>
      <p:ext uri="{BB962C8B-B14F-4D97-AF65-F5344CB8AC3E}">
        <p14:creationId xmlns:p14="http://schemas.microsoft.com/office/powerpoint/2010/main" val="3546685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Thank you for lacing up and joining us! Dana and I are happy to answer any questions you may have about our presentation, and we formally invite you to join us on any run. </a:t>
            </a:r>
            <a:br>
              <a:rPr lang="en-US" sz="1800" dirty="0"/>
            </a:br>
            <a:br>
              <a:rPr lang="en-US" sz="1800" dirty="0"/>
            </a:br>
            <a:r>
              <a:rPr lang="en-US" sz="1800" dirty="0"/>
              <a:t>From the pictures we share on the slide, Dana and I are pretty much in our happy place when we wear lime green and take jumping finisher shot pictures. Running, for us, is half fitness and half fun. </a:t>
            </a:r>
            <a:br>
              <a:rPr lang="en-US" sz="1800" dirty="0"/>
            </a:br>
            <a:br>
              <a:rPr lang="en-US" sz="1800" dirty="0"/>
            </a:br>
            <a:r>
              <a:rPr lang="en-US" sz="1800" dirty="0"/>
              <a:t>If there’s any interest during the conference, please reach out to us via Twitter @Access_Partners or with our contact information on the next slide to talk further or go for a run during CSUN.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30</a:t>
            </a:fld>
            <a:endParaRPr lang="en-US"/>
          </a:p>
        </p:txBody>
      </p:sp>
    </p:spTree>
    <p:extLst>
      <p:ext uri="{BB962C8B-B14F-4D97-AF65-F5344CB8AC3E}">
        <p14:creationId xmlns:p14="http://schemas.microsoft.com/office/powerpoint/2010/main" val="942118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8513" y="184150"/>
            <a:ext cx="3025775" cy="2270125"/>
          </a:xfrm>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31</a:t>
            </a:fld>
            <a:endParaRPr lang="en-US" altLang="en-US"/>
          </a:p>
        </p:txBody>
      </p:sp>
      <p:sp>
        <p:nvSpPr>
          <p:cNvPr id="6" name="Notes Placeholder 5"/>
          <p:cNvSpPr>
            <a:spLocks noGrp="1"/>
          </p:cNvSpPr>
          <p:nvPr>
            <p:ph type="body" sz="quarter" idx="3"/>
          </p:nvPr>
        </p:nvSpPr>
        <p:spPr/>
        <p:txBody>
          <a:bodyPr>
            <a:normAutofit/>
          </a:bodyPr>
          <a:lstStyle/>
          <a:p>
            <a:r>
              <a:rPr lang="en-US" sz="2400" dirty="0"/>
              <a:t>Say website first, then Dana’s information and then Sharon’s information.</a:t>
            </a:r>
          </a:p>
        </p:txBody>
      </p:sp>
    </p:spTree>
    <p:extLst>
      <p:ext uri="{BB962C8B-B14F-4D97-AF65-F5344CB8AC3E}">
        <p14:creationId xmlns:p14="http://schemas.microsoft.com/office/powerpoint/2010/main" val="3086457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Here’s a link for further information about some of the technologies and products we talked about, as well as some of the running groups. </a:t>
            </a:r>
          </a:p>
          <a:p>
            <a:endParaRPr lang="en-US" sz="1800" dirty="0"/>
          </a:p>
          <a:p>
            <a:r>
              <a:rPr lang="en-US" sz="1800" dirty="0"/>
              <a:t>If you share your business card or contact information to share, we are happy to distribute this presentation.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32</a:t>
            </a:fld>
            <a:endParaRPr lang="en-US"/>
          </a:p>
        </p:txBody>
      </p:sp>
    </p:spTree>
    <p:extLst>
      <p:ext uri="{BB962C8B-B14F-4D97-AF65-F5344CB8AC3E}">
        <p14:creationId xmlns:p14="http://schemas.microsoft.com/office/powerpoint/2010/main" val="163147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1938" y="457200"/>
            <a:ext cx="1406525" cy="1054100"/>
          </a:xfrm>
        </p:spPr>
      </p:sp>
      <p:sp>
        <p:nvSpPr>
          <p:cNvPr id="3" name="Notes Placeholder 2"/>
          <p:cNvSpPr>
            <a:spLocks noGrp="1"/>
          </p:cNvSpPr>
          <p:nvPr>
            <p:ph type="body" idx="1"/>
          </p:nvPr>
        </p:nvSpPr>
        <p:spPr>
          <a:xfrm>
            <a:off x="701040" y="1905000"/>
            <a:ext cx="5608320" cy="6694170"/>
          </a:xfrm>
        </p:spPr>
        <p:txBody>
          <a:bodyPr>
            <a:normAutofit/>
          </a:bodyPr>
          <a:lstStyle/>
          <a:p>
            <a:r>
              <a:rPr lang="en-US" sz="2000" dirty="0"/>
              <a:t>Running is inherently a difficult and inspirational event. Everyone has their own journey. Pictured on the screen now is an iconic photograph from the 1967 Boston Marathon. </a:t>
            </a:r>
          </a:p>
          <a:p>
            <a:endParaRPr lang="en-US" sz="2000" dirty="0"/>
          </a:p>
          <a:p>
            <a:r>
              <a:rPr lang="en-US" sz="2000" dirty="0"/>
              <a:t>Kathrine Switzer, number 261, was not supposed to be on the course. Why? Because only 50 years ago, this and other marathons were considered a men’s only event. </a:t>
            </a:r>
          </a:p>
          <a:p>
            <a:endParaRPr lang="en-US" sz="2000" dirty="0"/>
          </a:p>
          <a:p>
            <a:r>
              <a:rPr lang="en-US" sz="2000" dirty="0"/>
              <a:t>When Kathrine was discovered by the race director, she was physically attacked and almost yanked off course. Her boyfriend and coach helped keep her safe, and she finished the race. </a:t>
            </a:r>
          </a:p>
          <a:p>
            <a:endParaRPr lang="en-US" sz="2000" dirty="0"/>
          </a:p>
          <a:p>
            <a:r>
              <a:rPr lang="en-US" sz="2000" dirty="0"/>
              <a:t>While a hero for many, her story is one of millions who defied the odds to keep running when society said they couldn’t.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4</a:t>
            </a:fld>
            <a:endParaRPr lang="en-US"/>
          </a:p>
        </p:txBody>
      </p:sp>
    </p:spTree>
    <p:extLst>
      <p:ext uri="{BB962C8B-B14F-4D97-AF65-F5344CB8AC3E}">
        <p14:creationId xmlns:p14="http://schemas.microsoft.com/office/powerpoint/2010/main" val="418360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381000"/>
            <a:ext cx="1812925" cy="1358900"/>
          </a:xfrm>
        </p:spPr>
      </p:sp>
      <p:sp>
        <p:nvSpPr>
          <p:cNvPr id="3" name="Notes Placeholder 2"/>
          <p:cNvSpPr>
            <a:spLocks noGrp="1"/>
          </p:cNvSpPr>
          <p:nvPr>
            <p:ph type="body" idx="1"/>
          </p:nvPr>
        </p:nvSpPr>
        <p:spPr>
          <a:xfrm>
            <a:off x="701040" y="2209800"/>
            <a:ext cx="5608320" cy="6389370"/>
          </a:xfrm>
        </p:spPr>
        <p:txBody>
          <a:bodyPr>
            <a:normAutofit/>
          </a:bodyPr>
          <a:lstStyle/>
          <a:p>
            <a:r>
              <a:rPr lang="en-US" sz="2000" dirty="0"/>
              <a:t>We spoke to a number of people with disabilities, including my friend Jamie Watts and other athletes. Jamie is the woman in pink on our screen, and she has </a:t>
            </a:r>
            <a:r>
              <a:rPr lang="en-US" sz="2000" dirty="0" err="1"/>
              <a:t>seh-ree-brul</a:t>
            </a:r>
            <a:r>
              <a:rPr lang="en-US" sz="2000" dirty="0"/>
              <a:t> palsy. </a:t>
            </a:r>
          </a:p>
          <a:p>
            <a:endParaRPr lang="en-US" sz="2000" dirty="0"/>
          </a:p>
          <a:p>
            <a:r>
              <a:rPr lang="en-US" sz="2000" dirty="0"/>
              <a:t>The women next to her is a blind runner and her guide, respectively. </a:t>
            </a:r>
          </a:p>
          <a:p>
            <a:endParaRPr lang="en-US" sz="2000" dirty="0"/>
          </a:p>
          <a:p>
            <a:r>
              <a:rPr lang="en-US" sz="2000" dirty="0"/>
              <a:t>We often hear how ‘inspirational’ runners with disabilities are, but this presentation’s purpose </a:t>
            </a:r>
            <a:r>
              <a:rPr lang="en-US" sz="2000" b="1" u="sng" dirty="0"/>
              <a:t>is not </a:t>
            </a:r>
            <a:r>
              <a:rPr lang="en-US" sz="2000" dirty="0"/>
              <a:t>to uplift by sharing someone’s emotional journey or story. </a:t>
            </a:r>
          </a:p>
          <a:p>
            <a:endParaRPr lang="en-US" sz="2000" dirty="0"/>
          </a:p>
          <a:p>
            <a:r>
              <a:rPr lang="en-US" sz="2000" dirty="0"/>
              <a:t>It’s CSUN, and it’s all about the technology making life easier, better, and more inclusive.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5</a:t>
            </a:fld>
            <a:endParaRPr lang="en-US"/>
          </a:p>
        </p:txBody>
      </p:sp>
    </p:spTree>
    <p:extLst>
      <p:ext uri="{BB962C8B-B14F-4D97-AF65-F5344CB8AC3E}">
        <p14:creationId xmlns:p14="http://schemas.microsoft.com/office/powerpoint/2010/main" val="187475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3538" y="466725"/>
            <a:ext cx="1203325" cy="901700"/>
          </a:xfrm>
        </p:spPr>
      </p:sp>
      <p:sp>
        <p:nvSpPr>
          <p:cNvPr id="3" name="Notes Placeholder 2"/>
          <p:cNvSpPr>
            <a:spLocks noGrp="1"/>
          </p:cNvSpPr>
          <p:nvPr>
            <p:ph type="body" idx="1"/>
          </p:nvPr>
        </p:nvSpPr>
        <p:spPr>
          <a:xfrm>
            <a:off x="701040" y="1393477"/>
            <a:ext cx="5608320" cy="7001165"/>
          </a:xfrm>
        </p:spPr>
        <p:txBody>
          <a:bodyPr>
            <a:normAutofit/>
          </a:bodyPr>
          <a:lstStyle/>
          <a:p>
            <a:pPr lvl="0"/>
            <a:r>
              <a:rPr lang="en-US" sz="1800" kern="1200" dirty="0">
                <a:solidFill>
                  <a:schemeClr val="tx1"/>
                </a:solidFill>
                <a:effectLst/>
                <a:latin typeface="+mn-lt"/>
                <a:ea typeface="+mn-ea"/>
                <a:cs typeface="+mn-cs"/>
              </a:rPr>
              <a:t>Speaking of Jamie Watts, we chatted with her to get her feedback on running and technology. </a:t>
            </a:r>
          </a:p>
          <a:p>
            <a:pPr lvl="0"/>
            <a:endParaRPr lang="en-US" sz="1800" kern="1200" dirty="0">
              <a:solidFill>
                <a:schemeClr val="tx1"/>
              </a:solidFill>
              <a:effectLst/>
              <a:latin typeface="+mn-lt"/>
              <a:ea typeface="+mn-ea"/>
              <a:cs typeface="+mn-cs"/>
            </a:endParaRPr>
          </a:p>
          <a:p>
            <a:pPr lvl="0"/>
            <a:r>
              <a:rPr lang="en-US" sz="1800" kern="1200" dirty="0">
                <a:solidFill>
                  <a:schemeClr val="tx1"/>
                </a:solidFill>
                <a:effectLst/>
                <a:latin typeface="+mn-lt"/>
                <a:ea typeface="+mn-ea"/>
                <a:cs typeface="+mn-cs"/>
              </a:rPr>
              <a:t>Jamie’s disability can sometimes impact her coordination and balance. We asked her how she manages her runs via technology. She shared that initially, she was a huge fan of the Nike running app. Nike has a lot of great timing features, and tracking. They also provide the ability to rank yourself with other runners, which was a frustrating feature. </a:t>
            </a:r>
            <a:br>
              <a:rPr lang="en-US" sz="1800" kern="1200" dirty="0">
                <a:solidFill>
                  <a:schemeClr val="tx1"/>
                </a:solidFill>
                <a:effectLst/>
                <a:latin typeface="+mn-lt"/>
                <a:ea typeface="+mn-ea"/>
                <a:cs typeface="+mn-cs"/>
              </a:rPr>
            </a:br>
            <a:br>
              <a:rPr lang="en-US" sz="1800" kern="1200" dirty="0">
                <a:solidFill>
                  <a:schemeClr val="tx1"/>
                </a:solidFill>
                <a:effectLst/>
                <a:latin typeface="+mn-lt"/>
                <a:ea typeface="+mn-ea"/>
                <a:cs typeface="+mn-cs"/>
              </a:rPr>
            </a:br>
            <a:r>
              <a:rPr lang="en-US" sz="1800" kern="1200" dirty="0">
                <a:solidFill>
                  <a:schemeClr val="tx1"/>
                </a:solidFill>
                <a:effectLst/>
                <a:latin typeface="+mn-lt"/>
                <a:ea typeface="+mn-ea"/>
                <a:cs typeface="+mn-cs"/>
              </a:rPr>
              <a:t>Jamie just wanted to compete with herself and her own times. She then switched to FitBit to track her own steps.</a:t>
            </a:r>
          </a:p>
          <a:p>
            <a:pPr lvl="0"/>
            <a:endParaRPr lang="en-US" sz="1800" kern="1200" dirty="0">
              <a:solidFill>
                <a:schemeClr val="tx1"/>
              </a:solidFill>
              <a:effectLst/>
              <a:latin typeface="+mn-lt"/>
              <a:ea typeface="+mn-ea"/>
              <a:cs typeface="+mn-cs"/>
            </a:endParaRPr>
          </a:p>
          <a:p>
            <a:pPr lvl="0"/>
            <a:r>
              <a:rPr lang="en-US" sz="1800" kern="1200" dirty="0">
                <a:solidFill>
                  <a:schemeClr val="tx1"/>
                </a:solidFill>
                <a:effectLst/>
                <a:latin typeface="+mn-lt"/>
                <a:ea typeface="+mn-ea"/>
                <a:cs typeface="+mn-cs"/>
              </a:rPr>
              <a:t>Sometimes, the best accommodations are the lowest tech. For Jamie and her runs, including her first marathon, she’d ask for early course starts and escorts, which she’d provide. She uses her phone to track herself, her distance, and monitor her own safety. </a:t>
            </a:r>
          </a:p>
          <a:p>
            <a:pPr lvl="0"/>
            <a:endParaRPr lang="en-US" sz="1800" kern="1200" dirty="0">
              <a:solidFill>
                <a:schemeClr val="tx1"/>
              </a:solidFill>
              <a:effectLst/>
              <a:latin typeface="+mn-lt"/>
              <a:ea typeface="+mn-ea"/>
              <a:cs typeface="+mn-cs"/>
            </a:endParaRPr>
          </a:p>
          <a:p>
            <a:pPr lvl="0"/>
            <a:r>
              <a:rPr lang="en-US" sz="1800" kern="1200" dirty="0">
                <a:solidFill>
                  <a:schemeClr val="tx1"/>
                </a:solidFill>
                <a:effectLst/>
                <a:latin typeface="+mn-lt"/>
                <a:ea typeface="+mn-ea"/>
                <a:cs typeface="+mn-cs"/>
              </a:rPr>
              <a:t>Jamie advocates for the low cost, no cost option. In fact, she finds running to be incredibly inclusive. As she closed our conversation: If I can do it, anyone can do it.</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6</a:t>
            </a:fld>
            <a:endParaRPr lang="en-US"/>
          </a:p>
        </p:txBody>
      </p:sp>
    </p:spTree>
    <p:extLst>
      <p:ext uri="{BB962C8B-B14F-4D97-AF65-F5344CB8AC3E}">
        <p14:creationId xmlns:p14="http://schemas.microsoft.com/office/powerpoint/2010/main" val="119725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4438" y="304800"/>
            <a:ext cx="1485900" cy="1114425"/>
          </a:xfrm>
        </p:spPr>
      </p:sp>
      <p:sp>
        <p:nvSpPr>
          <p:cNvPr id="3" name="Notes Placeholder 2"/>
          <p:cNvSpPr>
            <a:spLocks noGrp="1"/>
          </p:cNvSpPr>
          <p:nvPr>
            <p:ph type="body" idx="1"/>
          </p:nvPr>
        </p:nvSpPr>
        <p:spPr>
          <a:xfrm>
            <a:off x="701040" y="1600200"/>
            <a:ext cx="5608320" cy="6998970"/>
          </a:xfrm>
        </p:spPr>
        <p:txBody>
          <a:bodyPr>
            <a:normAutofit/>
          </a:bodyPr>
          <a:lstStyle/>
          <a:p>
            <a:r>
              <a:rPr lang="en-US" sz="2000" dirty="0"/>
              <a:t>We spoke with Melissa </a:t>
            </a:r>
            <a:r>
              <a:rPr lang="en-US" sz="2000" dirty="0" err="1"/>
              <a:t>Manak</a:t>
            </a:r>
            <a:r>
              <a:rPr lang="en-US" sz="2000" dirty="0"/>
              <a:t>, a Hard of Hearing runner from Chicago. Melissa loves running outside, but that can be unpredictable. Many runners take advantage of headphones to put on music. That was an opportunity she didn’t have. </a:t>
            </a:r>
          </a:p>
          <a:p>
            <a:endParaRPr lang="en-US" sz="2000" dirty="0"/>
          </a:p>
          <a:p>
            <a:r>
              <a:rPr lang="en-US" sz="2000" dirty="0"/>
              <a:t>In fact, hearing aids had to be turned up, but that amplified traffic noise in a negative way. Also, sweating and rain can seriously damage hearing aids. </a:t>
            </a:r>
          </a:p>
          <a:p>
            <a:endParaRPr lang="en-US" sz="2000" dirty="0"/>
          </a:p>
          <a:p>
            <a:r>
              <a:rPr lang="en-US" sz="2000" dirty="0"/>
              <a:t>Melissa told us she liked to run ‘Deaf’, and use her Apple Watch with the Nike Running Club app for haptic feedback. She would rely on buzzes and other haptics to denote time and her distance run. </a:t>
            </a:r>
          </a:p>
          <a:p>
            <a:endParaRPr lang="en-US" sz="2000" dirty="0"/>
          </a:p>
          <a:p>
            <a:r>
              <a:rPr lang="en-US" sz="2000" dirty="0"/>
              <a:t>As she trains for the Detroit Marathon in the fall, she swears by the Nike Running app for other Deaf runners. </a:t>
            </a:r>
          </a:p>
          <a:p>
            <a:endParaRPr lang="en-US" sz="2000" dirty="0"/>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7</a:t>
            </a:fld>
            <a:endParaRPr lang="en-US"/>
          </a:p>
        </p:txBody>
      </p:sp>
    </p:spTree>
    <p:extLst>
      <p:ext uri="{BB962C8B-B14F-4D97-AF65-F5344CB8AC3E}">
        <p14:creationId xmlns:p14="http://schemas.microsoft.com/office/powerpoint/2010/main" val="424230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1938" y="381000"/>
            <a:ext cx="1406525" cy="1054100"/>
          </a:xfrm>
        </p:spPr>
      </p:sp>
      <p:sp>
        <p:nvSpPr>
          <p:cNvPr id="3" name="Notes Placeholder 2"/>
          <p:cNvSpPr>
            <a:spLocks noGrp="1"/>
          </p:cNvSpPr>
          <p:nvPr>
            <p:ph type="body" idx="1"/>
          </p:nvPr>
        </p:nvSpPr>
        <p:spPr>
          <a:xfrm>
            <a:off x="701040" y="1600200"/>
            <a:ext cx="5608320" cy="6998970"/>
          </a:xfrm>
        </p:spPr>
        <p:txBody>
          <a:bodyPr>
            <a:normAutofit/>
          </a:bodyPr>
          <a:lstStyle/>
          <a:p>
            <a:r>
              <a:rPr lang="en-US" sz="1700" dirty="0"/>
              <a:t>A friend of Sharon’s has a son who is autistic. Well-intentioned, but ultimately misguided people, told her friend and his wife to put their running on hold. Instead, the couple just opted to bring their 10 year old son along.</a:t>
            </a:r>
          </a:p>
          <a:p>
            <a:endParaRPr lang="en-US" sz="1700" dirty="0"/>
          </a:p>
          <a:p>
            <a:r>
              <a:rPr lang="en-US" sz="1700" dirty="0"/>
              <a:t>Initially, there was a lack of support. A constant refrain they and other parents heard was that there were so many ‘runs’ benefitting causes </a:t>
            </a:r>
            <a:r>
              <a:rPr lang="en-US" sz="1700" b="1" u="sng" dirty="0"/>
              <a:t>for</a:t>
            </a:r>
            <a:r>
              <a:rPr lang="en-US" sz="1700" b="1" dirty="0"/>
              <a:t> </a:t>
            </a:r>
            <a:r>
              <a:rPr lang="en-US" sz="1700" dirty="0"/>
              <a:t>autism, but not </a:t>
            </a:r>
            <a:r>
              <a:rPr lang="en-US" sz="1700" b="1" i="1" dirty="0"/>
              <a:t>nearly </a:t>
            </a:r>
            <a:r>
              <a:rPr lang="en-US" sz="1700" dirty="0"/>
              <a:t>enough that support runners </a:t>
            </a:r>
            <a:r>
              <a:rPr lang="en-US" sz="1700" b="1" u="sng" dirty="0"/>
              <a:t>with</a:t>
            </a:r>
            <a:r>
              <a:rPr lang="en-US" sz="1700" dirty="0"/>
              <a:t> autism. It was a paradox.</a:t>
            </a:r>
          </a:p>
          <a:p>
            <a:endParaRPr lang="en-US" sz="1700" dirty="0"/>
          </a:p>
          <a:p>
            <a:r>
              <a:rPr lang="en-US" sz="1700" dirty="0"/>
              <a:t>So, they matched up with a group for athletes with disabilities. Running was an inclusive space for his stimming, or self-stimulatory behavior. While running, he met up with others who encouraged his stimming as his distinct stride.</a:t>
            </a:r>
          </a:p>
          <a:p>
            <a:endParaRPr lang="en-US" sz="1700" dirty="0"/>
          </a:p>
          <a:p>
            <a:r>
              <a:rPr lang="en-US" sz="1700" dirty="0"/>
              <a:t>Using technology features like timers in fitness apps, he can manage his stride. The counter on the app or the buzz in his wearable reminds him to walk or run, and is a proven way to be faster. He is also a fan of the voice prompts in apps, like </a:t>
            </a:r>
            <a:r>
              <a:rPr lang="en-US" sz="1700" dirty="0" err="1"/>
              <a:t>MapMyRun</a:t>
            </a:r>
            <a:r>
              <a:rPr lang="en-US" sz="1700" dirty="0"/>
              <a:t>, that announce his speed and his distance. </a:t>
            </a:r>
          </a:p>
          <a:p>
            <a:endParaRPr lang="en-US" sz="1700" dirty="0"/>
          </a:p>
          <a:p>
            <a:r>
              <a:rPr lang="en-US" sz="1700" dirty="0"/>
              <a:t>Sharon will share some more features on mainstream apps. But for her friend’s son, this helps with his focus and has made him a better runner. </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8</a:t>
            </a:fld>
            <a:endParaRPr lang="en-US"/>
          </a:p>
        </p:txBody>
      </p:sp>
    </p:spTree>
    <p:extLst>
      <p:ext uri="{BB962C8B-B14F-4D97-AF65-F5344CB8AC3E}">
        <p14:creationId xmlns:p14="http://schemas.microsoft.com/office/powerpoint/2010/main" val="398381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1938" y="457200"/>
            <a:ext cx="1406525" cy="1054100"/>
          </a:xfrm>
        </p:spPr>
      </p:sp>
      <p:sp>
        <p:nvSpPr>
          <p:cNvPr id="3" name="Notes Placeholder 2"/>
          <p:cNvSpPr>
            <a:spLocks noGrp="1"/>
          </p:cNvSpPr>
          <p:nvPr>
            <p:ph type="body" idx="1"/>
          </p:nvPr>
        </p:nvSpPr>
        <p:spPr>
          <a:xfrm>
            <a:off x="701040" y="1905000"/>
            <a:ext cx="5608320" cy="6694170"/>
          </a:xfrm>
        </p:spPr>
        <p:txBody>
          <a:bodyPr>
            <a:normAutofit/>
          </a:bodyPr>
          <a:lstStyle/>
          <a:p>
            <a:r>
              <a:rPr lang="en-US" sz="1800" dirty="0"/>
              <a:t>I shared a few stories, but I’m curious about yours. I’ve heard it remarked that if a runner runs a marathon but doesn’t post about it on social media, does it really happen? </a:t>
            </a:r>
          </a:p>
          <a:p>
            <a:endParaRPr lang="en-US" sz="1800" dirty="0"/>
          </a:p>
          <a:p>
            <a:r>
              <a:rPr lang="en-US" sz="1800" dirty="0"/>
              <a:t>So, I want to give us a space to humble brag. </a:t>
            </a:r>
          </a:p>
          <a:p>
            <a:endParaRPr lang="en-US" sz="1800" dirty="0"/>
          </a:p>
          <a:p>
            <a:r>
              <a:rPr lang="en-US" sz="1800" dirty="0"/>
              <a:t>Has anyone ever run a 5K? Do we have any amateur athletes among us? Have you accomplished anything cool or are training for anything? Would anyone like to share their fitness or exercise goals? </a:t>
            </a:r>
          </a:p>
          <a:p>
            <a:endParaRPr lang="en-US" sz="1800" dirty="0"/>
          </a:p>
          <a:p>
            <a:r>
              <a:rPr lang="en-US" sz="1800" dirty="0"/>
              <a:t>[If it gets quiet, Dana can say that Sharon is bursting at the seams to talk about running in all the towns in Connecticut, and eventually all the states]</a:t>
            </a:r>
          </a:p>
        </p:txBody>
      </p:sp>
      <p:sp>
        <p:nvSpPr>
          <p:cNvPr id="4" name="Slide Number Placeholder 3"/>
          <p:cNvSpPr>
            <a:spLocks noGrp="1"/>
          </p:cNvSpPr>
          <p:nvPr>
            <p:ph type="sldNum" sz="quarter" idx="5"/>
          </p:nvPr>
        </p:nvSpPr>
        <p:spPr/>
        <p:txBody>
          <a:bodyPr/>
          <a:lstStyle/>
          <a:p>
            <a:pPr>
              <a:defRPr/>
            </a:pPr>
            <a:fld id="{F453B0A5-180C-493B-BE20-1E5DE6A184B3}" type="slidenum">
              <a:rPr lang="en-US" smtClean="0"/>
              <a:pPr>
                <a:defRPr/>
              </a:pPr>
              <a:t>9</a:t>
            </a:fld>
            <a:endParaRPr lang="en-US"/>
          </a:p>
        </p:txBody>
      </p:sp>
    </p:spTree>
    <p:extLst>
      <p:ext uri="{BB962C8B-B14F-4D97-AF65-F5344CB8AC3E}">
        <p14:creationId xmlns:p14="http://schemas.microsoft.com/office/powerpoint/2010/main" val="2908654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defRPr>
            </a:lvl1pPr>
            <a:extLst/>
          </a:lstStyle>
          <a:p>
            <a:pPr>
              <a:defRPr/>
            </a:pPr>
            <a:fld id="{9C93411D-2F33-4CB4-B9A2-489131F25715}" type="datetime1">
              <a:rPr lang="en-US" smtClean="0"/>
              <a:t>3/7/2019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 2019 Accessibility Partners. Not to be reproduced without permission.</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37705E5-7CC1-4E64-8BFC-34CB0589E4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F60DA67C-9F75-4A9F-ADEA-D711E4ADFF73}" type="datetime1">
              <a:rPr lang="en-US" smtClean="0"/>
              <a:t>3/7/2019</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2019 Accessibility Partners. Not to be reproduced without permission.</a:t>
            </a:r>
          </a:p>
        </p:txBody>
      </p:sp>
      <p:sp>
        <p:nvSpPr>
          <p:cNvPr id="6" name="Slide Number Placeholder 17"/>
          <p:cNvSpPr>
            <a:spLocks noGrp="1"/>
          </p:cNvSpPr>
          <p:nvPr>
            <p:ph type="sldNum" sz="quarter" idx="12"/>
          </p:nvPr>
        </p:nvSpPr>
        <p:spPr/>
        <p:txBody>
          <a:bodyPr/>
          <a:lstStyle>
            <a:lvl1pPr>
              <a:defRPr/>
            </a:lvl1pPr>
          </a:lstStyle>
          <a:p>
            <a:pPr>
              <a:defRPr/>
            </a:pPr>
            <a:fld id="{21C8D459-B71B-4E33-8313-581C90338C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2911F4C5-A967-486A-8616-4B2A958BAF01}" type="datetime1">
              <a:rPr lang="en-US" smtClean="0"/>
              <a:t>3/7/2019</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2019 Accessibility Partners. Not to be reproduced without permission.</a:t>
            </a:r>
          </a:p>
        </p:txBody>
      </p:sp>
      <p:sp>
        <p:nvSpPr>
          <p:cNvPr id="6" name="Slide Number Placeholder 17"/>
          <p:cNvSpPr>
            <a:spLocks noGrp="1"/>
          </p:cNvSpPr>
          <p:nvPr>
            <p:ph type="sldNum" sz="quarter" idx="12"/>
          </p:nvPr>
        </p:nvSpPr>
        <p:spPr/>
        <p:txBody>
          <a:bodyPr/>
          <a:lstStyle>
            <a:lvl1pPr>
              <a:defRPr/>
            </a:lvl1pPr>
          </a:lstStyle>
          <a:p>
            <a:pPr>
              <a:defRPr/>
            </a:pPr>
            <a:fld id="{4085705D-0DA4-4851-8C16-2C0C4853C9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4CF2DB20-8558-4563-BA5B-FAFFF784265D}" type="datetime1">
              <a:rPr lang="en-US" smtClean="0"/>
              <a:t>3/7/2019</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2019 Accessibility Partners. Not to be reproduced without permission.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2BE196-C9DC-43C6-9AAA-CFA3479A1F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5736AB1E-E036-4033-813A-346B3C990DA9}" type="datetime1">
              <a:rPr lang="en-US" smtClean="0"/>
              <a:t>3/7/2019</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8" name="Slide Number Placeholder 5"/>
          <p:cNvSpPr>
            <a:spLocks noGrp="1"/>
          </p:cNvSpPr>
          <p:nvPr>
            <p:ph type="sldNum" sz="quarter" idx="12"/>
          </p:nvPr>
        </p:nvSpPr>
        <p:spPr/>
        <p:txBody>
          <a:bodyPr/>
          <a:lstStyle>
            <a:lvl1pPr>
              <a:defRPr/>
            </a:lvl1pPr>
            <a:extLst/>
          </a:lstStyle>
          <a:p>
            <a:pPr>
              <a:defRPr/>
            </a:pPr>
            <a:fld id="{B9FB2E0E-7565-48EC-8508-AC51DE3B50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27563826-D1F5-491F-BDDE-4F3ECF99DD46}" type="datetime1">
              <a:rPr lang="en-US" smtClean="0"/>
              <a:t>3/7/2019</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DD2AA660-A1C8-456F-8066-60C2A95F937A}" type="datetime1">
              <a:rPr lang="en-US" smtClean="0"/>
              <a:t>3/7/2019</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9" name="Slide Number Placeholder 8"/>
          <p:cNvSpPr>
            <a:spLocks noGrp="1"/>
          </p:cNvSpPr>
          <p:nvPr>
            <p:ph type="sldNum" sz="quarter" idx="12"/>
          </p:nvPr>
        </p:nvSpPr>
        <p:spPr/>
        <p:txBody>
          <a:bodyPr/>
          <a:lstStyle>
            <a:lvl1pPr>
              <a:defRPr/>
            </a:lvl1pPr>
            <a:extLst/>
          </a:lstStyle>
          <a:p>
            <a:pPr>
              <a:defRPr/>
            </a:pPr>
            <a:fld id="{03C8CB72-DD50-4570-B1B0-DF1E3A8480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155ABB5F-488B-478B-A3A0-4C5C84733F24}" type="datetime1">
              <a:rPr lang="en-US" smtClean="0"/>
              <a:t>3/7/2019</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5" name="Slide Number Placeholder 4"/>
          <p:cNvSpPr>
            <a:spLocks noGrp="1"/>
          </p:cNvSpPr>
          <p:nvPr>
            <p:ph type="sldNum" sz="quarter" idx="12"/>
          </p:nvPr>
        </p:nvSpPr>
        <p:spPr/>
        <p:txBody>
          <a:bodyPr/>
          <a:lstStyle>
            <a:lvl1pPr>
              <a:defRPr/>
            </a:lvl1pPr>
            <a:extLst/>
          </a:lstStyle>
          <a:p>
            <a:pPr>
              <a:defRPr/>
            </a:pPr>
            <a:fld id="{BABCC616-7FEA-44D4-8A87-02E7A3BEDFB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7E5398C7-3A19-4940-8B2D-FBC5D62DAD14}" type="datetime1">
              <a:rPr lang="en-US" smtClean="0"/>
              <a:t>3/7/2019</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2019 Accessibility Partners. Not to be reproduced without permission.</a:t>
            </a:r>
          </a:p>
        </p:txBody>
      </p:sp>
      <p:sp>
        <p:nvSpPr>
          <p:cNvPr id="4" name="Slide Number Placeholder 17"/>
          <p:cNvSpPr>
            <a:spLocks noGrp="1"/>
          </p:cNvSpPr>
          <p:nvPr>
            <p:ph type="sldNum" sz="quarter" idx="12"/>
          </p:nvPr>
        </p:nvSpPr>
        <p:spPr/>
        <p:txBody>
          <a:bodyPr/>
          <a:lstStyle>
            <a:lvl1pPr>
              <a:defRPr/>
            </a:lvl1pPr>
          </a:lstStyle>
          <a:p>
            <a:pPr>
              <a:defRPr/>
            </a:pPr>
            <a:fld id="{F3E80A29-0854-4C60-82CF-96F9DB8EA8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28F3A244-A998-4A8F-BBF8-8494151EB0F9}" type="datetime1">
              <a:rPr lang="en-US" smtClean="0"/>
              <a:t>3/7/2019</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13DE2BB6-C66A-4D14-A1C5-A41A197F53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defRPr>
            </a:lvl1pPr>
            <a:extLst/>
          </a:lstStyle>
          <a:p>
            <a:pPr>
              <a:defRPr/>
            </a:pPr>
            <a:fld id="{58093AE1-52BF-4063-877D-632E86CA3506}" type="datetime1">
              <a:rPr lang="en-US" smtClean="0"/>
              <a:t>3/7/2019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 2019 Accessibility Partners. Not to be reproduced without permission.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8F82B1C-5250-4E8F-B2CC-29F1E6FC08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3"/>
          </p:nvPr>
        </p:nvSpPr>
        <p:spPr>
          <a:xfrm>
            <a:off x="3276600" y="6408738"/>
            <a:ext cx="5334001"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en-US"/>
              <a:t>© 2019 Accessibility Partners. Not to be reproduced without permission.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B04C1B9F-3FB2-4293-9364-398FE43ACA5F}" type="slidenum">
              <a:rPr lang="en-US"/>
              <a:pPr>
                <a:defRPr/>
              </a:pPr>
              <a:t>‹#›</a:t>
            </a:fld>
            <a:endParaRPr lang="en-US"/>
          </a:p>
        </p:txBody>
      </p:sp>
      <p:pic>
        <p:nvPicPr>
          <p:cNvPr id="11" name="Picture 10" descr="Accessibility Partners logo"/>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6280216"/>
            <a:ext cx="1237915" cy="425384"/>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68" r:id="rId2"/>
    <p:sldLayoutId id="2147483673" r:id="rId3"/>
    <p:sldLayoutId id="2147483674" r:id="rId4"/>
    <p:sldLayoutId id="2147483675" r:id="rId5"/>
    <p:sldLayoutId id="2147483676" r:id="rId6"/>
    <p:sldLayoutId id="2147483669" r:id="rId7"/>
    <p:sldLayoutId id="2147483677" r:id="rId8"/>
    <p:sldLayoutId id="2147483678" r:id="rId9"/>
    <p:sldLayoutId id="2147483670" r:id="rId10"/>
    <p:sldLayoutId id="2147483671" r:id="rId11"/>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BCtZKFGGZ8Y"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Ux1Sdgd5ioQ"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Scm3uL0pvbo" TargetMode="Externa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boosterland.com/tips-2/5-tips-for-booster-club-continuity-from-my-m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take2services.com/2014/09/22/finish-strong-in-2014/"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guidestar.org/profile/20-2157516" TargetMode="External"/><Relationship Id="rId3" Type="http://schemas.openxmlformats.org/officeDocument/2006/relationships/hyperlink" Target="https://www.usaba.org/" TargetMode="External"/><Relationship Id="rId7" Type="http://schemas.openxmlformats.org/officeDocument/2006/relationships/hyperlink" Target="https://www.teamrwb.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challengedathletes.org/" TargetMode="External"/><Relationship Id="rId5" Type="http://schemas.openxmlformats.org/officeDocument/2006/relationships/hyperlink" Target="https://www.achillesinternational.org/" TargetMode="External"/><Relationship Id="rId4" Type="http://schemas.openxmlformats.org/officeDocument/2006/relationships/hyperlink" Target="http://www.unitedinstrid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hyperlink" Target="https://www.aph.org/physical-education/articles/fitness-for-individuals-who-are-visually-impaired-or-deafblind/" TargetMode="External"/><Relationship Id="rId13" Type="http://schemas.openxmlformats.org/officeDocument/2006/relationships/hyperlink" Target="http://www.unitedinstride.com/" TargetMode="External"/><Relationship Id="rId18" Type="http://schemas.openxmlformats.org/officeDocument/2006/relationships/hyperlink" Target="teamrwb.org" TargetMode="External"/><Relationship Id="rId3" Type="http://schemas.openxmlformats.org/officeDocument/2006/relationships/hyperlink" Target="https://www.statista.com/topics/1743/running-and-jogging/" TargetMode="External"/><Relationship Id="rId7" Type="http://schemas.openxmlformats.org/officeDocument/2006/relationships/hyperlink" Target="https://www.nchpad.org/110/856/Visually~Impaired~~Blind~~and~Deafblind" TargetMode="External"/><Relationship Id="rId12" Type="http://schemas.openxmlformats.org/officeDocument/2006/relationships/hyperlink" Target="https://www.ibm.com/blogs/internet-of-things/eascot-app-guides-blind-marathon-runners/" TargetMode="External"/><Relationship Id="rId17" Type="http://schemas.openxmlformats.org/officeDocument/2006/relationships/hyperlink" Target="http://www.usaba.org/" TargetMode="External"/><Relationship Id="rId2" Type="http://schemas.openxmlformats.org/officeDocument/2006/relationships/notesSlide" Target="../notesSlides/notesSlide32.xml"/><Relationship Id="rId16" Type="http://schemas.openxmlformats.org/officeDocument/2006/relationships/hyperlink" Target="http://www.challengedathletes.org/" TargetMode="External"/><Relationship Id="rId20" Type="http://schemas.openxmlformats.org/officeDocument/2006/relationships/hyperlink" Target="https://hearinghealthmatters.org/betterhearingconsumer/2012/running-with-hearing-loss/" TargetMode="External"/><Relationship Id="rId1" Type="http://schemas.openxmlformats.org/officeDocument/2006/relationships/slideLayout" Target="../slideLayouts/slideLayout2.xml"/><Relationship Id="rId6" Type="http://schemas.openxmlformats.org/officeDocument/2006/relationships/hyperlink" Target="https://www.rnib.org.uk/knowledge-and-research-hub-research-reports-general-research/my-voice" TargetMode="External"/><Relationship Id="rId11" Type="http://schemas.openxmlformats.org/officeDocument/2006/relationships/hyperlink" Target="https://www.cbsnews.com/news/running-blind-marathon-runner-simon-wheatcroft/" TargetMode="External"/><Relationship Id="rId5" Type="http://schemas.openxmlformats.org/officeDocument/2006/relationships/hyperlink" Target="https://www.theguardian.com/lifeandstyle/2018/feb/26/why-do-gyms-make-things-so-difficult-for-blind-people" TargetMode="External"/><Relationship Id="rId15" Type="http://schemas.openxmlformats.org/officeDocument/2006/relationships/hyperlink" Target="https://routes.rungoapp.com/" TargetMode="External"/><Relationship Id="rId10" Type="http://schemas.openxmlformats.org/officeDocument/2006/relationships/hyperlink" Target="http://www.perkinselearning.org/technology/blog/eyes-free-fitness-described-workouts-blind-and-visually-impaired" TargetMode="External"/><Relationship Id="rId19" Type="http://schemas.openxmlformats.org/officeDocument/2006/relationships/hyperlink" Target="https://www.guidestar.org/profile/20-2157516" TargetMode="External"/><Relationship Id="rId4" Type="http://schemas.openxmlformats.org/officeDocument/2006/relationships/hyperlink" Target="https://nfb.org/Images/nfb/Publications/bm/bm07/bm0709/bm070907.htm" TargetMode="External"/><Relationship Id="rId9" Type="http://schemas.openxmlformats.org/officeDocument/2006/relationships/hyperlink" Target="https://www.theverge.com/2017/11/6/16610728/2017-new-york-marathon-blind-runner-wearworks-wayband-simon-wheatcroft" TargetMode="External"/><Relationship Id="rId14" Type="http://schemas.openxmlformats.org/officeDocument/2006/relationships/hyperlink" Target="https://www.achillesinternationa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1829761"/>
          </a:xfrm>
        </p:spPr>
        <p:txBody>
          <a:bodyPr>
            <a:normAutofit fontScale="90000"/>
          </a:bodyPr>
          <a:lstStyle/>
          <a:p>
            <a:pPr algn="ctr"/>
            <a:br>
              <a:rPr lang="en-US" dirty="0"/>
            </a:br>
            <a:r>
              <a:rPr lang="en-US" sz="5600" dirty="0"/>
              <a:t>Going the Distance: </a:t>
            </a:r>
            <a:br>
              <a:rPr lang="en-US" sz="5600" dirty="0"/>
            </a:br>
            <a:r>
              <a:rPr lang="en-US" sz="5600" dirty="0"/>
              <a:t>The Accessibility of Fitness Apps and Running</a:t>
            </a:r>
          </a:p>
        </p:txBody>
      </p:sp>
      <p:sp>
        <p:nvSpPr>
          <p:cNvPr id="3" name="Subtitle 2"/>
          <p:cNvSpPr>
            <a:spLocks noGrp="1"/>
          </p:cNvSpPr>
          <p:nvPr>
            <p:ph type="subTitle" idx="1"/>
          </p:nvPr>
        </p:nvSpPr>
        <p:spPr>
          <a:xfrm>
            <a:off x="685800" y="3979135"/>
            <a:ext cx="7772400" cy="960394"/>
          </a:xfrm>
        </p:spPr>
        <p:txBody>
          <a:bodyPr/>
          <a:lstStyle/>
          <a:p>
            <a:pPr algn="ctr"/>
            <a:r>
              <a:rPr lang="en-US" sz="1800" dirty="0"/>
              <a:t>CSUN Assistive Technology Conference</a:t>
            </a:r>
            <a:br>
              <a:rPr lang="en-US" sz="1800" dirty="0"/>
            </a:br>
            <a:r>
              <a:rPr lang="en-US" sz="1800" dirty="0"/>
              <a:t>March 13, 2019</a:t>
            </a:r>
          </a:p>
          <a:p>
            <a:pPr algn="ctr"/>
            <a:r>
              <a:rPr lang="en-US" sz="1800" dirty="0"/>
              <a:t>Dana Marlowe and Sharon Rosenblatt</a:t>
            </a:r>
          </a:p>
        </p:txBody>
      </p:sp>
      <p:pic>
        <p:nvPicPr>
          <p:cNvPr id="5" name="Picture 4" descr="Logo for Accessibility Partn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715000"/>
            <a:ext cx="2466975" cy="847725"/>
          </a:xfrm>
          <a:prstGeom prst="rect">
            <a:avLst/>
          </a:prstGeom>
        </p:spPr>
      </p:pic>
    </p:spTree>
    <p:extLst>
      <p:ext uri="{BB962C8B-B14F-4D97-AF65-F5344CB8AC3E}">
        <p14:creationId xmlns:p14="http://schemas.microsoft.com/office/powerpoint/2010/main" val="173256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ought Bubble: Cloud 6">
            <a:extLst>
              <a:ext uri="{FF2B5EF4-FFF2-40B4-BE49-F238E27FC236}">
                <a16:creationId xmlns:a16="http://schemas.microsoft.com/office/drawing/2014/main" id="{08674FD4-83A2-4004-8378-706AD82D7F6A}"/>
              </a:ext>
            </a:extLst>
          </p:cNvPr>
          <p:cNvSpPr/>
          <p:nvPr/>
        </p:nvSpPr>
        <p:spPr>
          <a:xfrm>
            <a:off x="152400" y="381000"/>
            <a:ext cx="8991600" cy="5486400"/>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gn="ctr">
              <a:buNone/>
            </a:pPr>
            <a:br>
              <a:rPr lang="en-US" sz="2000" i="1" dirty="0">
                <a:solidFill>
                  <a:schemeClr val="tx1"/>
                </a:solidFill>
                <a:latin typeface="Arial Nova Light" panose="020B0304020202020204" pitchFamily="34" charset="0"/>
              </a:rPr>
            </a:br>
            <a:r>
              <a:rPr lang="en-US" sz="2000" i="1" dirty="0">
                <a:solidFill>
                  <a:schemeClr val="tx1"/>
                </a:solidFill>
                <a:latin typeface="Arial Nova Light" panose="020B0304020202020204" pitchFamily="34" charset="0"/>
              </a:rPr>
              <a:t>It isn’t easy for most blind people to run out and join a gym or jump in the car to get to fitness classes. </a:t>
            </a:r>
            <a:br>
              <a:rPr lang="en-US" sz="2000" i="1" dirty="0">
                <a:solidFill>
                  <a:schemeClr val="tx1"/>
                </a:solidFill>
                <a:latin typeface="Arial Nova Light" panose="020B0304020202020204" pitchFamily="34" charset="0"/>
              </a:rPr>
            </a:br>
            <a:br>
              <a:rPr lang="en-US" sz="2000" i="1" dirty="0">
                <a:solidFill>
                  <a:schemeClr val="tx1"/>
                </a:solidFill>
                <a:latin typeface="Arial Nova Light" panose="020B0304020202020204" pitchFamily="34" charset="0"/>
              </a:rPr>
            </a:br>
            <a:r>
              <a:rPr lang="en-US" sz="2000" i="1" dirty="0">
                <a:solidFill>
                  <a:schemeClr val="tx1"/>
                </a:solidFill>
                <a:latin typeface="Arial Nova Light" panose="020B0304020202020204" pitchFamily="34" charset="0"/>
              </a:rPr>
              <a:t>Buying a video in order to take up yoga or find out if Pilates is the answer requires endless explanation and interpretation at the very least.</a:t>
            </a:r>
          </a:p>
          <a:p>
            <a:pPr marL="109537" indent="0" algn="ctr">
              <a:buNone/>
            </a:pPr>
            <a:endParaRPr lang="en-US" sz="2200" b="1" i="1" u="sng" dirty="0">
              <a:solidFill>
                <a:schemeClr val="tx1"/>
              </a:solidFill>
              <a:latin typeface="Arial Nova Light" panose="020B0304020202020204" pitchFamily="34" charset="0"/>
            </a:endParaRPr>
          </a:p>
          <a:p>
            <a:pPr marL="109537" indent="0" algn="ctr">
              <a:buNone/>
            </a:pPr>
            <a:r>
              <a:rPr lang="en-US" sz="2200" b="1" i="1" u="sng" dirty="0">
                <a:solidFill>
                  <a:schemeClr val="tx1"/>
                </a:solidFill>
                <a:latin typeface="Arial Nova Light" panose="020B0304020202020204" pitchFamily="34" charset="0"/>
              </a:rPr>
              <a:t>So what is a blind person to do?</a:t>
            </a:r>
          </a:p>
          <a:p>
            <a:pPr marL="109537" indent="0" algn="ctr">
              <a:buNone/>
            </a:pPr>
            <a:endParaRPr lang="en-US" sz="1400" i="1" dirty="0">
              <a:solidFill>
                <a:schemeClr val="tx1"/>
              </a:solidFill>
              <a:latin typeface="Arial Nova Light" panose="020B0304020202020204" pitchFamily="34" charset="0"/>
            </a:endParaRPr>
          </a:p>
          <a:p>
            <a:pPr marL="109537" indent="0" algn="ctr">
              <a:buNone/>
            </a:pPr>
            <a:r>
              <a:rPr lang="en-US" sz="1400" i="1" dirty="0">
                <a:solidFill>
                  <a:schemeClr val="tx1"/>
                </a:solidFill>
                <a:latin typeface="Arial Nova Light" panose="020B0304020202020204" pitchFamily="34" charset="0"/>
              </a:rPr>
              <a:t>-Robert Leslie Newman, Board of  Nebraska Commission for the Blind and Visually Impaired (NCBVI)</a:t>
            </a:r>
          </a:p>
          <a:p>
            <a:pPr algn="ctr"/>
            <a:endParaRPr lang="en-US" dirty="0"/>
          </a:p>
        </p:txBody>
      </p:sp>
      <p:sp>
        <p:nvSpPr>
          <p:cNvPr id="4" name="Footer Placeholder 3">
            <a:extLst>
              <a:ext uri="{FF2B5EF4-FFF2-40B4-BE49-F238E27FC236}">
                <a16:creationId xmlns:a16="http://schemas.microsoft.com/office/drawing/2014/main" id="{5D02612B-A6E5-4D94-9C87-957B2696B206}"/>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352532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ementary school gym with basketball">
            <a:extLst>
              <a:ext uri="{FF2B5EF4-FFF2-40B4-BE49-F238E27FC236}">
                <a16:creationId xmlns:a16="http://schemas.microsoft.com/office/drawing/2014/main" id="{088CA422-A6FF-4B2C-99A9-B189E44296DF}"/>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9144000" cy="6089904"/>
          </a:xfrm>
          <a:prstGeom prst="rect">
            <a:avLst/>
          </a:prstGeom>
        </p:spPr>
      </p:pic>
      <p:sp>
        <p:nvSpPr>
          <p:cNvPr id="2" name="Content Placeholder 1">
            <a:extLst>
              <a:ext uri="{FF2B5EF4-FFF2-40B4-BE49-F238E27FC236}">
                <a16:creationId xmlns:a16="http://schemas.microsoft.com/office/drawing/2014/main" id="{4475C284-1995-4203-96D3-BC6C83A345EE}"/>
              </a:ext>
            </a:extLst>
          </p:cNvPr>
          <p:cNvSpPr>
            <a:spLocks noGrp="1"/>
          </p:cNvSpPr>
          <p:nvPr>
            <p:ph idx="1"/>
          </p:nvPr>
        </p:nvSpPr>
        <p:spPr/>
        <p:txBody>
          <a:bodyPr/>
          <a:lstStyle/>
          <a:p>
            <a:endParaRPr lang="en-US" dirty="0"/>
          </a:p>
          <a:p>
            <a:pPr marL="623887" indent="-514350">
              <a:buFont typeface="+mj-lt"/>
              <a:buAutoNum type="arabicPeriod"/>
            </a:pPr>
            <a:r>
              <a:rPr lang="en-US" b="1" dirty="0"/>
              <a:t>Misinformation and misunderstanding</a:t>
            </a:r>
          </a:p>
          <a:p>
            <a:pPr marL="623887" indent="-514350">
              <a:buFont typeface="+mj-lt"/>
              <a:buAutoNum type="arabicPeriod"/>
            </a:pPr>
            <a:r>
              <a:rPr lang="en-US" b="1" dirty="0"/>
              <a:t>Lowered expectations</a:t>
            </a:r>
          </a:p>
          <a:p>
            <a:pPr marL="623887" indent="-514350">
              <a:buFont typeface="+mj-lt"/>
              <a:buAutoNum type="arabicPeriod"/>
            </a:pPr>
            <a:r>
              <a:rPr lang="en-US" b="1" dirty="0"/>
              <a:t>Few accommodations in schools</a:t>
            </a:r>
          </a:p>
          <a:p>
            <a:pPr marL="623887" indent="-514350">
              <a:buFont typeface="+mj-lt"/>
              <a:buAutoNum type="arabicPeriod"/>
            </a:pPr>
            <a:r>
              <a:rPr lang="en-US" b="1" dirty="0"/>
              <a:t>Inaccessible spaces/equipment</a:t>
            </a:r>
          </a:p>
          <a:p>
            <a:pPr marL="623887" indent="-514350">
              <a:buFont typeface="+mj-lt"/>
              <a:buAutoNum type="arabicPeriod"/>
            </a:pPr>
            <a:r>
              <a:rPr lang="en-US" b="1" dirty="0"/>
              <a:t>Safety</a:t>
            </a:r>
          </a:p>
          <a:p>
            <a:pPr marL="623887" indent="-514350">
              <a:buFont typeface="+mj-lt"/>
              <a:buAutoNum type="arabicPeriod"/>
            </a:pPr>
            <a:r>
              <a:rPr lang="en-US" b="1" dirty="0"/>
              <a:t>Attitudinal barriers</a:t>
            </a:r>
          </a:p>
          <a:p>
            <a:endParaRPr lang="en-US" dirty="0"/>
          </a:p>
          <a:p>
            <a:endParaRPr lang="en-US" dirty="0"/>
          </a:p>
        </p:txBody>
      </p:sp>
      <p:sp>
        <p:nvSpPr>
          <p:cNvPr id="3" name="Title 2">
            <a:extLst>
              <a:ext uri="{FF2B5EF4-FFF2-40B4-BE49-F238E27FC236}">
                <a16:creationId xmlns:a16="http://schemas.microsoft.com/office/drawing/2014/main" id="{E9CB50B8-F7BC-442B-8826-25E9F84D30BD}"/>
              </a:ext>
            </a:extLst>
          </p:cNvPr>
          <p:cNvSpPr>
            <a:spLocks noGrp="1"/>
          </p:cNvSpPr>
          <p:nvPr>
            <p:ph type="title"/>
          </p:nvPr>
        </p:nvSpPr>
        <p:spPr>
          <a:xfrm>
            <a:off x="0" y="274638"/>
            <a:ext cx="9144000" cy="1143000"/>
          </a:xfrm>
        </p:spPr>
        <p:txBody>
          <a:bodyPr>
            <a:normAutofit fontScale="90000"/>
          </a:bodyPr>
          <a:lstStyle/>
          <a:p>
            <a:pPr algn="ctr"/>
            <a:r>
              <a:rPr lang="en-US" dirty="0">
                <a:solidFill>
                  <a:schemeClr val="bg1"/>
                </a:solidFill>
                <a:highlight>
                  <a:srgbClr val="000080"/>
                </a:highlight>
                <a:latin typeface="Goudy Stout" panose="0202090407030B020401" pitchFamily="18" charset="0"/>
              </a:rPr>
              <a:t>The Need for Speed: Challenges</a:t>
            </a:r>
          </a:p>
        </p:txBody>
      </p:sp>
      <p:sp>
        <p:nvSpPr>
          <p:cNvPr id="4" name="Footer Placeholder 3">
            <a:extLst>
              <a:ext uri="{FF2B5EF4-FFF2-40B4-BE49-F238E27FC236}">
                <a16:creationId xmlns:a16="http://schemas.microsoft.com/office/drawing/2014/main" id="{6018B875-1223-4B20-AE9A-F20D7B97DC5A}"/>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390018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9CD7C-0434-4B0B-9D55-5FB6EEE48573}"/>
              </a:ext>
            </a:extLst>
          </p:cNvPr>
          <p:cNvSpPr>
            <a:spLocks noGrp="1"/>
          </p:cNvSpPr>
          <p:nvPr>
            <p:ph type="title"/>
          </p:nvPr>
        </p:nvSpPr>
        <p:spPr/>
        <p:txBody>
          <a:bodyPr>
            <a:normAutofit fontScale="90000"/>
          </a:bodyPr>
          <a:lstStyle/>
          <a:p>
            <a:r>
              <a:rPr lang="en-US" dirty="0"/>
              <a:t>Accessibility on Fitness Equipment</a:t>
            </a:r>
          </a:p>
        </p:txBody>
      </p:sp>
      <p:sp>
        <p:nvSpPr>
          <p:cNvPr id="2" name="Content Placeholder 1">
            <a:extLst>
              <a:ext uri="{FF2B5EF4-FFF2-40B4-BE49-F238E27FC236}">
                <a16:creationId xmlns:a16="http://schemas.microsoft.com/office/drawing/2014/main" id="{FDD8DADB-629C-4780-9F49-BA37C1302372}"/>
              </a:ext>
            </a:extLst>
          </p:cNvPr>
          <p:cNvSpPr>
            <a:spLocks noGrp="1"/>
          </p:cNvSpPr>
          <p:nvPr>
            <p:ph idx="1"/>
          </p:nvPr>
        </p:nvSpPr>
        <p:spPr/>
        <p:txBody>
          <a:bodyPr/>
          <a:lstStyle/>
          <a:p>
            <a:r>
              <a:rPr lang="en-US" dirty="0"/>
              <a:t>Inaccessibility on machines—very visual:</a:t>
            </a:r>
          </a:p>
          <a:p>
            <a:pPr lvl="1"/>
            <a:r>
              <a:rPr lang="en-US" dirty="0"/>
              <a:t>Touchscreens, buttons, and lights</a:t>
            </a:r>
          </a:p>
          <a:p>
            <a:r>
              <a:rPr lang="en-US" dirty="0"/>
              <a:t>Suggestions:</a:t>
            </a:r>
          </a:p>
          <a:p>
            <a:pPr lvl="1"/>
            <a:r>
              <a:rPr lang="en-US" dirty="0"/>
              <a:t>Braille on buttons</a:t>
            </a:r>
          </a:p>
          <a:p>
            <a:pPr lvl="1"/>
            <a:r>
              <a:rPr lang="en-US" dirty="0"/>
              <a:t>Headphone jacks (like ATMs)</a:t>
            </a:r>
          </a:p>
          <a:p>
            <a:pPr lvl="1"/>
            <a:r>
              <a:rPr lang="en-US" dirty="0"/>
              <a:t>Bluetooth capabilities</a:t>
            </a:r>
          </a:p>
          <a:p>
            <a:pPr lvl="1"/>
            <a:r>
              <a:rPr lang="en-US" dirty="0"/>
              <a:t>Free pass to partner/assistant</a:t>
            </a:r>
          </a:p>
          <a:p>
            <a:pPr marL="109537" indent="0">
              <a:buNone/>
            </a:pPr>
            <a:endParaRPr lang="en-US" dirty="0"/>
          </a:p>
        </p:txBody>
      </p:sp>
      <p:sp>
        <p:nvSpPr>
          <p:cNvPr id="4" name="Footer Placeholder 3">
            <a:extLst>
              <a:ext uri="{FF2B5EF4-FFF2-40B4-BE49-F238E27FC236}">
                <a16:creationId xmlns:a16="http://schemas.microsoft.com/office/drawing/2014/main" id="{4A070113-F5DF-4634-9950-2C27F97229E6}"/>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410809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B98EA4-9BF8-4644-93B9-4ABA1EB8D93D}"/>
              </a:ext>
            </a:extLst>
          </p:cNvPr>
          <p:cNvSpPr>
            <a:spLocks noGrp="1"/>
          </p:cNvSpPr>
          <p:nvPr>
            <p:ph type="title"/>
          </p:nvPr>
        </p:nvSpPr>
        <p:spPr/>
        <p:txBody>
          <a:bodyPr/>
          <a:lstStyle/>
          <a:p>
            <a:r>
              <a:rPr lang="en-US" dirty="0"/>
              <a:t>Isolation and Exercise</a:t>
            </a:r>
          </a:p>
        </p:txBody>
      </p:sp>
      <p:sp>
        <p:nvSpPr>
          <p:cNvPr id="2" name="Content Placeholder 1">
            <a:extLst>
              <a:ext uri="{FF2B5EF4-FFF2-40B4-BE49-F238E27FC236}">
                <a16:creationId xmlns:a16="http://schemas.microsoft.com/office/drawing/2014/main" id="{F566E284-8A4B-48CF-890B-1B9A644E8B1D}"/>
              </a:ext>
            </a:extLst>
          </p:cNvPr>
          <p:cNvSpPr>
            <a:spLocks noGrp="1"/>
          </p:cNvSpPr>
          <p:nvPr>
            <p:ph idx="1"/>
          </p:nvPr>
        </p:nvSpPr>
        <p:spPr>
          <a:xfrm>
            <a:off x="457200" y="1481138"/>
            <a:ext cx="8229600" cy="1947862"/>
          </a:xfrm>
        </p:spPr>
        <p:txBody>
          <a:bodyPr/>
          <a:lstStyle/>
          <a:p>
            <a:r>
              <a:rPr lang="en-US" dirty="0"/>
              <a:t>Royal National Institute for the Blind: </a:t>
            </a:r>
          </a:p>
          <a:p>
            <a:pPr lvl="1"/>
            <a:r>
              <a:rPr lang="en-US" dirty="0"/>
              <a:t>30% cut off from people and things around them</a:t>
            </a:r>
          </a:p>
          <a:p>
            <a:pPr lvl="1"/>
            <a:r>
              <a:rPr lang="en-US" dirty="0"/>
              <a:t>50% limited in activities</a:t>
            </a:r>
          </a:p>
          <a:p>
            <a:pPr lvl="1"/>
            <a:r>
              <a:rPr lang="en-US" dirty="0"/>
              <a:t>65% want to do more physical activity</a:t>
            </a:r>
          </a:p>
          <a:p>
            <a:endParaRPr lang="en-US" dirty="0"/>
          </a:p>
        </p:txBody>
      </p:sp>
      <p:sp>
        <p:nvSpPr>
          <p:cNvPr id="6" name="Speech Bubble: Rectangle with Corners Rounded 5">
            <a:extLst>
              <a:ext uri="{FF2B5EF4-FFF2-40B4-BE49-F238E27FC236}">
                <a16:creationId xmlns:a16="http://schemas.microsoft.com/office/drawing/2014/main" id="{3EB7D902-FD45-4672-B299-43054FFA0211}"/>
              </a:ext>
            </a:extLst>
          </p:cNvPr>
          <p:cNvSpPr/>
          <p:nvPr/>
        </p:nvSpPr>
        <p:spPr>
          <a:xfrm>
            <a:off x="609600" y="3429000"/>
            <a:ext cx="7772400" cy="2362200"/>
          </a:xfrm>
          <a:prstGeom prst="wedgeRoundRectCallou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09537" indent="0" algn="ctr">
              <a:buNone/>
            </a:pPr>
            <a:r>
              <a:rPr lang="en-US" sz="2800" dirty="0">
                <a:latin typeface="Gill Sans Nova" panose="020B0604020202020204" pitchFamily="34" charset="0"/>
                <a:ea typeface="Batang" panose="02030600000101010101" pitchFamily="18" charset="-127"/>
                <a:cs typeface="Mangal" panose="02040503050203030202" pitchFamily="18" charset="0"/>
              </a:rPr>
              <a:t>I’m stubborn, though. My philosophy is that if things aren’t accessible, don’t wait until they are.</a:t>
            </a:r>
            <a:br>
              <a:rPr lang="en-US" sz="2400" dirty="0">
                <a:latin typeface="Gill Sans Nova" panose="020B0604020202020204" pitchFamily="34" charset="0"/>
                <a:ea typeface="Batang" panose="02030600000101010101" pitchFamily="18" charset="-127"/>
                <a:cs typeface="Mangal" panose="02040503050203030202" pitchFamily="18" charset="0"/>
              </a:rPr>
            </a:br>
            <a:endParaRPr lang="en-US" sz="2400" dirty="0">
              <a:latin typeface="Gill Sans Nova" panose="020B0604020202020204" pitchFamily="34" charset="0"/>
              <a:ea typeface="Batang" panose="02030600000101010101" pitchFamily="18" charset="-127"/>
              <a:cs typeface="Mangal" panose="02040503050203030202" pitchFamily="18" charset="0"/>
            </a:endParaRPr>
          </a:p>
          <a:p>
            <a:pPr marL="109537" indent="0" algn="ctr">
              <a:buNone/>
            </a:pPr>
            <a:r>
              <a:rPr lang="en-US" sz="2400" i="1" dirty="0">
                <a:latin typeface="Gill Sans Nova" panose="020B0604020202020204" pitchFamily="34" charset="0"/>
                <a:ea typeface="Batang" panose="02030600000101010101" pitchFamily="18" charset="-127"/>
                <a:cs typeface="Mangal" panose="02040503050203030202" pitchFamily="18" charset="0"/>
              </a:rPr>
              <a:t>-Amar Latif, The Guardian</a:t>
            </a:r>
          </a:p>
          <a:p>
            <a:pPr algn="ctr"/>
            <a:endParaRPr lang="en-US" dirty="0"/>
          </a:p>
        </p:txBody>
      </p:sp>
      <p:sp>
        <p:nvSpPr>
          <p:cNvPr id="4" name="Footer Placeholder 3">
            <a:extLst>
              <a:ext uri="{FF2B5EF4-FFF2-40B4-BE49-F238E27FC236}">
                <a16:creationId xmlns:a16="http://schemas.microsoft.com/office/drawing/2014/main" id="{F128CF01-6DF0-4957-BD35-F9A421BB0AC0}"/>
              </a:ext>
            </a:extLst>
          </p:cNvPr>
          <p:cNvSpPr>
            <a:spLocks noGrp="1"/>
          </p:cNvSpPr>
          <p:nvPr>
            <p:ph type="ftr" sz="quarter" idx="11"/>
          </p:nvPr>
        </p:nvSpPr>
        <p:spPr/>
        <p:txBody>
          <a:bodyPr/>
          <a:lstStyle/>
          <a:p>
            <a:pPr>
              <a:defRPr/>
            </a:pPr>
            <a:r>
              <a:rPr lang="en-US" dirty="0"/>
              <a:t>© 2019 Accessibility Partners. Not to be reproduced without permission.</a:t>
            </a:r>
          </a:p>
        </p:txBody>
      </p:sp>
    </p:spTree>
    <p:extLst>
      <p:ext uri="{BB962C8B-B14F-4D97-AF65-F5344CB8AC3E}">
        <p14:creationId xmlns:p14="http://schemas.microsoft.com/office/powerpoint/2010/main" val="244298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28614-A274-4695-998E-D5852BD909D4}"/>
              </a:ext>
            </a:extLst>
          </p:cNvPr>
          <p:cNvSpPr>
            <a:spLocks noGrp="1"/>
          </p:cNvSpPr>
          <p:nvPr>
            <p:ph type="title"/>
          </p:nvPr>
        </p:nvSpPr>
        <p:spPr/>
        <p:txBody>
          <a:bodyPr/>
          <a:lstStyle/>
          <a:p>
            <a:r>
              <a:rPr lang="en-US" dirty="0"/>
              <a:t>Low-tech Running Aids</a:t>
            </a:r>
          </a:p>
        </p:txBody>
      </p:sp>
      <p:sp>
        <p:nvSpPr>
          <p:cNvPr id="2" name="Content Placeholder 1">
            <a:extLst>
              <a:ext uri="{FF2B5EF4-FFF2-40B4-BE49-F238E27FC236}">
                <a16:creationId xmlns:a16="http://schemas.microsoft.com/office/drawing/2014/main" id="{879B954B-D7ED-412F-8B40-A5B7D144E19D}"/>
              </a:ext>
            </a:extLst>
          </p:cNvPr>
          <p:cNvSpPr>
            <a:spLocks noGrp="1"/>
          </p:cNvSpPr>
          <p:nvPr>
            <p:ph idx="1"/>
          </p:nvPr>
        </p:nvSpPr>
        <p:spPr/>
        <p:txBody>
          <a:bodyPr/>
          <a:lstStyle/>
          <a:p>
            <a:r>
              <a:rPr lang="en-US" dirty="0"/>
              <a:t>Sighted guide</a:t>
            </a:r>
          </a:p>
          <a:p>
            <a:pPr lvl="1"/>
            <a:r>
              <a:rPr lang="en-US" dirty="0"/>
              <a:t>Holds arm</a:t>
            </a:r>
          </a:p>
          <a:p>
            <a:pPr lvl="1"/>
            <a:r>
              <a:rPr lang="en-US" dirty="0"/>
              <a:t>Communication</a:t>
            </a:r>
          </a:p>
          <a:p>
            <a:pPr lvl="1"/>
            <a:r>
              <a:rPr lang="en-US" dirty="0"/>
              <a:t>Terrain</a:t>
            </a:r>
          </a:p>
          <a:p>
            <a:r>
              <a:rPr lang="en-US" dirty="0"/>
              <a:t>Tether method</a:t>
            </a:r>
          </a:p>
          <a:p>
            <a:pPr lvl="1"/>
            <a:r>
              <a:rPr lang="en-US" dirty="0"/>
              <a:t>Stability</a:t>
            </a:r>
          </a:p>
          <a:p>
            <a:pPr lvl="1"/>
            <a:r>
              <a:rPr lang="en-US" dirty="0"/>
              <a:t>Avoid injury</a:t>
            </a:r>
          </a:p>
          <a:p>
            <a:r>
              <a:rPr lang="en-US" dirty="0"/>
              <a:t>Treadmill</a:t>
            </a:r>
          </a:p>
          <a:p>
            <a:pPr lvl="1"/>
            <a:r>
              <a:rPr lang="en-US" dirty="0"/>
              <a:t>Increased independence</a:t>
            </a:r>
          </a:p>
          <a:p>
            <a:pPr lvl="1"/>
            <a:endParaRPr lang="en-US" dirty="0"/>
          </a:p>
          <a:p>
            <a:endParaRPr lang="en-US" dirty="0"/>
          </a:p>
        </p:txBody>
      </p:sp>
      <p:pic>
        <p:nvPicPr>
          <p:cNvPr id="7" name="Picture 6" descr="A blind runner and her two guides at the finish of the Boston Marathon">
            <a:extLst>
              <a:ext uri="{FF2B5EF4-FFF2-40B4-BE49-F238E27FC236}">
                <a16:creationId xmlns:a16="http://schemas.microsoft.com/office/drawing/2014/main" id="{D08C46E7-018A-4AA0-BB5D-2ACCB565D49E}"/>
              </a:ext>
            </a:extLst>
          </p:cNvPr>
          <p:cNvPicPr>
            <a:picLocks noChangeAspect="1"/>
          </p:cNvPicPr>
          <p:nvPr/>
        </p:nvPicPr>
        <p:blipFill rotWithShape="1">
          <a:blip r:embed="rId3">
            <a:extLst>
              <a:ext uri="{28A0092B-C50C-407E-A947-70E740481C1C}">
                <a14:useLocalDpi xmlns:a14="http://schemas.microsoft.com/office/drawing/2010/main" val="0"/>
              </a:ext>
            </a:extLst>
          </a:blip>
          <a:srcRect l="17931" r="9656"/>
          <a:stretch/>
        </p:blipFill>
        <p:spPr>
          <a:xfrm>
            <a:off x="3886200" y="1481138"/>
            <a:ext cx="4572000" cy="3254829"/>
          </a:xfrm>
          <a:prstGeom prst="rect">
            <a:avLst/>
          </a:prstGeom>
          <a:ln w="34925">
            <a:solidFill>
              <a:schemeClr val="accent1"/>
            </a:solidFill>
          </a:ln>
        </p:spPr>
      </p:pic>
      <p:sp>
        <p:nvSpPr>
          <p:cNvPr id="4" name="Footer Placeholder 3">
            <a:extLst>
              <a:ext uri="{FF2B5EF4-FFF2-40B4-BE49-F238E27FC236}">
                <a16:creationId xmlns:a16="http://schemas.microsoft.com/office/drawing/2014/main" id="{6FAEC147-5059-4E29-8A91-C83DD46C49DE}"/>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239391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8A092A-36F7-4BC2-9055-477069BA10E2}"/>
              </a:ext>
            </a:extLst>
          </p:cNvPr>
          <p:cNvSpPr>
            <a:spLocks noGrp="1"/>
          </p:cNvSpPr>
          <p:nvPr>
            <p:ph type="title"/>
          </p:nvPr>
        </p:nvSpPr>
        <p:spPr/>
        <p:txBody>
          <a:bodyPr>
            <a:normAutofit fontScale="90000"/>
          </a:bodyPr>
          <a:lstStyle/>
          <a:p>
            <a:r>
              <a:rPr lang="en-US" dirty="0"/>
              <a:t>Connecting to your Run: </a:t>
            </a:r>
            <a:r>
              <a:rPr lang="en-US" dirty="0" err="1"/>
              <a:t>WayBand</a:t>
            </a:r>
            <a:endParaRPr lang="en-US" dirty="0"/>
          </a:p>
        </p:txBody>
      </p:sp>
      <p:sp>
        <p:nvSpPr>
          <p:cNvPr id="2" name="Content Placeholder 1">
            <a:extLst>
              <a:ext uri="{FF2B5EF4-FFF2-40B4-BE49-F238E27FC236}">
                <a16:creationId xmlns:a16="http://schemas.microsoft.com/office/drawing/2014/main" id="{FD08400A-A638-45D6-85C7-723F8B470F7D}"/>
              </a:ext>
            </a:extLst>
          </p:cNvPr>
          <p:cNvSpPr>
            <a:spLocks noGrp="1"/>
          </p:cNvSpPr>
          <p:nvPr>
            <p:ph idx="1"/>
          </p:nvPr>
        </p:nvSpPr>
        <p:spPr/>
        <p:txBody>
          <a:bodyPr/>
          <a:lstStyle/>
          <a:p>
            <a:r>
              <a:rPr lang="en-US" dirty="0"/>
              <a:t>Wearable haptic navigation device</a:t>
            </a:r>
          </a:p>
          <a:p>
            <a:r>
              <a:rPr lang="en-US" dirty="0"/>
              <a:t>Vibration-driven guidance</a:t>
            </a:r>
          </a:p>
          <a:p>
            <a:r>
              <a:rPr lang="en-US" dirty="0"/>
              <a:t>Download app—tell it where you are going</a:t>
            </a:r>
          </a:p>
          <a:p>
            <a:r>
              <a:rPr lang="en-US" dirty="0"/>
              <a:t>Wearable guides you the rest of the way!</a:t>
            </a:r>
          </a:p>
        </p:txBody>
      </p:sp>
      <p:pic>
        <p:nvPicPr>
          <p:cNvPr id="6" name="Picture 5" descr="an iPhone pairing with WayBand">
            <a:extLst>
              <a:ext uri="{FF2B5EF4-FFF2-40B4-BE49-F238E27FC236}">
                <a16:creationId xmlns:a16="http://schemas.microsoft.com/office/drawing/2014/main" id="{94672EE4-B120-453C-9951-638CC8FC1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581400"/>
            <a:ext cx="3181350" cy="2117870"/>
          </a:xfrm>
          <a:prstGeom prst="rect">
            <a:avLst/>
          </a:prstGeom>
          <a:ln w="34925">
            <a:solidFill>
              <a:srgbClr val="FFFF00"/>
            </a:solidFill>
          </a:ln>
        </p:spPr>
      </p:pic>
      <p:pic>
        <p:nvPicPr>
          <p:cNvPr id="8" name="Picture 7" descr="The WayBand wearable on a user's wrist">
            <a:extLst>
              <a:ext uri="{FF2B5EF4-FFF2-40B4-BE49-F238E27FC236}">
                <a16:creationId xmlns:a16="http://schemas.microsoft.com/office/drawing/2014/main" id="{92A1A09C-77B0-440E-B052-44D970C12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797" y="3581400"/>
            <a:ext cx="3762713" cy="2117870"/>
          </a:xfrm>
          <a:prstGeom prst="rect">
            <a:avLst/>
          </a:prstGeom>
          <a:ln w="34925">
            <a:solidFill>
              <a:schemeClr val="accent1">
                <a:lumMod val="75000"/>
              </a:schemeClr>
            </a:solidFill>
          </a:ln>
        </p:spPr>
      </p:pic>
      <p:sp>
        <p:nvSpPr>
          <p:cNvPr id="4" name="Footer Placeholder 3">
            <a:extLst>
              <a:ext uri="{FF2B5EF4-FFF2-40B4-BE49-F238E27FC236}">
                <a16:creationId xmlns:a16="http://schemas.microsoft.com/office/drawing/2014/main" id="{B123DBDF-C517-4496-B7BF-1C9B6962872A}"/>
              </a:ext>
            </a:extLst>
          </p:cNvPr>
          <p:cNvSpPr>
            <a:spLocks noGrp="1"/>
          </p:cNvSpPr>
          <p:nvPr>
            <p:ph type="ftr" sz="quarter" idx="11"/>
          </p:nvPr>
        </p:nvSpPr>
        <p:spPr/>
        <p:txBody>
          <a:bodyPr/>
          <a:lstStyle/>
          <a:p>
            <a:pPr>
              <a:defRPr/>
            </a:pPr>
            <a:r>
              <a:rPr lang="en-US" dirty="0"/>
              <a:t>© 2019 Accessibility Partners. Not to be reproduced without permission.</a:t>
            </a:r>
          </a:p>
        </p:txBody>
      </p:sp>
    </p:spTree>
    <p:extLst>
      <p:ext uri="{BB962C8B-B14F-4D97-AF65-F5344CB8AC3E}">
        <p14:creationId xmlns:p14="http://schemas.microsoft.com/office/powerpoint/2010/main" val="239407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0CFAF-E7EB-464A-B499-2568C3D38CCA}"/>
              </a:ext>
            </a:extLst>
          </p:cNvPr>
          <p:cNvSpPr>
            <a:spLocks noGrp="1"/>
          </p:cNvSpPr>
          <p:nvPr>
            <p:ph type="title"/>
          </p:nvPr>
        </p:nvSpPr>
        <p:spPr/>
        <p:txBody>
          <a:bodyPr/>
          <a:lstStyle/>
          <a:p>
            <a:r>
              <a:rPr lang="en-US" dirty="0"/>
              <a:t>The </a:t>
            </a:r>
            <a:r>
              <a:rPr lang="en-US" dirty="0" err="1"/>
              <a:t>WayBand</a:t>
            </a:r>
            <a:r>
              <a:rPr lang="en-US" dirty="0"/>
              <a:t> in Motion</a:t>
            </a:r>
          </a:p>
        </p:txBody>
      </p:sp>
      <p:pic>
        <p:nvPicPr>
          <p:cNvPr id="5" name="Online Media 4" title="Blind Man Will Run Marathon With App">
            <a:hlinkClick r:id="" action="ppaction://media"/>
            <a:extLst>
              <a:ext uri="{FF2B5EF4-FFF2-40B4-BE49-F238E27FC236}">
                <a16:creationId xmlns:a16="http://schemas.microsoft.com/office/drawing/2014/main" id="{AF6AA1DB-B54D-4681-8431-A3E047A718B9}"/>
              </a:ext>
            </a:extLst>
          </p:cNvPr>
          <p:cNvPicPr>
            <a:picLocks noGrp="1" noRot="1" noChangeAspect="1"/>
          </p:cNvPicPr>
          <p:nvPr>
            <p:ph idx="1"/>
            <a:videoFile r:link="rId1"/>
          </p:nvPr>
        </p:nvPicPr>
        <p:blipFill>
          <a:blip r:embed="rId4"/>
          <a:stretch>
            <a:fillRect/>
          </a:stretch>
        </p:blipFill>
        <p:spPr>
          <a:xfrm>
            <a:off x="990600" y="1417638"/>
            <a:ext cx="7162800" cy="4029075"/>
          </a:xfrm>
          <a:prstGeom prst="rect">
            <a:avLst/>
          </a:prstGeom>
        </p:spPr>
      </p:pic>
      <p:sp>
        <p:nvSpPr>
          <p:cNvPr id="4" name="Footer Placeholder 3">
            <a:extLst>
              <a:ext uri="{FF2B5EF4-FFF2-40B4-BE49-F238E27FC236}">
                <a16:creationId xmlns:a16="http://schemas.microsoft.com/office/drawing/2014/main" id="{6215B981-F012-4B2B-8209-6E8D1E38E7FE}"/>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348731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E96333-4B47-4D9C-9A95-8BBB4865D0CC}"/>
              </a:ext>
            </a:extLst>
          </p:cNvPr>
          <p:cNvSpPr>
            <a:spLocks noGrp="1"/>
          </p:cNvSpPr>
          <p:nvPr>
            <p:ph type="title"/>
          </p:nvPr>
        </p:nvSpPr>
        <p:spPr/>
        <p:txBody>
          <a:bodyPr/>
          <a:lstStyle/>
          <a:p>
            <a:r>
              <a:rPr lang="en-US" dirty="0" err="1"/>
              <a:t>Aira</a:t>
            </a:r>
            <a:endParaRPr lang="en-US" dirty="0"/>
          </a:p>
        </p:txBody>
      </p:sp>
      <p:sp>
        <p:nvSpPr>
          <p:cNvPr id="2" name="Content Placeholder 1">
            <a:extLst>
              <a:ext uri="{FF2B5EF4-FFF2-40B4-BE49-F238E27FC236}">
                <a16:creationId xmlns:a16="http://schemas.microsoft.com/office/drawing/2014/main" id="{5CCC6C2B-1273-4F58-BDA0-A73F1D0BE17B}"/>
              </a:ext>
            </a:extLst>
          </p:cNvPr>
          <p:cNvSpPr>
            <a:spLocks noGrp="1"/>
          </p:cNvSpPr>
          <p:nvPr>
            <p:ph idx="1"/>
          </p:nvPr>
        </p:nvSpPr>
        <p:spPr>
          <a:xfrm>
            <a:off x="259556" y="1481138"/>
            <a:ext cx="3931444" cy="4525962"/>
          </a:xfrm>
        </p:spPr>
        <p:txBody>
          <a:bodyPr/>
          <a:lstStyle/>
          <a:p>
            <a:r>
              <a:rPr lang="en-US" sz="2800" dirty="0"/>
              <a:t>Connect to agent</a:t>
            </a:r>
          </a:p>
          <a:p>
            <a:r>
              <a:rPr lang="en-US" sz="2800" dirty="0"/>
              <a:t>Wearable</a:t>
            </a:r>
          </a:p>
          <a:p>
            <a:r>
              <a:rPr lang="en-US" sz="2800" dirty="0"/>
              <a:t>Acts as user’s eyes</a:t>
            </a:r>
          </a:p>
          <a:p>
            <a:pPr marL="109537" indent="0">
              <a:buNone/>
            </a:pPr>
            <a:endParaRPr lang="en-US" sz="1800" i="1" dirty="0"/>
          </a:p>
          <a:p>
            <a:pPr marL="109537" indent="0">
              <a:buNone/>
            </a:pPr>
            <a:endParaRPr lang="en-US" sz="1800" i="1" dirty="0"/>
          </a:p>
          <a:p>
            <a:pPr marL="109537" indent="0">
              <a:buNone/>
            </a:pPr>
            <a:r>
              <a:rPr lang="en-US" sz="1800" dirty="0"/>
              <a:t>“When I have to use a treadmill, I use </a:t>
            </a:r>
            <a:r>
              <a:rPr lang="en-US" sz="1800" dirty="0" err="1"/>
              <a:t>Aira</a:t>
            </a:r>
            <a:r>
              <a:rPr lang="en-US" sz="1800" dirty="0"/>
              <a:t> to check the digital display post run.”</a:t>
            </a:r>
          </a:p>
          <a:p>
            <a:pPr marL="109537" indent="0">
              <a:buNone/>
            </a:pPr>
            <a:r>
              <a:rPr lang="en-US" sz="1400" i="1" dirty="0"/>
              <a:t>Richard Hunter</a:t>
            </a:r>
          </a:p>
          <a:p>
            <a:pPr marL="109537" indent="0">
              <a:buNone/>
            </a:pPr>
            <a:r>
              <a:rPr lang="en-US" sz="1400" i="1" dirty="0" err="1"/>
              <a:t>USABA</a:t>
            </a:r>
            <a:r>
              <a:rPr lang="en-US" sz="1400" i="1" dirty="0"/>
              <a:t> Marathon National Championship, Program Coordinator</a:t>
            </a:r>
          </a:p>
          <a:p>
            <a:pPr marL="109537" indent="0">
              <a:buNone/>
            </a:pPr>
            <a:endParaRPr lang="en-US" sz="2800" dirty="0"/>
          </a:p>
        </p:txBody>
      </p:sp>
      <p:pic>
        <p:nvPicPr>
          <p:cNvPr id="6" name="Picture 5" descr="Grouped image of an Aira wearer and the guide, viewing what they view on the screen. ">
            <a:extLst>
              <a:ext uri="{FF2B5EF4-FFF2-40B4-BE49-F238E27FC236}">
                <a16:creationId xmlns:a16="http://schemas.microsoft.com/office/drawing/2014/main" id="{EE1D4D59-572A-4859-874C-077045E687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630" y="1333500"/>
            <a:ext cx="4060032" cy="4191000"/>
          </a:xfrm>
          <a:prstGeom prst="rect">
            <a:avLst/>
          </a:prstGeom>
          <a:ln w="34925">
            <a:solidFill>
              <a:schemeClr val="tx1"/>
            </a:solidFill>
          </a:ln>
        </p:spPr>
      </p:pic>
      <p:sp>
        <p:nvSpPr>
          <p:cNvPr id="4" name="Footer Placeholder 3">
            <a:extLst>
              <a:ext uri="{FF2B5EF4-FFF2-40B4-BE49-F238E27FC236}">
                <a16:creationId xmlns:a16="http://schemas.microsoft.com/office/drawing/2014/main" id="{6ED62131-F579-4290-982A-168683AAC4EC}"/>
              </a:ext>
            </a:extLst>
          </p:cNvPr>
          <p:cNvSpPr>
            <a:spLocks noGrp="1"/>
          </p:cNvSpPr>
          <p:nvPr>
            <p:ph type="ftr" sz="quarter" idx="11"/>
          </p:nvPr>
        </p:nvSpPr>
        <p:spPr/>
        <p:txBody>
          <a:bodyPr/>
          <a:lstStyle/>
          <a:p>
            <a:pPr>
              <a:defRPr/>
            </a:pPr>
            <a:r>
              <a:rPr lang="en-US" dirty="0"/>
              <a:t>© 2019 Accessibility Partners. Not to be reproduced without permission.</a:t>
            </a:r>
          </a:p>
        </p:txBody>
      </p:sp>
    </p:spTree>
    <p:extLst>
      <p:ext uri="{BB962C8B-B14F-4D97-AF65-F5344CB8AC3E}">
        <p14:creationId xmlns:p14="http://schemas.microsoft.com/office/powerpoint/2010/main" val="361380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B9FA34-761E-49D1-8F1A-2DC539A5AEB1}"/>
              </a:ext>
            </a:extLst>
          </p:cNvPr>
          <p:cNvSpPr>
            <a:spLocks noGrp="1"/>
          </p:cNvSpPr>
          <p:nvPr>
            <p:ph type="title"/>
          </p:nvPr>
        </p:nvSpPr>
        <p:spPr/>
        <p:txBody>
          <a:bodyPr/>
          <a:lstStyle/>
          <a:p>
            <a:r>
              <a:rPr lang="en-US" dirty="0"/>
              <a:t>eAscot from IBM</a:t>
            </a:r>
          </a:p>
        </p:txBody>
      </p:sp>
      <p:sp>
        <p:nvSpPr>
          <p:cNvPr id="2" name="Content Placeholder 1">
            <a:extLst>
              <a:ext uri="{FF2B5EF4-FFF2-40B4-BE49-F238E27FC236}">
                <a16:creationId xmlns:a16="http://schemas.microsoft.com/office/drawing/2014/main" id="{A918B615-3D11-4F54-BDD6-E71607E865B5}"/>
              </a:ext>
            </a:extLst>
          </p:cNvPr>
          <p:cNvSpPr>
            <a:spLocks noGrp="1"/>
          </p:cNvSpPr>
          <p:nvPr>
            <p:ph idx="1"/>
          </p:nvPr>
        </p:nvSpPr>
        <p:spPr/>
        <p:txBody>
          <a:bodyPr/>
          <a:lstStyle/>
          <a:p>
            <a:r>
              <a:rPr lang="en-US" dirty="0"/>
              <a:t>Beeping noise to align you</a:t>
            </a:r>
          </a:p>
          <a:p>
            <a:r>
              <a:rPr lang="en-US" dirty="0"/>
              <a:t>Keeps on straight path, think car sensors</a:t>
            </a:r>
          </a:p>
        </p:txBody>
      </p:sp>
      <p:pic>
        <p:nvPicPr>
          <p:cNvPr id="5" name="Picture 4" descr="Screenshot of Simon Wheatcroft's ultramarathon in Namibia">
            <a:extLst>
              <a:ext uri="{FF2B5EF4-FFF2-40B4-BE49-F238E27FC236}">
                <a16:creationId xmlns:a16="http://schemas.microsoft.com/office/drawing/2014/main" id="{E6130378-8A3B-410B-9026-BF25662B62EA}"/>
              </a:ext>
            </a:extLst>
          </p:cNvPr>
          <p:cNvPicPr>
            <a:picLocks noChangeAspect="1"/>
          </p:cNvPicPr>
          <p:nvPr/>
        </p:nvPicPr>
        <p:blipFill rotWithShape="1">
          <a:blip r:embed="rId3"/>
          <a:srcRect l="14167" t="24815" r="36666" b="33704"/>
          <a:stretch/>
        </p:blipFill>
        <p:spPr>
          <a:xfrm>
            <a:off x="1371600" y="2590800"/>
            <a:ext cx="6400800" cy="3037668"/>
          </a:xfrm>
          <a:prstGeom prst="rect">
            <a:avLst/>
          </a:prstGeom>
        </p:spPr>
      </p:pic>
      <p:sp>
        <p:nvSpPr>
          <p:cNvPr id="4" name="Footer Placeholder 3">
            <a:extLst>
              <a:ext uri="{FF2B5EF4-FFF2-40B4-BE49-F238E27FC236}">
                <a16:creationId xmlns:a16="http://schemas.microsoft.com/office/drawing/2014/main" id="{B4584E7E-AE21-40A3-B96D-7A69621B36B1}"/>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72605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9AA379-2B79-47BA-B908-CAA30F8E623F}"/>
              </a:ext>
            </a:extLst>
          </p:cNvPr>
          <p:cNvSpPr>
            <a:spLocks noGrp="1"/>
          </p:cNvSpPr>
          <p:nvPr>
            <p:ph type="title"/>
          </p:nvPr>
        </p:nvSpPr>
        <p:spPr/>
        <p:txBody>
          <a:bodyPr/>
          <a:lstStyle/>
          <a:p>
            <a:r>
              <a:rPr lang="en-US" dirty="0" err="1"/>
              <a:t>RunGo</a:t>
            </a:r>
            <a:r>
              <a:rPr lang="en-US" dirty="0"/>
              <a:t>: Voice Guided Running</a:t>
            </a:r>
          </a:p>
        </p:txBody>
      </p:sp>
      <p:pic>
        <p:nvPicPr>
          <p:cNvPr id="7" name="Online Media 6" title="RunGo: Rose Kamma Sarkany - Running with Usher Syndrome">
            <a:hlinkClick r:id="" action="ppaction://media"/>
            <a:extLst>
              <a:ext uri="{FF2B5EF4-FFF2-40B4-BE49-F238E27FC236}">
                <a16:creationId xmlns:a16="http://schemas.microsoft.com/office/drawing/2014/main" id="{C2ABBF9A-F9CA-4C5B-93DB-1004E79672E6}"/>
              </a:ext>
            </a:extLst>
          </p:cNvPr>
          <p:cNvPicPr>
            <a:picLocks noGrp="1" noRot="1" noChangeAspect="1"/>
          </p:cNvPicPr>
          <p:nvPr>
            <p:ph idx="1"/>
            <a:videoFile r:link="rId1"/>
          </p:nvPr>
        </p:nvPicPr>
        <p:blipFill>
          <a:blip r:embed="rId4"/>
          <a:stretch>
            <a:fillRect/>
          </a:stretch>
        </p:blipFill>
        <p:spPr>
          <a:xfrm>
            <a:off x="457200" y="1417638"/>
            <a:ext cx="7848600" cy="4414838"/>
          </a:xfrm>
          <a:prstGeom prst="rect">
            <a:avLst/>
          </a:prstGeom>
        </p:spPr>
      </p:pic>
      <p:sp>
        <p:nvSpPr>
          <p:cNvPr id="4" name="Footer Placeholder 3">
            <a:extLst>
              <a:ext uri="{FF2B5EF4-FFF2-40B4-BE49-F238E27FC236}">
                <a16:creationId xmlns:a16="http://schemas.microsoft.com/office/drawing/2014/main" id="{52C1F3CA-F716-4ECC-B822-D7FF4B4FCE96}"/>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406911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B9F5B-F061-4B1D-89B8-0E9AD5ED5A99}"/>
              </a:ext>
            </a:extLst>
          </p:cNvPr>
          <p:cNvSpPr>
            <a:spLocks noGrp="1"/>
          </p:cNvSpPr>
          <p:nvPr>
            <p:ph type="title"/>
          </p:nvPr>
        </p:nvSpPr>
        <p:spPr>
          <a:xfrm>
            <a:off x="457199" y="84137"/>
            <a:ext cx="8229600" cy="1143000"/>
          </a:xfrm>
        </p:spPr>
        <p:txBody>
          <a:bodyPr/>
          <a:lstStyle/>
          <a:p>
            <a:pPr algn="ctr"/>
            <a:r>
              <a:rPr lang="en-US" dirty="0"/>
              <a:t>Hit the conference running:</a:t>
            </a:r>
          </a:p>
        </p:txBody>
      </p:sp>
      <p:sp>
        <p:nvSpPr>
          <p:cNvPr id="2" name="Content Placeholder 1">
            <a:extLst>
              <a:ext uri="{FF2B5EF4-FFF2-40B4-BE49-F238E27FC236}">
                <a16:creationId xmlns:a16="http://schemas.microsoft.com/office/drawing/2014/main" id="{45C96B93-F051-4CB2-9587-68FAE07B08F2}"/>
              </a:ext>
            </a:extLst>
          </p:cNvPr>
          <p:cNvSpPr>
            <a:spLocks noGrp="1"/>
          </p:cNvSpPr>
          <p:nvPr>
            <p:ph idx="1"/>
          </p:nvPr>
        </p:nvSpPr>
        <p:spPr>
          <a:xfrm>
            <a:off x="304800" y="3476542"/>
            <a:ext cx="9067800" cy="2328862"/>
          </a:xfrm>
        </p:spPr>
        <p:txBody>
          <a:bodyPr/>
          <a:lstStyle/>
          <a:p>
            <a:r>
              <a:rPr lang="en-US" dirty="0"/>
              <a:t>The importance of fitness and running</a:t>
            </a:r>
          </a:p>
          <a:p>
            <a:pPr lvl="1"/>
            <a:r>
              <a:rPr lang="en-US" dirty="0"/>
              <a:t>Challenges to those with visual disabilities</a:t>
            </a:r>
          </a:p>
          <a:p>
            <a:r>
              <a:rPr lang="en-US" dirty="0"/>
              <a:t>Traditional accommodations</a:t>
            </a:r>
          </a:p>
          <a:p>
            <a:r>
              <a:rPr lang="en-US" dirty="0"/>
              <a:t>New technologies designed for athletes</a:t>
            </a:r>
          </a:p>
          <a:p>
            <a:r>
              <a:rPr lang="en-US" dirty="0"/>
              <a:t>Popular apps—are they accessible?</a:t>
            </a:r>
          </a:p>
          <a:p>
            <a:pPr marL="109537" indent="0">
              <a:buNone/>
            </a:pPr>
            <a:endParaRPr lang="en-US" dirty="0"/>
          </a:p>
        </p:txBody>
      </p:sp>
      <p:pic>
        <p:nvPicPr>
          <p:cNvPr id="7" name="Picture 6" descr="Female runner silhouette running at sunrise ">
            <a:extLst>
              <a:ext uri="{FF2B5EF4-FFF2-40B4-BE49-F238E27FC236}">
                <a16:creationId xmlns:a16="http://schemas.microsoft.com/office/drawing/2014/main" id="{050777CE-23C1-4B1E-8502-A24EF0F6CC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413"/>
          <a:stretch/>
        </p:blipFill>
        <p:spPr>
          <a:xfrm>
            <a:off x="465082" y="1200786"/>
            <a:ext cx="2294467" cy="2062163"/>
          </a:xfrm>
          <a:prstGeom prst="rect">
            <a:avLst/>
          </a:prstGeom>
          <a:ln w="34925">
            <a:solidFill>
              <a:schemeClr val="tx1"/>
            </a:solidFill>
          </a:ln>
        </p:spPr>
      </p:pic>
      <p:pic>
        <p:nvPicPr>
          <p:cNvPr id="9" name="Picture 8" descr="An iPhone screen with running sneakers in the background">
            <a:extLst>
              <a:ext uri="{FF2B5EF4-FFF2-40B4-BE49-F238E27FC236}">
                <a16:creationId xmlns:a16="http://schemas.microsoft.com/office/drawing/2014/main" id="{18904CDA-7D3A-4869-968F-AD5C9980D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2336" y="1192902"/>
            <a:ext cx="2749552" cy="2062164"/>
          </a:xfrm>
          <a:prstGeom prst="rect">
            <a:avLst/>
          </a:prstGeom>
          <a:ln w="34925">
            <a:solidFill>
              <a:schemeClr val="accent6"/>
            </a:solidFill>
          </a:ln>
        </p:spPr>
      </p:pic>
      <p:pic>
        <p:nvPicPr>
          <p:cNvPr id="11" name="Picture 10" descr="A man strapping on a fitness arm band">
            <a:extLst>
              <a:ext uri="{FF2B5EF4-FFF2-40B4-BE49-F238E27FC236}">
                <a16:creationId xmlns:a16="http://schemas.microsoft.com/office/drawing/2014/main" id="{434B1103-FB02-4309-AA6F-7C3CA4AA0A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427" r="5679"/>
          <a:stretch/>
        </p:blipFill>
        <p:spPr>
          <a:xfrm>
            <a:off x="6248400" y="1227137"/>
            <a:ext cx="2684956" cy="2035812"/>
          </a:xfrm>
          <a:prstGeom prst="rect">
            <a:avLst/>
          </a:prstGeom>
          <a:ln w="34925">
            <a:solidFill>
              <a:schemeClr val="tx1"/>
            </a:solidFill>
          </a:ln>
        </p:spPr>
      </p:pic>
      <p:sp>
        <p:nvSpPr>
          <p:cNvPr id="4" name="Footer Placeholder 3">
            <a:extLst>
              <a:ext uri="{FF2B5EF4-FFF2-40B4-BE49-F238E27FC236}">
                <a16:creationId xmlns:a16="http://schemas.microsoft.com/office/drawing/2014/main" id="{C869B90B-C07D-4146-B6E7-49C9EDD27718}"/>
              </a:ext>
            </a:extLst>
          </p:cNvPr>
          <p:cNvSpPr>
            <a:spLocks noGrp="1"/>
          </p:cNvSpPr>
          <p:nvPr>
            <p:ph type="ftr" sz="quarter" idx="11"/>
          </p:nvPr>
        </p:nvSpPr>
        <p:spPr/>
        <p:txBody>
          <a:bodyPr/>
          <a:lstStyle/>
          <a:p>
            <a:pPr>
              <a:defRPr/>
            </a:pPr>
            <a:r>
              <a:rPr lang="en-US" dirty="0"/>
              <a:t>© 2019 Accessibility Partners. Not to be reproduced without permission.</a:t>
            </a:r>
          </a:p>
        </p:txBody>
      </p:sp>
    </p:spTree>
    <p:extLst>
      <p:ext uri="{BB962C8B-B14F-4D97-AF65-F5344CB8AC3E}">
        <p14:creationId xmlns:p14="http://schemas.microsoft.com/office/powerpoint/2010/main" val="353204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3E2F5C-EADA-4198-81E9-7A09E88D4E4A}"/>
              </a:ext>
            </a:extLst>
          </p:cNvPr>
          <p:cNvSpPr>
            <a:spLocks noGrp="1"/>
          </p:cNvSpPr>
          <p:nvPr>
            <p:ph type="title"/>
          </p:nvPr>
        </p:nvSpPr>
        <p:spPr/>
        <p:txBody>
          <a:bodyPr/>
          <a:lstStyle/>
          <a:p>
            <a:r>
              <a:rPr lang="en-US" dirty="0"/>
              <a:t>Eyes-Free Fitness</a:t>
            </a:r>
          </a:p>
        </p:txBody>
      </p:sp>
      <p:sp>
        <p:nvSpPr>
          <p:cNvPr id="2" name="Content Placeholder 1">
            <a:extLst>
              <a:ext uri="{FF2B5EF4-FFF2-40B4-BE49-F238E27FC236}">
                <a16:creationId xmlns:a16="http://schemas.microsoft.com/office/drawing/2014/main" id="{2A112EA0-5D95-47D7-8824-E9C7E8318235}"/>
              </a:ext>
            </a:extLst>
          </p:cNvPr>
          <p:cNvSpPr>
            <a:spLocks noGrp="1"/>
          </p:cNvSpPr>
          <p:nvPr>
            <p:ph idx="1"/>
          </p:nvPr>
        </p:nvSpPr>
        <p:spPr/>
        <p:txBody>
          <a:bodyPr/>
          <a:lstStyle/>
          <a:p>
            <a:r>
              <a:rPr lang="en-US" dirty="0"/>
              <a:t>Free and paid routines: download mp3</a:t>
            </a:r>
          </a:p>
          <a:p>
            <a:r>
              <a:rPr lang="en-US" dirty="0"/>
              <a:t>Dynamic font with easy-to-use interface</a:t>
            </a:r>
          </a:p>
          <a:p>
            <a:r>
              <a:rPr lang="en-US" dirty="0"/>
              <a:t>VoiceOver accessible</a:t>
            </a:r>
          </a:p>
          <a:p>
            <a:r>
              <a:rPr lang="en-US" dirty="0"/>
              <a:t>Created by </a:t>
            </a:r>
            <a:r>
              <a:rPr lang="en-US" dirty="0" err="1"/>
              <a:t>BlindAlive</a:t>
            </a:r>
            <a:endParaRPr lang="en-US" dirty="0"/>
          </a:p>
        </p:txBody>
      </p:sp>
      <p:pic>
        <p:nvPicPr>
          <p:cNvPr id="6" name="Picture 5" descr="BlindAlive browse workout screenshot">
            <a:extLst>
              <a:ext uri="{FF2B5EF4-FFF2-40B4-BE49-F238E27FC236}">
                <a16:creationId xmlns:a16="http://schemas.microsoft.com/office/drawing/2014/main" id="{F4177836-C93D-4BE7-A0A1-4872C3C07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605809"/>
            <a:ext cx="2024502" cy="3429000"/>
          </a:xfrm>
          <a:prstGeom prst="rect">
            <a:avLst/>
          </a:prstGeom>
          <a:ln w="47625">
            <a:solidFill>
              <a:srgbClr val="0070C0"/>
            </a:solidFill>
          </a:ln>
        </p:spPr>
      </p:pic>
      <p:sp>
        <p:nvSpPr>
          <p:cNvPr id="4" name="Footer Placeholder 3">
            <a:extLst>
              <a:ext uri="{FF2B5EF4-FFF2-40B4-BE49-F238E27FC236}">
                <a16:creationId xmlns:a16="http://schemas.microsoft.com/office/drawing/2014/main" id="{7850B8E4-3002-47C1-966D-D6E248FE442E}"/>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177757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B1CFD-A868-4565-A2A3-7FF50BADE1C9}"/>
              </a:ext>
            </a:extLst>
          </p:cNvPr>
          <p:cNvSpPr>
            <a:spLocks noGrp="1"/>
          </p:cNvSpPr>
          <p:nvPr>
            <p:ph type="title"/>
          </p:nvPr>
        </p:nvSpPr>
        <p:spPr/>
        <p:txBody>
          <a:bodyPr/>
          <a:lstStyle/>
          <a:p>
            <a:r>
              <a:rPr lang="en-US" dirty="0" err="1"/>
              <a:t>BlindAlive</a:t>
            </a:r>
            <a:endParaRPr lang="en-US" dirty="0"/>
          </a:p>
        </p:txBody>
      </p:sp>
      <p:pic>
        <p:nvPicPr>
          <p:cNvPr id="5" name="Online Media 4" title="Cardio Level 1 Workout, Well described, AUDIO ONLY, 30 minute, Weight Loss that is easy to follow!">
            <a:hlinkClick r:id="" action="ppaction://media"/>
            <a:extLst>
              <a:ext uri="{FF2B5EF4-FFF2-40B4-BE49-F238E27FC236}">
                <a16:creationId xmlns:a16="http://schemas.microsoft.com/office/drawing/2014/main" id="{3C0593CC-025B-4516-8596-9F2E206F1BE2}"/>
              </a:ext>
            </a:extLst>
          </p:cNvPr>
          <p:cNvPicPr>
            <a:picLocks noGrp="1" noRot="1" noChangeAspect="1"/>
          </p:cNvPicPr>
          <p:nvPr>
            <p:ph idx="1"/>
            <a:videoFile r:link="rId1"/>
          </p:nvPr>
        </p:nvPicPr>
        <p:blipFill>
          <a:blip r:embed="rId4"/>
          <a:stretch>
            <a:fillRect/>
          </a:stretch>
        </p:blipFill>
        <p:spPr>
          <a:xfrm>
            <a:off x="609600" y="1310951"/>
            <a:ext cx="8077200" cy="4543425"/>
          </a:xfrm>
          <a:prstGeom prst="rect">
            <a:avLst/>
          </a:prstGeom>
        </p:spPr>
      </p:pic>
      <p:sp>
        <p:nvSpPr>
          <p:cNvPr id="4" name="Footer Placeholder 3">
            <a:extLst>
              <a:ext uri="{FF2B5EF4-FFF2-40B4-BE49-F238E27FC236}">
                <a16:creationId xmlns:a16="http://schemas.microsoft.com/office/drawing/2014/main" id="{017ECE38-7FA6-4622-BFDE-0B629CD08BB0}"/>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1666379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97BDF-B4CB-4F27-9C3D-EBE6D303102E}"/>
              </a:ext>
            </a:extLst>
          </p:cNvPr>
          <p:cNvSpPr>
            <a:spLocks noGrp="1"/>
          </p:cNvSpPr>
          <p:nvPr>
            <p:ph type="title"/>
          </p:nvPr>
        </p:nvSpPr>
        <p:spPr/>
        <p:txBody>
          <a:bodyPr/>
          <a:lstStyle/>
          <a:p>
            <a:r>
              <a:rPr lang="en-US" dirty="0"/>
              <a:t>Running Wearables and Apps</a:t>
            </a:r>
          </a:p>
        </p:txBody>
      </p:sp>
      <p:sp>
        <p:nvSpPr>
          <p:cNvPr id="2" name="Content Placeholder 1">
            <a:extLst>
              <a:ext uri="{FF2B5EF4-FFF2-40B4-BE49-F238E27FC236}">
                <a16:creationId xmlns:a16="http://schemas.microsoft.com/office/drawing/2014/main" id="{67B395DF-C4A3-47F3-BFDA-6EECDB11256A}"/>
              </a:ext>
            </a:extLst>
          </p:cNvPr>
          <p:cNvSpPr>
            <a:spLocks noGrp="1"/>
          </p:cNvSpPr>
          <p:nvPr>
            <p:ph idx="1"/>
          </p:nvPr>
        </p:nvSpPr>
        <p:spPr/>
        <p:txBody>
          <a:bodyPr/>
          <a:lstStyle/>
          <a:p>
            <a:r>
              <a:rPr lang="en-US" dirty="0"/>
              <a:t>Garmin</a:t>
            </a:r>
          </a:p>
          <a:p>
            <a:r>
              <a:rPr lang="en-US" dirty="0"/>
              <a:t>FitBit</a:t>
            </a:r>
          </a:p>
          <a:p>
            <a:r>
              <a:rPr lang="en-US" dirty="0"/>
              <a:t>TomTom</a:t>
            </a:r>
          </a:p>
          <a:p>
            <a:r>
              <a:rPr lang="en-US" dirty="0"/>
              <a:t>Apple Watch</a:t>
            </a:r>
          </a:p>
        </p:txBody>
      </p:sp>
      <p:pic>
        <p:nvPicPr>
          <p:cNvPr id="1026" name="Picture 2" descr="Screenshot of Sharon's Garmin screen on the Garmin Connect app">
            <a:extLst>
              <a:ext uri="{FF2B5EF4-FFF2-40B4-BE49-F238E27FC236}">
                <a16:creationId xmlns:a16="http://schemas.microsoft.com/office/drawing/2014/main" id="{D88CCB11-1A28-4491-A0B3-C1F3F17FF7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12"/>
          <a:stretch/>
        </p:blipFill>
        <p:spPr bwMode="auto">
          <a:xfrm>
            <a:off x="5915891" y="1481138"/>
            <a:ext cx="2438400" cy="4132521"/>
          </a:xfrm>
          <a:prstGeom prst="rect">
            <a:avLst/>
          </a:prstGeom>
          <a:noFill/>
          <a:ln w="349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A Garmin watch">
            <a:extLst>
              <a:ext uri="{FF2B5EF4-FFF2-40B4-BE49-F238E27FC236}">
                <a16:creationId xmlns:a16="http://schemas.microsoft.com/office/drawing/2014/main" id="{42E18382-29DE-4C79-9037-555DA6DCF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046" y="3429000"/>
            <a:ext cx="4006128" cy="2254115"/>
          </a:xfrm>
          <a:prstGeom prst="rect">
            <a:avLst/>
          </a:prstGeom>
          <a:ln w="34925">
            <a:solidFill>
              <a:srgbClr val="992D4E"/>
            </a:solidFill>
          </a:ln>
        </p:spPr>
      </p:pic>
      <p:sp>
        <p:nvSpPr>
          <p:cNvPr id="4" name="Footer Placeholder 3">
            <a:extLst>
              <a:ext uri="{FF2B5EF4-FFF2-40B4-BE49-F238E27FC236}">
                <a16:creationId xmlns:a16="http://schemas.microsoft.com/office/drawing/2014/main" id="{F9556FA3-984C-404E-9E18-5E0FBB3F1A28}"/>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157053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E182A-A073-428A-AE04-CD19EE662A7E}"/>
              </a:ext>
            </a:extLst>
          </p:cNvPr>
          <p:cNvSpPr>
            <a:spLocks noGrp="1"/>
          </p:cNvSpPr>
          <p:nvPr>
            <p:ph type="title"/>
          </p:nvPr>
        </p:nvSpPr>
        <p:spPr/>
        <p:txBody>
          <a:bodyPr/>
          <a:lstStyle/>
          <a:p>
            <a:r>
              <a:rPr lang="en-US" dirty="0"/>
              <a:t>The Running Apps</a:t>
            </a:r>
          </a:p>
        </p:txBody>
      </p:sp>
      <p:sp>
        <p:nvSpPr>
          <p:cNvPr id="2" name="Content Placeholder 1">
            <a:extLst>
              <a:ext uri="{FF2B5EF4-FFF2-40B4-BE49-F238E27FC236}">
                <a16:creationId xmlns:a16="http://schemas.microsoft.com/office/drawing/2014/main" id="{344A0C55-EBAB-4CFC-9C6E-D2E6F2D18959}"/>
              </a:ext>
            </a:extLst>
          </p:cNvPr>
          <p:cNvSpPr>
            <a:spLocks noGrp="1"/>
          </p:cNvSpPr>
          <p:nvPr>
            <p:ph idx="1"/>
          </p:nvPr>
        </p:nvSpPr>
        <p:spPr/>
        <p:txBody>
          <a:bodyPr/>
          <a:lstStyle/>
          <a:p>
            <a:r>
              <a:rPr lang="en-US" dirty="0"/>
              <a:t>Tested on iPhone</a:t>
            </a:r>
          </a:p>
          <a:p>
            <a:pPr lvl="1"/>
            <a:r>
              <a:rPr lang="en-US" dirty="0" err="1"/>
              <a:t>Strava</a:t>
            </a:r>
            <a:endParaRPr lang="en-US" dirty="0"/>
          </a:p>
          <a:p>
            <a:pPr lvl="1"/>
            <a:r>
              <a:rPr lang="en-US" dirty="0"/>
              <a:t>Nike Run Club</a:t>
            </a:r>
          </a:p>
          <a:p>
            <a:pPr lvl="1"/>
            <a:r>
              <a:rPr lang="en-US" dirty="0"/>
              <a:t>Runkeeper</a:t>
            </a:r>
          </a:p>
          <a:p>
            <a:pPr lvl="1"/>
            <a:r>
              <a:rPr lang="en-US" dirty="0" err="1"/>
              <a:t>MapMyRun</a:t>
            </a:r>
            <a:endParaRPr lang="en-US" dirty="0"/>
          </a:p>
        </p:txBody>
      </p:sp>
      <p:pic>
        <p:nvPicPr>
          <p:cNvPr id="6" name="Picture 5" descr="Screenshot of a Strava run">
            <a:extLst>
              <a:ext uri="{FF2B5EF4-FFF2-40B4-BE49-F238E27FC236}">
                <a16:creationId xmlns:a16="http://schemas.microsoft.com/office/drawing/2014/main" id="{F1303B41-9A1C-41B6-8CE0-3F352AE42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193878"/>
            <a:ext cx="2617124" cy="4470243"/>
          </a:xfrm>
          <a:prstGeom prst="rect">
            <a:avLst/>
          </a:prstGeom>
          <a:ln w="34925">
            <a:solidFill>
              <a:schemeClr val="accent2"/>
            </a:solidFill>
          </a:ln>
        </p:spPr>
      </p:pic>
      <p:sp>
        <p:nvSpPr>
          <p:cNvPr id="4" name="Footer Placeholder 3">
            <a:extLst>
              <a:ext uri="{FF2B5EF4-FFF2-40B4-BE49-F238E27FC236}">
                <a16:creationId xmlns:a16="http://schemas.microsoft.com/office/drawing/2014/main" id="{B7354D61-4E4F-4882-A511-0FD30A048980}"/>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170227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64D6B-FA5E-4C8A-B6A3-86C46AE6D626}"/>
              </a:ext>
            </a:extLst>
          </p:cNvPr>
          <p:cNvSpPr>
            <a:spLocks noGrp="1"/>
          </p:cNvSpPr>
          <p:nvPr>
            <p:ph type="title"/>
          </p:nvPr>
        </p:nvSpPr>
        <p:spPr/>
        <p:txBody>
          <a:bodyPr/>
          <a:lstStyle/>
          <a:p>
            <a:r>
              <a:rPr lang="en-US" dirty="0"/>
              <a:t>Nike Run Club</a:t>
            </a:r>
          </a:p>
        </p:txBody>
      </p:sp>
      <p:sp>
        <p:nvSpPr>
          <p:cNvPr id="2" name="Content Placeholder 1">
            <a:extLst>
              <a:ext uri="{FF2B5EF4-FFF2-40B4-BE49-F238E27FC236}">
                <a16:creationId xmlns:a16="http://schemas.microsoft.com/office/drawing/2014/main" id="{3BC6A298-A227-4F08-A6ED-5DAEC2885FC9}"/>
              </a:ext>
            </a:extLst>
          </p:cNvPr>
          <p:cNvSpPr>
            <a:spLocks noGrp="1"/>
          </p:cNvSpPr>
          <p:nvPr>
            <p:ph idx="1"/>
          </p:nvPr>
        </p:nvSpPr>
        <p:spPr>
          <a:xfrm>
            <a:off x="4585855" y="1945337"/>
            <a:ext cx="4371973" cy="2967325"/>
          </a:xfrm>
        </p:spPr>
        <p:txBody>
          <a:bodyPr/>
          <a:lstStyle/>
          <a:p>
            <a:r>
              <a:rPr lang="en-US" dirty="0"/>
              <a:t>Dynamic app</a:t>
            </a:r>
          </a:p>
          <a:p>
            <a:r>
              <a:rPr lang="en-US" dirty="0"/>
              <a:t>Internal voice feedback</a:t>
            </a:r>
          </a:p>
          <a:p>
            <a:r>
              <a:rPr lang="en-US" dirty="0"/>
              <a:t>Unlabeled buttons/inactive</a:t>
            </a:r>
          </a:p>
          <a:p>
            <a:r>
              <a:rPr lang="en-US" dirty="0"/>
              <a:t>Lack of consistency</a:t>
            </a:r>
          </a:p>
        </p:txBody>
      </p:sp>
      <p:pic>
        <p:nvPicPr>
          <p:cNvPr id="2050" name="Picture 2" descr="Image result for nike run club app iphone">
            <a:extLst>
              <a:ext uri="{FF2B5EF4-FFF2-40B4-BE49-F238E27FC236}">
                <a16:creationId xmlns:a16="http://schemas.microsoft.com/office/drawing/2014/main" id="{28FA536E-B791-47AF-ACE0-C4CD9B082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71" y="2175300"/>
            <a:ext cx="3914775" cy="250739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0C081EB1-63E7-4AD8-9291-2976B6CD83B0}"/>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4249271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0FABC-F14E-4C21-8A9A-8DD0C5AB4542}"/>
              </a:ext>
            </a:extLst>
          </p:cNvPr>
          <p:cNvSpPr>
            <a:spLocks noGrp="1"/>
          </p:cNvSpPr>
          <p:nvPr>
            <p:ph type="title"/>
          </p:nvPr>
        </p:nvSpPr>
        <p:spPr/>
        <p:txBody>
          <a:bodyPr/>
          <a:lstStyle/>
          <a:p>
            <a:r>
              <a:rPr lang="en-US" dirty="0"/>
              <a:t>Runkeeper</a:t>
            </a:r>
          </a:p>
        </p:txBody>
      </p:sp>
      <p:sp>
        <p:nvSpPr>
          <p:cNvPr id="2" name="Content Placeholder 1">
            <a:extLst>
              <a:ext uri="{FF2B5EF4-FFF2-40B4-BE49-F238E27FC236}">
                <a16:creationId xmlns:a16="http://schemas.microsoft.com/office/drawing/2014/main" id="{5DDC181B-FB3D-46CD-91EE-1D5DC5B23777}"/>
              </a:ext>
            </a:extLst>
          </p:cNvPr>
          <p:cNvSpPr>
            <a:spLocks noGrp="1"/>
          </p:cNvSpPr>
          <p:nvPr>
            <p:ph idx="1"/>
          </p:nvPr>
        </p:nvSpPr>
        <p:spPr/>
        <p:txBody>
          <a:bodyPr/>
          <a:lstStyle/>
          <a:p>
            <a:r>
              <a:rPr lang="en-US" dirty="0"/>
              <a:t>Most accessible</a:t>
            </a:r>
          </a:p>
          <a:p>
            <a:r>
              <a:rPr lang="en-US" dirty="0"/>
              <a:t>Buttons for feedback labeled</a:t>
            </a:r>
          </a:p>
          <a:p>
            <a:r>
              <a:rPr lang="en-US" dirty="0"/>
              <a:t>Some buttons not named well</a:t>
            </a:r>
          </a:p>
          <a:p>
            <a:r>
              <a:rPr lang="en-US" dirty="0"/>
              <a:t>Internal screen reader</a:t>
            </a:r>
          </a:p>
        </p:txBody>
      </p:sp>
      <p:pic>
        <p:nvPicPr>
          <p:cNvPr id="3074" name="Picture 2" descr="Image result for runkeeper app iphone">
            <a:extLst>
              <a:ext uri="{FF2B5EF4-FFF2-40B4-BE49-F238E27FC236}">
                <a16:creationId xmlns:a16="http://schemas.microsoft.com/office/drawing/2014/main" id="{BBDE50EC-7A14-4679-897C-1CFEEC3B5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44119"/>
            <a:ext cx="2870835" cy="19278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MapMyRun screenshot of &quot;How did this run feel?&quot;">
            <a:extLst>
              <a:ext uri="{FF2B5EF4-FFF2-40B4-BE49-F238E27FC236}">
                <a16:creationId xmlns:a16="http://schemas.microsoft.com/office/drawing/2014/main" id="{83E8998B-2023-4722-85D4-40EB9DCCE1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16" b="52677"/>
          <a:stretch/>
        </p:blipFill>
        <p:spPr>
          <a:xfrm>
            <a:off x="4852035" y="3814279"/>
            <a:ext cx="2442131" cy="1868586"/>
          </a:xfrm>
          <a:prstGeom prst="rect">
            <a:avLst/>
          </a:prstGeom>
          <a:ln w="34925">
            <a:solidFill>
              <a:schemeClr val="tx1"/>
            </a:solidFill>
          </a:ln>
        </p:spPr>
      </p:pic>
      <p:sp>
        <p:nvSpPr>
          <p:cNvPr id="4" name="Footer Placeholder 3">
            <a:extLst>
              <a:ext uri="{FF2B5EF4-FFF2-40B4-BE49-F238E27FC236}">
                <a16:creationId xmlns:a16="http://schemas.microsoft.com/office/drawing/2014/main" id="{A6618CC8-6ED5-4A62-AB4E-8E4F226D1085}"/>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386066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3A140-5595-44AE-9646-C0E5A0776AC7}"/>
              </a:ext>
            </a:extLst>
          </p:cNvPr>
          <p:cNvSpPr>
            <a:spLocks noGrp="1"/>
          </p:cNvSpPr>
          <p:nvPr>
            <p:ph type="title"/>
          </p:nvPr>
        </p:nvSpPr>
        <p:spPr/>
        <p:txBody>
          <a:bodyPr/>
          <a:lstStyle/>
          <a:p>
            <a:r>
              <a:rPr lang="en-US" dirty="0" err="1"/>
              <a:t>MapMyRun</a:t>
            </a:r>
            <a:endParaRPr lang="en-US" dirty="0"/>
          </a:p>
        </p:txBody>
      </p:sp>
      <p:sp>
        <p:nvSpPr>
          <p:cNvPr id="2" name="Content Placeholder 1">
            <a:extLst>
              <a:ext uri="{FF2B5EF4-FFF2-40B4-BE49-F238E27FC236}">
                <a16:creationId xmlns:a16="http://schemas.microsoft.com/office/drawing/2014/main" id="{331A4294-3F8A-4A05-A440-D64514AD2211}"/>
              </a:ext>
            </a:extLst>
          </p:cNvPr>
          <p:cNvSpPr>
            <a:spLocks noGrp="1"/>
          </p:cNvSpPr>
          <p:nvPr>
            <p:ph idx="1"/>
          </p:nvPr>
        </p:nvSpPr>
        <p:spPr/>
        <p:txBody>
          <a:bodyPr/>
          <a:lstStyle/>
          <a:p>
            <a:r>
              <a:rPr lang="en-US" dirty="0"/>
              <a:t>Accessible maps</a:t>
            </a:r>
          </a:p>
          <a:p>
            <a:r>
              <a:rPr lang="en-US" dirty="0"/>
              <a:t>Unlabeled buttons</a:t>
            </a:r>
          </a:p>
          <a:p>
            <a:r>
              <a:rPr lang="en-US" dirty="0"/>
              <a:t>Internal screen reader</a:t>
            </a:r>
          </a:p>
          <a:p>
            <a:r>
              <a:rPr lang="en-US" dirty="0"/>
              <a:t>Finishing workout</a:t>
            </a:r>
          </a:p>
        </p:txBody>
      </p:sp>
      <p:pic>
        <p:nvPicPr>
          <p:cNvPr id="5" name="Picture 4" descr="UnderArmour 'hold to finish' button">
            <a:extLst>
              <a:ext uri="{FF2B5EF4-FFF2-40B4-BE49-F238E27FC236}">
                <a16:creationId xmlns:a16="http://schemas.microsoft.com/office/drawing/2014/main" id="{A24A1125-6DEF-42B2-84A7-B73BF8858508}"/>
              </a:ext>
            </a:extLst>
          </p:cNvPr>
          <p:cNvPicPr>
            <a:picLocks noChangeAspect="1"/>
          </p:cNvPicPr>
          <p:nvPr/>
        </p:nvPicPr>
        <p:blipFill rotWithShape="1">
          <a:blip r:embed="rId3"/>
          <a:srcRect t="32356"/>
          <a:stretch/>
        </p:blipFill>
        <p:spPr>
          <a:xfrm>
            <a:off x="2590800" y="3475990"/>
            <a:ext cx="1798406" cy="2141538"/>
          </a:xfrm>
          <a:prstGeom prst="rect">
            <a:avLst/>
          </a:prstGeom>
          <a:ln w="34925">
            <a:solidFill>
              <a:srgbClr val="FF0000"/>
            </a:solidFill>
          </a:ln>
        </p:spPr>
      </p:pic>
      <p:pic>
        <p:nvPicPr>
          <p:cNvPr id="7" name="Picture 6" descr="Workout in progress screen from MapMyRun">
            <a:extLst>
              <a:ext uri="{FF2B5EF4-FFF2-40B4-BE49-F238E27FC236}">
                <a16:creationId xmlns:a16="http://schemas.microsoft.com/office/drawing/2014/main" id="{8E0D6AD5-EFBE-4750-98E6-DF5E37B8B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208" y="718820"/>
            <a:ext cx="3048000" cy="5257800"/>
          </a:xfrm>
          <a:prstGeom prst="rect">
            <a:avLst/>
          </a:prstGeom>
        </p:spPr>
      </p:pic>
      <p:sp>
        <p:nvSpPr>
          <p:cNvPr id="4" name="Footer Placeholder 3">
            <a:extLst>
              <a:ext uri="{FF2B5EF4-FFF2-40B4-BE49-F238E27FC236}">
                <a16:creationId xmlns:a16="http://schemas.microsoft.com/office/drawing/2014/main" id="{0C4ED8B0-D7E4-4DC5-9B92-E34A1ED4934D}"/>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3509394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BFF755-3A01-49C1-A8B0-EBBBA408FD51}"/>
              </a:ext>
            </a:extLst>
          </p:cNvPr>
          <p:cNvSpPr>
            <a:spLocks noGrp="1"/>
          </p:cNvSpPr>
          <p:nvPr>
            <p:ph type="title"/>
          </p:nvPr>
        </p:nvSpPr>
        <p:spPr/>
        <p:txBody>
          <a:bodyPr/>
          <a:lstStyle/>
          <a:p>
            <a:r>
              <a:rPr lang="en-US" dirty="0"/>
              <a:t>Overall findings</a:t>
            </a:r>
          </a:p>
        </p:txBody>
      </p:sp>
      <p:pic>
        <p:nvPicPr>
          <p:cNvPr id="6" name="Picture 5" descr="Hands passing a baton to each other. ">
            <a:extLst>
              <a:ext uri="{FF2B5EF4-FFF2-40B4-BE49-F238E27FC236}">
                <a16:creationId xmlns:a16="http://schemas.microsoft.com/office/drawing/2014/main" id="{1401592C-87E9-4365-8984-E62418DFCDB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4517"/>
          <a:stretch/>
        </p:blipFill>
        <p:spPr>
          <a:xfrm>
            <a:off x="0" y="1681957"/>
            <a:ext cx="9144000" cy="3880643"/>
          </a:xfrm>
          <a:prstGeom prst="rect">
            <a:avLst/>
          </a:prstGeom>
        </p:spPr>
      </p:pic>
      <p:sp>
        <p:nvSpPr>
          <p:cNvPr id="2" name="Content Placeholder 1">
            <a:extLst>
              <a:ext uri="{FF2B5EF4-FFF2-40B4-BE49-F238E27FC236}">
                <a16:creationId xmlns:a16="http://schemas.microsoft.com/office/drawing/2014/main" id="{2E316129-07F9-492F-A2E6-9B4408910A80}"/>
              </a:ext>
            </a:extLst>
          </p:cNvPr>
          <p:cNvSpPr>
            <a:spLocks noGrp="1"/>
          </p:cNvSpPr>
          <p:nvPr>
            <p:ph idx="1"/>
          </p:nvPr>
        </p:nvSpPr>
        <p:spPr/>
        <p:txBody>
          <a:bodyPr/>
          <a:lstStyle/>
          <a:p>
            <a:r>
              <a:rPr lang="en-US" dirty="0"/>
              <a:t>Labeled buttons would increase accessibility</a:t>
            </a:r>
          </a:p>
          <a:p>
            <a:r>
              <a:rPr lang="en-US" dirty="0"/>
              <a:t>More access to the interface</a:t>
            </a:r>
          </a:p>
          <a:p>
            <a:r>
              <a:rPr lang="en-US" dirty="0"/>
              <a:t>Screen readers and vibrations</a:t>
            </a:r>
          </a:p>
          <a:p>
            <a:r>
              <a:rPr lang="en-US" dirty="0"/>
              <a:t>Nothing truly ‘outside the box’ accessible</a:t>
            </a:r>
          </a:p>
        </p:txBody>
      </p:sp>
      <p:sp>
        <p:nvSpPr>
          <p:cNvPr id="4" name="Footer Placeholder 3">
            <a:extLst>
              <a:ext uri="{FF2B5EF4-FFF2-40B4-BE49-F238E27FC236}">
                <a16:creationId xmlns:a16="http://schemas.microsoft.com/office/drawing/2014/main" id="{D9F5909F-464C-47FD-9ACE-F449C4CA28DE}"/>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148093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5F27D-5393-42B2-AC7E-390ECD79AD4A}"/>
              </a:ext>
            </a:extLst>
          </p:cNvPr>
          <p:cNvSpPr>
            <a:spLocks noGrp="1"/>
          </p:cNvSpPr>
          <p:nvPr>
            <p:ph type="title"/>
          </p:nvPr>
        </p:nvSpPr>
        <p:spPr/>
        <p:txBody>
          <a:bodyPr/>
          <a:lstStyle/>
          <a:p>
            <a:r>
              <a:rPr lang="en-US" dirty="0"/>
              <a:t>Conclusion</a:t>
            </a:r>
          </a:p>
        </p:txBody>
      </p:sp>
      <p:pic>
        <p:nvPicPr>
          <p:cNvPr id="6" name="Picture 5" descr="A figure crossing the finish line tape. ">
            <a:extLst>
              <a:ext uri="{FF2B5EF4-FFF2-40B4-BE49-F238E27FC236}">
                <a16:creationId xmlns:a16="http://schemas.microsoft.com/office/drawing/2014/main" id="{071FE977-1177-4C77-9251-B9658B884B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29000" y="3551238"/>
            <a:ext cx="4572000" cy="2857500"/>
          </a:xfrm>
          <a:prstGeom prst="rect">
            <a:avLst/>
          </a:prstGeom>
        </p:spPr>
      </p:pic>
      <p:sp>
        <p:nvSpPr>
          <p:cNvPr id="2" name="Content Placeholder 1">
            <a:extLst>
              <a:ext uri="{FF2B5EF4-FFF2-40B4-BE49-F238E27FC236}">
                <a16:creationId xmlns:a16="http://schemas.microsoft.com/office/drawing/2014/main" id="{14A49B70-1E22-419F-B382-36D14F0B2CEE}"/>
              </a:ext>
            </a:extLst>
          </p:cNvPr>
          <p:cNvSpPr>
            <a:spLocks noGrp="1"/>
          </p:cNvSpPr>
          <p:nvPr>
            <p:ph idx="1"/>
          </p:nvPr>
        </p:nvSpPr>
        <p:spPr/>
        <p:txBody>
          <a:bodyPr/>
          <a:lstStyle/>
          <a:p>
            <a:r>
              <a:rPr lang="en-US" dirty="0"/>
              <a:t>Running with a disability is inclusive</a:t>
            </a:r>
          </a:p>
          <a:p>
            <a:r>
              <a:rPr lang="en-US" dirty="0"/>
              <a:t>Challenges still persist</a:t>
            </a:r>
          </a:p>
          <a:p>
            <a:r>
              <a:rPr lang="en-US" dirty="0"/>
              <a:t>Great innovations for running technology specifically for blind runners</a:t>
            </a:r>
          </a:p>
          <a:p>
            <a:r>
              <a:rPr lang="en-US" dirty="0"/>
              <a:t>No truly accessible run tracking app</a:t>
            </a:r>
          </a:p>
          <a:p>
            <a:pPr lvl="1"/>
            <a:r>
              <a:rPr lang="en-US" dirty="0"/>
              <a:t>Not yet!</a:t>
            </a:r>
          </a:p>
        </p:txBody>
      </p:sp>
      <p:sp>
        <p:nvSpPr>
          <p:cNvPr id="4" name="Footer Placeholder 3">
            <a:extLst>
              <a:ext uri="{FF2B5EF4-FFF2-40B4-BE49-F238E27FC236}">
                <a16:creationId xmlns:a16="http://schemas.microsoft.com/office/drawing/2014/main" id="{F90CE70B-5DCD-4129-A97E-F28F39DB0599}"/>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2871096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A03FB9-BB34-4825-8516-92C91221AABD}"/>
              </a:ext>
            </a:extLst>
          </p:cNvPr>
          <p:cNvSpPr>
            <a:spLocks noGrp="1"/>
          </p:cNvSpPr>
          <p:nvPr>
            <p:ph type="title"/>
          </p:nvPr>
        </p:nvSpPr>
        <p:spPr/>
        <p:txBody>
          <a:bodyPr/>
          <a:lstStyle/>
          <a:p>
            <a:r>
              <a:rPr lang="en-US" dirty="0"/>
              <a:t>Organizations for Runners</a:t>
            </a:r>
          </a:p>
        </p:txBody>
      </p:sp>
      <p:sp>
        <p:nvSpPr>
          <p:cNvPr id="2" name="Content Placeholder 1">
            <a:extLst>
              <a:ext uri="{FF2B5EF4-FFF2-40B4-BE49-F238E27FC236}">
                <a16:creationId xmlns:a16="http://schemas.microsoft.com/office/drawing/2014/main" id="{23A2DD0C-A008-4E76-BEB7-2E6EAF02B48C}"/>
              </a:ext>
            </a:extLst>
          </p:cNvPr>
          <p:cNvSpPr>
            <a:spLocks noGrp="1"/>
          </p:cNvSpPr>
          <p:nvPr>
            <p:ph idx="1"/>
          </p:nvPr>
        </p:nvSpPr>
        <p:spPr/>
        <p:txBody>
          <a:bodyPr/>
          <a:lstStyle/>
          <a:p>
            <a:r>
              <a:rPr lang="en-US" dirty="0">
                <a:hlinkClick r:id="rId3"/>
              </a:rPr>
              <a:t>U.S. Association of Blind Athletes (</a:t>
            </a:r>
            <a:r>
              <a:rPr lang="en-US" dirty="0" err="1">
                <a:hlinkClick r:id="rId3"/>
              </a:rPr>
              <a:t>USABA</a:t>
            </a:r>
            <a:r>
              <a:rPr lang="en-US" dirty="0">
                <a:hlinkClick r:id="rId3"/>
              </a:rPr>
              <a:t>)</a:t>
            </a:r>
            <a:endParaRPr lang="en-US" dirty="0"/>
          </a:p>
          <a:p>
            <a:r>
              <a:rPr lang="en-US" dirty="0">
                <a:hlinkClick r:id="rId4"/>
              </a:rPr>
              <a:t>United in Stride</a:t>
            </a:r>
            <a:endParaRPr lang="en-US" dirty="0"/>
          </a:p>
          <a:p>
            <a:r>
              <a:rPr lang="en-US" dirty="0">
                <a:hlinkClick r:id="rId5"/>
              </a:rPr>
              <a:t>Achilles International</a:t>
            </a:r>
            <a:endParaRPr lang="en-US" dirty="0"/>
          </a:p>
          <a:p>
            <a:r>
              <a:rPr lang="en-US" dirty="0">
                <a:hlinkClick r:id="rId6"/>
              </a:rPr>
              <a:t>Challenged Athletes Foundation (CAF)</a:t>
            </a:r>
            <a:endParaRPr lang="en-US" dirty="0"/>
          </a:p>
          <a:p>
            <a:r>
              <a:rPr lang="en-US" dirty="0">
                <a:hlinkClick r:id="rId7"/>
              </a:rPr>
              <a:t>Team Red, White, and Blue (</a:t>
            </a:r>
            <a:r>
              <a:rPr lang="en-US" dirty="0" err="1">
                <a:hlinkClick r:id="rId7"/>
              </a:rPr>
              <a:t>RWB</a:t>
            </a:r>
            <a:r>
              <a:rPr lang="en-US" dirty="0">
                <a:hlinkClick r:id="rId7"/>
              </a:rPr>
              <a:t>)</a:t>
            </a:r>
            <a:endParaRPr lang="en-US" dirty="0"/>
          </a:p>
          <a:p>
            <a:r>
              <a:rPr lang="en-US" dirty="0">
                <a:hlinkClick r:id="rId8"/>
              </a:rPr>
              <a:t>C Different Foundation</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8235FC41-5F6C-4697-A666-D84F784EFDEC}"/>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339793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DAFB2-35ED-424F-8949-6DFAD4DCCB98}"/>
              </a:ext>
            </a:extLst>
          </p:cNvPr>
          <p:cNvSpPr>
            <a:spLocks noGrp="1"/>
          </p:cNvSpPr>
          <p:nvPr>
            <p:ph type="title"/>
          </p:nvPr>
        </p:nvSpPr>
        <p:spPr/>
        <p:txBody>
          <a:bodyPr/>
          <a:lstStyle/>
          <a:p>
            <a:r>
              <a:rPr lang="en-US" dirty="0"/>
              <a:t>Who? More importantly, why?</a:t>
            </a:r>
          </a:p>
        </p:txBody>
      </p:sp>
      <p:sp>
        <p:nvSpPr>
          <p:cNvPr id="2" name="Content Placeholder 1">
            <a:extLst>
              <a:ext uri="{FF2B5EF4-FFF2-40B4-BE49-F238E27FC236}">
                <a16:creationId xmlns:a16="http://schemas.microsoft.com/office/drawing/2014/main" id="{B7B45A75-736A-4E68-97B7-9BD8130FE5BC}"/>
              </a:ext>
            </a:extLst>
          </p:cNvPr>
          <p:cNvSpPr>
            <a:spLocks noGrp="1"/>
          </p:cNvSpPr>
          <p:nvPr>
            <p:ph idx="1"/>
          </p:nvPr>
        </p:nvSpPr>
        <p:spPr/>
        <p:txBody>
          <a:bodyPr/>
          <a:lstStyle/>
          <a:p>
            <a:r>
              <a:rPr lang="en-US" dirty="0"/>
              <a:t>Most popular sport worldwide</a:t>
            </a:r>
          </a:p>
          <a:p>
            <a:r>
              <a:rPr lang="en-US" dirty="0"/>
              <a:t>Nearly 60 million Americans ran or jogged</a:t>
            </a:r>
          </a:p>
          <a:p>
            <a:pPr lvl="1"/>
            <a:r>
              <a:rPr lang="en-US" dirty="0"/>
              <a:t>Walking for fitness had 110 million participants</a:t>
            </a:r>
          </a:p>
          <a:p>
            <a:r>
              <a:rPr lang="en-US" dirty="0"/>
              <a:t>25% of Americans ran for exercise/health	</a:t>
            </a:r>
          </a:p>
          <a:p>
            <a:r>
              <a:rPr lang="en-US" dirty="0"/>
              <a:t>Continued success—runners report:</a:t>
            </a:r>
          </a:p>
          <a:p>
            <a:pPr lvl="1"/>
            <a:r>
              <a:rPr lang="en-US" dirty="0"/>
              <a:t>Racing</a:t>
            </a:r>
          </a:p>
          <a:p>
            <a:pPr lvl="1"/>
            <a:r>
              <a:rPr lang="en-US" dirty="0"/>
              <a:t>Staying healthy</a:t>
            </a:r>
          </a:p>
          <a:p>
            <a:pPr lvl="1"/>
            <a:r>
              <a:rPr lang="en-US" dirty="0"/>
              <a:t>Relieving stress</a:t>
            </a:r>
          </a:p>
          <a:p>
            <a:pPr lvl="1"/>
            <a:r>
              <a:rPr lang="en-US" dirty="0"/>
              <a:t>Surprisingly fun</a:t>
            </a:r>
          </a:p>
        </p:txBody>
      </p:sp>
      <p:pic>
        <p:nvPicPr>
          <p:cNvPr id="7" name="Picture 6" descr="Grouped image of eight running sneakers, no brand, on colorful backgrounds">
            <a:extLst>
              <a:ext uri="{FF2B5EF4-FFF2-40B4-BE49-F238E27FC236}">
                <a16:creationId xmlns:a16="http://schemas.microsoft.com/office/drawing/2014/main" id="{BB1CFDAA-DED3-4669-972E-DA376DDA5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962400"/>
            <a:ext cx="4267200" cy="1926167"/>
          </a:xfrm>
          <a:prstGeom prst="rect">
            <a:avLst/>
          </a:prstGeom>
        </p:spPr>
      </p:pic>
      <p:sp>
        <p:nvSpPr>
          <p:cNvPr id="4" name="Footer Placeholder 3">
            <a:extLst>
              <a:ext uri="{FF2B5EF4-FFF2-40B4-BE49-F238E27FC236}">
                <a16:creationId xmlns:a16="http://schemas.microsoft.com/office/drawing/2014/main" id="{A7740A87-FD18-4548-8428-BCDA75355811}"/>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951834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884DA-BDFA-4760-B783-E114A78EE782}"/>
              </a:ext>
            </a:extLst>
          </p:cNvPr>
          <p:cNvSpPr>
            <a:spLocks noGrp="1"/>
          </p:cNvSpPr>
          <p:nvPr>
            <p:ph type="title"/>
          </p:nvPr>
        </p:nvSpPr>
        <p:spPr/>
        <p:txBody>
          <a:bodyPr/>
          <a:lstStyle/>
          <a:p>
            <a:r>
              <a:rPr lang="en-US" dirty="0"/>
              <a:t>Thanks for lacing up with AP!</a:t>
            </a:r>
          </a:p>
        </p:txBody>
      </p:sp>
      <p:grpSp>
        <p:nvGrpSpPr>
          <p:cNvPr id="2" name="Group 1" descr="Grouped collage of Sharon and Dana at various road races">
            <a:extLst>
              <a:ext uri="{FF2B5EF4-FFF2-40B4-BE49-F238E27FC236}">
                <a16:creationId xmlns:a16="http://schemas.microsoft.com/office/drawing/2014/main" id="{6C067C98-D70F-4C71-A78B-3E74D5046B2F}"/>
              </a:ext>
            </a:extLst>
          </p:cNvPr>
          <p:cNvGrpSpPr/>
          <p:nvPr/>
        </p:nvGrpSpPr>
        <p:grpSpPr>
          <a:xfrm>
            <a:off x="736955" y="1400433"/>
            <a:ext cx="7606309" cy="4360451"/>
            <a:chOff x="736955" y="1400433"/>
            <a:chExt cx="7606309" cy="4360451"/>
          </a:xfrm>
        </p:grpSpPr>
        <p:pic>
          <p:nvPicPr>
            <p:cNvPr id="6" name="Picture 5" descr="&quot;&quot;">
              <a:extLst>
                <a:ext uri="{FF2B5EF4-FFF2-40B4-BE49-F238E27FC236}">
                  <a16:creationId xmlns:a16="http://schemas.microsoft.com/office/drawing/2014/main" id="{7568D5FD-8505-4AC3-88EA-61A3BBBD9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976"/>
            <a:stretch/>
          </p:blipFill>
          <p:spPr>
            <a:xfrm>
              <a:off x="736955" y="1400433"/>
              <a:ext cx="2693239" cy="4360451"/>
            </a:xfrm>
            <a:prstGeom prst="rect">
              <a:avLst/>
            </a:prstGeom>
          </p:spPr>
        </p:pic>
        <p:pic>
          <p:nvPicPr>
            <p:cNvPr id="8" name="Picture 7" descr="&quot;&quot;">
              <a:extLst>
                <a:ext uri="{FF2B5EF4-FFF2-40B4-BE49-F238E27FC236}">
                  <a16:creationId xmlns:a16="http://schemas.microsoft.com/office/drawing/2014/main" id="{FAB2806A-AECE-422B-A4B0-C17BBCF10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580" y="3510960"/>
              <a:ext cx="2999899" cy="2249924"/>
            </a:xfrm>
            <a:prstGeom prst="rect">
              <a:avLst/>
            </a:prstGeom>
          </p:spPr>
        </p:pic>
        <p:pic>
          <p:nvPicPr>
            <p:cNvPr id="5" name="Picture 4" descr="&quot;&quot;">
              <a:extLst>
                <a:ext uri="{FF2B5EF4-FFF2-40B4-BE49-F238E27FC236}">
                  <a16:creationId xmlns:a16="http://schemas.microsoft.com/office/drawing/2014/main" id="{C89D180B-54C5-40E9-930F-E87B417750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445" b="14444"/>
            <a:stretch/>
          </p:blipFill>
          <p:spPr>
            <a:xfrm>
              <a:off x="3032124" y="1417638"/>
              <a:ext cx="2828348" cy="2062841"/>
            </a:xfrm>
            <a:prstGeom prst="rect">
              <a:avLst/>
            </a:prstGeom>
          </p:spPr>
        </p:pic>
        <p:pic>
          <p:nvPicPr>
            <p:cNvPr id="9" name="Picture 8" descr="&quot;&quot;">
              <a:extLst>
                <a:ext uri="{FF2B5EF4-FFF2-40B4-BE49-F238E27FC236}">
                  <a16:creationId xmlns:a16="http://schemas.microsoft.com/office/drawing/2014/main" id="{6229AEC5-1D45-4073-A0D1-B846EA1BBFC5}"/>
                </a:ext>
              </a:extLst>
            </p:cNvPr>
            <p:cNvPicPr>
              <a:picLocks noChangeAspect="1"/>
            </p:cNvPicPr>
            <p:nvPr/>
          </p:nvPicPr>
          <p:blipFill rotWithShape="1">
            <a:blip r:embed="rId6">
              <a:extLst>
                <a:ext uri="{28A0092B-C50C-407E-A947-70E740481C1C}">
                  <a14:useLocalDpi xmlns:a14="http://schemas.microsoft.com/office/drawing/2010/main" val="0"/>
                </a:ext>
              </a:extLst>
            </a:blip>
            <a:srcRect l="8075" t="8519" r="24193" b="13837"/>
            <a:stretch/>
          </p:blipFill>
          <p:spPr>
            <a:xfrm>
              <a:off x="5915765" y="2529311"/>
              <a:ext cx="2427499" cy="3231573"/>
            </a:xfrm>
            <a:prstGeom prst="rect">
              <a:avLst/>
            </a:prstGeom>
          </p:spPr>
        </p:pic>
        <p:pic>
          <p:nvPicPr>
            <p:cNvPr id="11" name="Picture 10" descr="&quot;&quot;">
              <a:extLst>
                <a:ext uri="{FF2B5EF4-FFF2-40B4-BE49-F238E27FC236}">
                  <a16:creationId xmlns:a16="http://schemas.microsoft.com/office/drawing/2014/main" id="{D0BC7127-A96B-48B7-BFA6-AE7FAC7A4C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0" y="1417638"/>
              <a:ext cx="2572971" cy="1929728"/>
            </a:xfrm>
            <a:prstGeom prst="rect">
              <a:avLst/>
            </a:prstGeom>
          </p:spPr>
        </p:pic>
      </p:grpSp>
      <p:sp>
        <p:nvSpPr>
          <p:cNvPr id="4" name="Footer Placeholder 3">
            <a:extLst>
              <a:ext uri="{FF2B5EF4-FFF2-40B4-BE49-F238E27FC236}">
                <a16:creationId xmlns:a16="http://schemas.microsoft.com/office/drawing/2014/main" id="{233FA408-6B57-4672-BA20-E9AFDA4729DB}"/>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3773114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00" y="94821"/>
            <a:ext cx="9169400" cy="1143000"/>
          </a:xfrm>
        </p:spPr>
        <p:txBody>
          <a:bodyPr/>
          <a:lstStyle/>
          <a:p>
            <a:pPr algn="ctr"/>
            <a:r>
              <a:rPr lang="en-US" dirty="0"/>
              <a:t>Contact Information</a:t>
            </a:r>
          </a:p>
        </p:txBody>
      </p:sp>
      <p:sp>
        <p:nvSpPr>
          <p:cNvPr id="3" name="Content Placeholder 2"/>
          <p:cNvSpPr>
            <a:spLocks noGrp="1"/>
          </p:cNvSpPr>
          <p:nvPr>
            <p:ph sz="half" idx="4294967295"/>
          </p:nvPr>
        </p:nvSpPr>
        <p:spPr>
          <a:xfrm>
            <a:off x="4354" y="1237821"/>
            <a:ext cx="9169400" cy="5158741"/>
          </a:xfrm>
        </p:spPr>
        <p:txBody>
          <a:bodyPr/>
          <a:lstStyle/>
          <a:p>
            <a:pPr marL="0" indent="0" algn="ctr">
              <a:buNone/>
            </a:pPr>
            <a:r>
              <a:rPr lang="en-US" b="1" dirty="0"/>
              <a:t>Dana Marlowe:</a:t>
            </a:r>
          </a:p>
          <a:p>
            <a:pPr marL="0" indent="0" algn="ctr">
              <a:buNone/>
            </a:pPr>
            <a:r>
              <a:rPr lang="en-US" dirty="0"/>
              <a:t>DMarlowe@AccessibilityPartners.com</a:t>
            </a:r>
          </a:p>
          <a:p>
            <a:pPr marL="0" indent="0" algn="ctr">
              <a:buNone/>
            </a:pPr>
            <a:endParaRPr lang="en-US" dirty="0"/>
          </a:p>
          <a:p>
            <a:pPr marL="0" indent="0" algn="ctr">
              <a:buNone/>
            </a:pPr>
            <a:r>
              <a:rPr lang="en-US" b="1" dirty="0"/>
              <a:t>Sharon Rosenblatt: </a:t>
            </a:r>
            <a:r>
              <a:rPr lang="en-US" dirty="0"/>
              <a:t>SRosenblatt@AccessibilityPartners.com</a:t>
            </a:r>
            <a:br>
              <a:rPr lang="en-US" dirty="0"/>
            </a:br>
            <a:endParaRPr lang="en-US" dirty="0"/>
          </a:p>
          <a:p>
            <a:pPr marL="0" indent="0" algn="ctr">
              <a:buNone/>
            </a:pPr>
            <a:r>
              <a:rPr lang="en-US" b="1" dirty="0"/>
              <a:t>www.AccessibilityPartners.com</a:t>
            </a:r>
            <a:br>
              <a:rPr lang="en-US" b="1" dirty="0"/>
            </a:br>
            <a:r>
              <a:rPr lang="en-US" b="1" dirty="0"/>
              <a:t>301-717-7177</a:t>
            </a:r>
            <a:endParaRPr lang="en-US" dirty="0"/>
          </a:p>
          <a:p>
            <a:pPr marL="0" indent="0" algn="ctr">
              <a:buNone/>
            </a:pPr>
            <a:endParaRPr lang="en-US" dirty="0"/>
          </a:p>
          <a:p>
            <a:pPr lvl="1" algn="ctr"/>
            <a:r>
              <a:rPr lang="en-US" dirty="0"/>
              <a:t>www.facebook.com/AccessibilityPartners</a:t>
            </a:r>
          </a:p>
          <a:p>
            <a:pPr lvl="1" algn="ctr"/>
            <a:endParaRPr lang="en-US" dirty="0"/>
          </a:p>
          <a:p>
            <a:pPr lvl="1" algn="ctr"/>
            <a:r>
              <a:rPr lang="en-US" dirty="0"/>
              <a:t>@Access_Partners</a:t>
            </a:r>
            <a:br>
              <a:rPr lang="en-US" dirty="0"/>
            </a:br>
            <a:endParaRPr lang="en-US" dirty="0"/>
          </a:p>
          <a:p>
            <a:pPr marL="0" indent="0" algn="ctr">
              <a:buNone/>
            </a:pPr>
            <a:endParaRPr lang="en-US" dirty="0"/>
          </a:p>
          <a:p>
            <a:pPr marL="0" indent="0" algn="ctr">
              <a:buNone/>
            </a:pPr>
            <a:endParaRPr lang="en-US" dirty="0"/>
          </a:p>
        </p:txBody>
      </p:sp>
      <p:pic>
        <p:nvPicPr>
          <p:cNvPr id="6146" name="Picture 2" descr="Facebook logo&#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689" y="5187894"/>
            <a:ext cx="572357" cy="5723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wit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4923" y="5749719"/>
            <a:ext cx="646843" cy="6468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 2019 Accessibility Partners. Not to be reproduced without permission.</a:t>
            </a:r>
          </a:p>
        </p:txBody>
      </p:sp>
    </p:spTree>
    <p:extLst>
      <p:ext uri="{BB962C8B-B14F-4D97-AF65-F5344CB8AC3E}">
        <p14:creationId xmlns:p14="http://schemas.microsoft.com/office/powerpoint/2010/main" val="4126198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61367-906A-433B-B044-9405663D2237}"/>
              </a:ext>
            </a:extLst>
          </p:cNvPr>
          <p:cNvSpPr>
            <a:spLocks noGrp="1"/>
          </p:cNvSpPr>
          <p:nvPr>
            <p:ph type="title"/>
          </p:nvPr>
        </p:nvSpPr>
        <p:spPr/>
        <p:txBody>
          <a:bodyPr/>
          <a:lstStyle/>
          <a:p>
            <a:r>
              <a:rPr lang="en-US" dirty="0"/>
              <a:t>Resources</a:t>
            </a:r>
          </a:p>
        </p:txBody>
      </p:sp>
      <p:sp>
        <p:nvSpPr>
          <p:cNvPr id="2" name="Content Placeholder 1">
            <a:extLst>
              <a:ext uri="{FF2B5EF4-FFF2-40B4-BE49-F238E27FC236}">
                <a16:creationId xmlns:a16="http://schemas.microsoft.com/office/drawing/2014/main" id="{D4254BC6-9E05-4ABC-A7AF-486DE9F82047}"/>
              </a:ext>
            </a:extLst>
          </p:cNvPr>
          <p:cNvSpPr>
            <a:spLocks noGrp="1"/>
          </p:cNvSpPr>
          <p:nvPr>
            <p:ph idx="1"/>
          </p:nvPr>
        </p:nvSpPr>
        <p:spPr>
          <a:xfrm>
            <a:off x="114300" y="1417638"/>
            <a:ext cx="8915400" cy="4525962"/>
          </a:xfrm>
        </p:spPr>
        <p:txBody>
          <a:bodyPr/>
          <a:lstStyle/>
          <a:p>
            <a:r>
              <a:rPr lang="en-US" sz="1300" dirty="0">
                <a:hlinkClick r:id="rId3"/>
              </a:rPr>
              <a:t>Running &amp; Jogging - Statistics &amp; Facts</a:t>
            </a:r>
            <a:endParaRPr lang="en-US" sz="1300" dirty="0"/>
          </a:p>
          <a:p>
            <a:r>
              <a:rPr lang="en-US" sz="1300" dirty="0">
                <a:hlinkClick r:id="rId4"/>
              </a:rPr>
              <a:t>NFB: Being Blind and Being Fit Are Compatible Characteristics</a:t>
            </a:r>
            <a:endParaRPr lang="en-US" sz="1300" dirty="0"/>
          </a:p>
          <a:p>
            <a:r>
              <a:rPr lang="en-US" sz="1300" dirty="0">
                <a:hlinkClick r:id="rId5"/>
              </a:rPr>
              <a:t>The Guardian: Why do gyms make things so difficult for blind people?</a:t>
            </a:r>
            <a:endParaRPr lang="en-US" sz="1300" dirty="0"/>
          </a:p>
          <a:p>
            <a:r>
              <a:rPr lang="en-US" sz="1300" dirty="0">
                <a:hlinkClick r:id="rId6"/>
              </a:rPr>
              <a:t>RNIB: My Voice 2015: The views and experiences of blind and partially sighted people in the UK</a:t>
            </a:r>
            <a:endParaRPr lang="en-US" sz="1300" dirty="0"/>
          </a:p>
          <a:p>
            <a:r>
              <a:rPr lang="en-US" sz="1300" dirty="0">
                <a:hlinkClick r:id="rId7"/>
              </a:rPr>
              <a:t>Access to Fitness</a:t>
            </a:r>
            <a:endParaRPr lang="en-US" sz="1300" dirty="0"/>
          </a:p>
          <a:p>
            <a:r>
              <a:rPr lang="en-US" sz="1300" dirty="0">
                <a:hlinkClick r:id="rId8"/>
              </a:rPr>
              <a:t>APH: Fitness for Individuals Who Are Visually Impaired or Deafblind</a:t>
            </a:r>
            <a:endParaRPr lang="en-US" sz="1300" dirty="0"/>
          </a:p>
          <a:p>
            <a:r>
              <a:rPr lang="en-US" sz="1300" dirty="0">
                <a:hlinkClick r:id="rId9"/>
              </a:rPr>
              <a:t>Beyond the finish line: How technology helped a blind athlete run free at the New York Marathon</a:t>
            </a:r>
            <a:endParaRPr lang="en-US" sz="1300" dirty="0"/>
          </a:p>
          <a:p>
            <a:r>
              <a:rPr lang="en-US" sz="1300" dirty="0">
                <a:hlinkClick r:id="rId10"/>
              </a:rPr>
              <a:t>Eyes-Free Fitness: Described Workouts for the Blind and Visually Impaired</a:t>
            </a:r>
            <a:endParaRPr lang="en-US" sz="1300" dirty="0"/>
          </a:p>
          <a:p>
            <a:r>
              <a:rPr lang="en-US" sz="1300" dirty="0">
                <a:hlinkClick r:id="rId11"/>
              </a:rPr>
              <a:t>CBS News: Running Blind</a:t>
            </a:r>
            <a:endParaRPr lang="en-US" sz="1300" dirty="0"/>
          </a:p>
          <a:p>
            <a:r>
              <a:rPr lang="en-US" sz="1300" dirty="0">
                <a:hlinkClick r:id="rId12"/>
              </a:rPr>
              <a:t>Revolutionary eAscot app guides blind marathon runners</a:t>
            </a:r>
            <a:endParaRPr lang="en-US" sz="1300" dirty="0"/>
          </a:p>
          <a:p>
            <a:r>
              <a:rPr lang="en-US" sz="1300" dirty="0">
                <a:hlinkClick r:id="rId13"/>
              </a:rPr>
              <a:t>United in Stride</a:t>
            </a:r>
            <a:endParaRPr lang="en-US" sz="1300" dirty="0"/>
          </a:p>
          <a:p>
            <a:r>
              <a:rPr lang="en-US" sz="1300" dirty="0">
                <a:hlinkClick r:id="rId14"/>
              </a:rPr>
              <a:t>Achilles International</a:t>
            </a:r>
            <a:endParaRPr lang="en-US" sz="1300" dirty="0"/>
          </a:p>
          <a:p>
            <a:r>
              <a:rPr lang="en-US" sz="1300" dirty="0">
                <a:hlinkClick r:id="rId15"/>
              </a:rPr>
              <a:t>Run Go</a:t>
            </a:r>
            <a:endParaRPr lang="en-US" sz="1300" dirty="0"/>
          </a:p>
          <a:p>
            <a:r>
              <a:rPr lang="en-US" sz="1300" dirty="0">
                <a:hlinkClick r:id="rId16"/>
              </a:rPr>
              <a:t>Challenged Athletes Foundation</a:t>
            </a:r>
            <a:endParaRPr lang="en-US" sz="1300" dirty="0"/>
          </a:p>
          <a:p>
            <a:r>
              <a:rPr lang="en-US" sz="1300" dirty="0">
                <a:hlinkClick r:id="rId17"/>
              </a:rPr>
              <a:t>United States Association of Blind Athletes (</a:t>
            </a:r>
            <a:r>
              <a:rPr lang="en-US" sz="1300" dirty="0" err="1">
                <a:hlinkClick r:id="rId17"/>
              </a:rPr>
              <a:t>USABA</a:t>
            </a:r>
            <a:r>
              <a:rPr lang="en-US" sz="1300" dirty="0">
                <a:hlinkClick r:id="rId17"/>
              </a:rPr>
              <a:t>)</a:t>
            </a:r>
            <a:endParaRPr lang="en-US" sz="1300" dirty="0"/>
          </a:p>
          <a:p>
            <a:r>
              <a:rPr lang="en-US" sz="1300" dirty="0">
                <a:hlinkClick r:id="rId18" action="ppaction://hlinkfile"/>
              </a:rPr>
              <a:t>Team </a:t>
            </a:r>
            <a:r>
              <a:rPr lang="en-US" sz="1300" dirty="0" err="1">
                <a:hlinkClick r:id="rId18" action="ppaction://hlinkfile"/>
              </a:rPr>
              <a:t>RWB</a:t>
            </a:r>
            <a:endParaRPr lang="en-US" sz="1300" dirty="0"/>
          </a:p>
          <a:p>
            <a:r>
              <a:rPr lang="en-US" sz="1300" dirty="0">
                <a:hlinkClick r:id="rId19"/>
              </a:rPr>
              <a:t>C Different Foundation</a:t>
            </a:r>
            <a:endParaRPr lang="en-US" sz="1300" dirty="0"/>
          </a:p>
          <a:p>
            <a:r>
              <a:rPr lang="en-US" sz="1300" dirty="0">
                <a:hlinkClick r:id="rId20"/>
              </a:rPr>
              <a:t>Running with Hearing Loss</a:t>
            </a:r>
            <a:endParaRPr lang="en-US" sz="1300" dirty="0"/>
          </a:p>
          <a:p>
            <a:endParaRPr lang="en-US" sz="1300" dirty="0"/>
          </a:p>
        </p:txBody>
      </p:sp>
      <p:sp>
        <p:nvSpPr>
          <p:cNvPr id="4" name="Footer Placeholder 3">
            <a:extLst>
              <a:ext uri="{FF2B5EF4-FFF2-40B4-BE49-F238E27FC236}">
                <a16:creationId xmlns:a16="http://schemas.microsoft.com/office/drawing/2014/main" id="{C13BD6BB-2284-4297-B952-514D8108A5E9}"/>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263558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77799-76EE-41AC-9066-6CFD80F35463}"/>
              </a:ext>
            </a:extLst>
          </p:cNvPr>
          <p:cNvSpPr>
            <a:spLocks noGrp="1"/>
          </p:cNvSpPr>
          <p:nvPr>
            <p:ph type="title"/>
          </p:nvPr>
        </p:nvSpPr>
        <p:spPr/>
        <p:txBody>
          <a:bodyPr>
            <a:normAutofit fontScale="90000"/>
          </a:bodyPr>
          <a:lstStyle/>
          <a:p>
            <a:r>
              <a:rPr lang="en-US" dirty="0"/>
              <a:t>When everyone says you can’t…</a:t>
            </a:r>
          </a:p>
        </p:txBody>
      </p:sp>
      <p:pic>
        <p:nvPicPr>
          <p:cNvPr id="6" name="Picture 5" descr="Kathrine Switzer on the Boston Marathon course">
            <a:extLst>
              <a:ext uri="{FF2B5EF4-FFF2-40B4-BE49-F238E27FC236}">
                <a16:creationId xmlns:a16="http://schemas.microsoft.com/office/drawing/2014/main" id="{5FD7E7EE-30E2-4172-B166-83AE328A7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4" name="Footer Placeholder 3">
            <a:extLst>
              <a:ext uri="{FF2B5EF4-FFF2-40B4-BE49-F238E27FC236}">
                <a16:creationId xmlns:a16="http://schemas.microsoft.com/office/drawing/2014/main" id="{6CF7D5C0-643F-476E-89EE-B6D5371CCCE0}"/>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8225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55F22F-EA97-4F9C-A6DC-C139AE66D2A9}"/>
              </a:ext>
            </a:extLst>
          </p:cNvPr>
          <p:cNvSpPr>
            <a:spLocks noGrp="1"/>
          </p:cNvSpPr>
          <p:nvPr>
            <p:ph type="title"/>
          </p:nvPr>
        </p:nvSpPr>
        <p:spPr/>
        <p:txBody>
          <a:bodyPr/>
          <a:lstStyle/>
          <a:p>
            <a:r>
              <a:rPr lang="en-US" dirty="0"/>
              <a:t>…Prove them wrong!</a:t>
            </a:r>
          </a:p>
        </p:txBody>
      </p:sp>
      <p:pic>
        <p:nvPicPr>
          <p:cNvPr id="6" name="Picture 5" descr="Jame Watts in a bright pink running top, on the running course">
            <a:extLst>
              <a:ext uri="{FF2B5EF4-FFF2-40B4-BE49-F238E27FC236}">
                <a16:creationId xmlns:a16="http://schemas.microsoft.com/office/drawing/2014/main" id="{EF389C7B-EC3C-42BA-9E5C-10663F4D6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77" y="1333500"/>
            <a:ext cx="4191000" cy="4191000"/>
          </a:xfrm>
          <a:prstGeom prst="rect">
            <a:avLst/>
          </a:prstGeom>
          <a:ln w="34925">
            <a:solidFill>
              <a:srgbClr val="FF00FF"/>
            </a:solidFill>
          </a:ln>
        </p:spPr>
      </p:pic>
      <p:pic>
        <p:nvPicPr>
          <p:cNvPr id="7" name="Picture 6" descr="A female blind runner and her guide on a trail race">
            <a:extLst>
              <a:ext uri="{FF2B5EF4-FFF2-40B4-BE49-F238E27FC236}">
                <a16:creationId xmlns:a16="http://schemas.microsoft.com/office/drawing/2014/main" id="{3C9489ED-B13E-4F8D-B0A3-F67C47B85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979" y="2047875"/>
            <a:ext cx="4143375" cy="2762250"/>
          </a:xfrm>
          <a:prstGeom prst="rect">
            <a:avLst/>
          </a:prstGeom>
          <a:ln w="34925">
            <a:solidFill>
              <a:srgbClr val="FF0000"/>
            </a:solidFill>
          </a:ln>
        </p:spPr>
      </p:pic>
      <p:sp>
        <p:nvSpPr>
          <p:cNvPr id="4" name="Footer Placeholder 3">
            <a:extLst>
              <a:ext uri="{FF2B5EF4-FFF2-40B4-BE49-F238E27FC236}">
                <a16:creationId xmlns:a16="http://schemas.microsoft.com/office/drawing/2014/main" id="{29C0858A-797E-4C6C-9967-429FA7BD2F34}"/>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52061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C3DAF-7E4C-424F-9EB0-9F0861E7C0AF}"/>
              </a:ext>
            </a:extLst>
          </p:cNvPr>
          <p:cNvSpPr>
            <a:spLocks noGrp="1"/>
          </p:cNvSpPr>
          <p:nvPr>
            <p:ph type="title"/>
          </p:nvPr>
        </p:nvSpPr>
        <p:spPr/>
        <p:txBody>
          <a:bodyPr/>
          <a:lstStyle/>
          <a:p>
            <a:pPr algn="ctr"/>
            <a:r>
              <a:rPr lang="en-US" dirty="0"/>
              <a:t>Jamie Watts Runs the World</a:t>
            </a:r>
          </a:p>
        </p:txBody>
      </p:sp>
      <p:sp>
        <p:nvSpPr>
          <p:cNvPr id="2" name="Content Placeholder 1">
            <a:extLst>
              <a:ext uri="{FF2B5EF4-FFF2-40B4-BE49-F238E27FC236}">
                <a16:creationId xmlns:a16="http://schemas.microsoft.com/office/drawing/2014/main" id="{0FF191AC-DC86-4F62-A610-D122054122E9}"/>
              </a:ext>
            </a:extLst>
          </p:cNvPr>
          <p:cNvSpPr>
            <a:spLocks noGrp="1"/>
          </p:cNvSpPr>
          <p:nvPr>
            <p:ph idx="1"/>
          </p:nvPr>
        </p:nvSpPr>
        <p:spPr>
          <a:xfrm>
            <a:off x="2581875" y="1513815"/>
            <a:ext cx="3810000" cy="2973509"/>
          </a:xfrm>
        </p:spPr>
        <p:txBody>
          <a:bodyPr/>
          <a:lstStyle/>
          <a:p>
            <a:pPr algn="ctr"/>
            <a:r>
              <a:rPr lang="en-US" dirty="0"/>
              <a:t>Picks FitBit over Nike Running App</a:t>
            </a:r>
          </a:p>
          <a:p>
            <a:pPr algn="ctr"/>
            <a:r>
              <a:rPr lang="en-US" dirty="0"/>
              <a:t>Loves the low cost/ no cost option</a:t>
            </a:r>
          </a:p>
          <a:p>
            <a:pPr algn="ctr"/>
            <a:r>
              <a:rPr lang="en-US" dirty="0"/>
              <a:t>Trial and error</a:t>
            </a:r>
          </a:p>
          <a:p>
            <a:pPr algn="ctr"/>
            <a:r>
              <a:rPr lang="en-US" dirty="0"/>
              <a:t>Inclusive</a:t>
            </a:r>
            <a:br>
              <a:rPr lang="en-US" dirty="0"/>
            </a:br>
            <a:br>
              <a:rPr lang="en-US" b="1" dirty="0"/>
            </a:br>
            <a:endParaRPr lang="en-US" b="1" dirty="0"/>
          </a:p>
        </p:txBody>
      </p:sp>
      <p:pic>
        <p:nvPicPr>
          <p:cNvPr id="6" name="Picture 5" descr="Jamie Watts at the NJ marathon">
            <a:extLst>
              <a:ext uri="{FF2B5EF4-FFF2-40B4-BE49-F238E27FC236}">
                <a16:creationId xmlns:a16="http://schemas.microsoft.com/office/drawing/2014/main" id="{D8875A05-39D7-4667-9DA5-D2D3898FDD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87" t="1" r="23811" b="-1597"/>
          <a:stretch/>
        </p:blipFill>
        <p:spPr>
          <a:xfrm>
            <a:off x="431231" y="1417638"/>
            <a:ext cx="2009296" cy="3217031"/>
          </a:xfrm>
          <a:prstGeom prst="rect">
            <a:avLst/>
          </a:prstGeom>
          <a:ln w="34925">
            <a:solidFill>
              <a:srgbClr val="FF00FF"/>
            </a:solidFill>
          </a:ln>
        </p:spPr>
      </p:pic>
      <p:pic>
        <p:nvPicPr>
          <p:cNvPr id="8" name="Picture 7" descr="Jamie Watts with one of her running escorts">
            <a:extLst>
              <a:ext uri="{FF2B5EF4-FFF2-40B4-BE49-F238E27FC236}">
                <a16:creationId xmlns:a16="http://schemas.microsoft.com/office/drawing/2014/main" id="{A372ADEB-1981-4B4F-83A0-0F5005A173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43" t="3538" r="17691" b="8004"/>
          <a:stretch/>
        </p:blipFill>
        <p:spPr>
          <a:xfrm>
            <a:off x="6533223" y="1667924"/>
            <a:ext cx="2255519" cy="2819400"/>
          </a:xfrm>
          <a:prstGeom prst="rect">
            <a:avLst/>
          </a:prstGeom>
          <a:ln w="34925">
            <a:solidFill>
              <a:srgbClr val="0070C0"/>
            </a:solidFill>
          </a:ln>
        </p:spPr>
      </p:pic>
      <p:sp>
        <p:nvSpPr>
          <p:cNvPr id="5" name="TextBox 4">
            <a:extLst>
              <a:ext uri="{FF2B5EF4-FFF2-40B4-BE49-F238E27FC236}">
                <a16:creationId xmlns:a16="http://schemas.microsoft.com/office/drawing/2014/main" id="{D4ACBAB7-6D35-4ABE-A505-B08B8F7393FB}"/>
              </a:ext>
            </a:extLst>
          </p:cNvPr>
          <p:cNvSpPr txBox="1"/>
          <p:nvPr/>
        </p:nvSpPr>
        <p:spPr>
          <a:xfrm>
            <a:off x="2561898" y="4925615"/>
            <a:ext cx="3971325" cy="1200329"/>
          </a:xfrm>
          <a:prstGeom prst="rect">
            <a:avLst/>
          </a:prstGeom>
          <a:solidFill>
            <a:schemeClr val="accent6">
              <a:lumMod val="20000"/>
              <a:lumOff val="80000"/>
            </a:schemeClr>
          </a:solidFill>
        </p:spPr>
        <p:txBody>
          <a:bodyPr wrap="square" rtlCol="0">
            <a:spAutoFit/>
          </a:bodyPr>
          <a:lstStyle/>
          <a:p>
            <a:pPr algn="ctr"/>
            <a:r>
              <a:rPr lang="en-US" sz="3600" b="1" dirty="0">
                <a:latin typeface="Bahnschrift SemiCondensed" panose="020B0502040204020203" pitchFamily="34" charset="0"/>
              </a:rPr>
              <a:t>“If I can do it, </a:t>
            </a:r>
            <a:br>
              <a:rPr lang="en-US" sz="3600" b="1" dirty="0">
                <a:latin typeface="Bahnschrift SemiCondensed" panose="020B0502040204020203" pitchFamily="34" charset="0"/>
              </a:rPr>
            </a:br>
            <a:r>
              <a:rPr lang="en-US" sz="3600" b="1" dirty="0">
                <a:latin typeface="Bahnschrift SemiCondensed" panose="020B0502040204020203" pitchFamily="34" charset="0"/>
              </a:rPr>
              <a:t>anyone can do it.”</a:t>
            </a:r>
            <a:endParaRPr lang="en-US" sz="3600" dirty="0">
              <a:latin typeface="Bahnschrift SemiCondensed" panose="020B0502040204020203" pitchFamily="34" charset="0"/>
            </a:endParaRPr>
          </a:p>
        </p:txBody>
      </p:sp>
      <p:sp>
        <p:nvSpPr>
          <p:cNvPr id="4" name="Footer Placeholder 3">
            <a:extLst>
              <a:ext uri="{FF2B5EF4-FFF2-40B4-BE49-F238E27FC236}">
                <a16:creationId xmlns:a16="http://schemas.microsoft.com/office/drawing/2014/main" id="{9E51CF01-666C-41D8-9D7D-34CE6DBF3C0F}"/>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62880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9BAF8-D47D-4711-A648-F2839EEE0384}"/>
              </a:ext>
            </a:extLst>
          </p:cNvPr>
          <p:cNvSpPr>
            <a:spLocks noGrp="1"/>
          </p:cNvSpPr>
          <p:nvPr>
            <p:ph type="title"/>
          </p:nvPr>
        </p:nvSpPr>
        <p:spPr>
          <a:xfrm>
            <a:off x="401783" y="137319"/>
            <a:ext cx="8229600" cy="1143000"/>
          </a:xfrm>
        </p:spPr>
        <p:txBody>
          <a:bodyPr/>
          <a:lstStyle/>
          <a:p>
            <a:pPr algn="ctr"/>
            <a:r>
              <a:rPr lang="en-US" dirty="0"/>
              <a:t>Melissa’s Story: “I run Deaf”</a:t>
            </a:r>
          </a:p>
        </p:txBody>
      </p:sp>
      <p:sp>
        <p:nvSpPr>
          <p:cNvPr id="2" name="Content Placeholder 1">
            <a:extLst>
              <a:ext uri="{FF2B5EF4-FFF2-40B4-BE49-F238E27FC236}">
                <a16:creationId xmlns:a16="http://schemas.microsoft.com/office/drawing/2014/main" id="{E7DDC259-59F1-4436-A68A-1D9BC1768A46}"/>
              </a:ext>
            </a:extLst>
          </p:cNvPr>
          <p:cNvSpPr>
            <a:spLocks noGrp="1"/>
          </p:cNvSpPr>
          <p:nvPr>
            <p:ph idx="1"/>
          </p:nvPr>
        </p:nvSpPr>
        <p:spPr/>
        <p:txBody>
          <a:bodyPr/>
          <a:lstStyle/>
          <a:p>
            <a:r>
              <a:rPr lang="en-US" dirty="0"/>
              <a:t>Noisy challenges</a:t>
            </a:r>
          </a:p>
          <a:p>
            <a:r>
              <a:rPr lang="en-US" dirty="0"/>
              <a:t>Weather unpredictability</a:t>
            </a:r>
          </a:p>
          <a:p>
            <a:r>
              <a:rPr lang="en-US" dirty="0"/>
              <a:t>Run with your disability</a:t>
            </a:r>
          </a:p>
          <a:p>
            <a:r>
              <a:rPr lang="en-US" dirty="0"/>
              <a:t>Haptic feedback </a:t>
            </a:r>
          </a:p>
          <a:p>
            <a:pPr lvl="1"/>
            <a:r>
              <a:rPr lang="en-US" dirty="0"/>
              <a:t>Nike Running Club</a:t>
            </a:r>
          </a:p>
          <a:p>
            <a:pPr lvl="1"/>
            <a:r>
              <a:rPr lang="en-US" dirty="0"/>
              <a:t>Apple Watch</a:t>
            </a:r>
          </a:p>
        </p:txBody>
      </p:sp>
      <p:pic>
        <p:nvPicPr>
          <p:cNvPr id="6" name="Picture 5" descr="Melissa Manak at the finish of the Chicago 10K with her medal">
            <a:extLst>
              <a:ext uri="{FF2B5EF4-FFF2-40B4-BE49-F238E27FC236}">
                <a16:creationId xmlns:a16="http://schemas.microsoft.com/office/drawing/2014/main" id="{4A161B4A-B373-4236-8349-A96F3AA1F4AF}"/>
              </a:ext>
            </a:extLst>
          </p:cNvPr>
          <p:cNvPicPr>
            <a:picLocks noChangeAspect="1"/>
          </p:cNvPicPr>
          <p:nvPr/>
        </p:nvPicPr>
        <p:blipFill rotWithShape="1">
          <a:blip r:embed="rId3">
            <a:extLst>
              <a:ext uri="{28A0092B-C50C-407E-A947-70E740481C1C}">
                <a14:useLocalDpi xmlns:a14="http://schemas.microsoft.com/office/drawing/2010/main" val="0"/>
              </a:ext>
            </a:extLst>
          </a:blip>
          <a:srcRect l="29166" r="28333"/>
          <a:stretch/>
        </p:blipFill>
        <p:spPr>
          <a:xfrm>
            <a:off x="5314932" y="1481138"/>
            <a:ext cx="3416112" cy="4525962"/>
          </a:xfrm>
          <a:prstGeom prst="rect">
            <a:avLst/>
          </a:prstGeom>
          <a:ln w="34925">
            <a:solidFill>
              <a:srgbClr val="FF0000"/>
            </a:solidFill>
          </a:ln>
        </p:spPr>
      </p:pic>
      <p:sp>
        <p:nvSpPr>
          <p:cNvPr id="4" name="Footer Placeholder 3">
            <a:extLst>
              <a:ext uri="{FF2B5EF4-FFF2-40B4-BE49-F238E27FC236}">
                <a16:creationId xmlns:a16="http://schemas.microsoft.com/office/drawing/2014/main" id="{2FC6F069-3447-4C3B-98A0-13DF6D3457E4}"/>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10077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885F1-758C-4D61-9F3B-7CEA85234BC5}"/>
              </a:ext>
            </a:extLst>
          </p:cNvPr>
          <p:cNvSpPr>
            <a:spLocks noGrp="1"/>
          </p:cNvSpPr>
          <p:nvPr>
            <p:ph type="title"/>
          </p:nvPr>
        </p:nvSpPr>
        <p:spPr>
          <a:xfrm>
            <a:off x="0" y="274638"/>
            <a:ext cx="9144000" cy="1143000"/>
          </a:xfrm>
        </p:spPr>
        <p:txBody>
          <a:bodyPr>
            <a:normAutofit fontScale="90000"/>
          </a:bodyPr>
          <a:lstStyle/>
          <a:p>
            <a:pPr algn="ctr"/>
            <a:r>
              <a:rPr lang="en-US" dirty="0"/>
              <a:t>Fast and Fierce: Running with Autism</a:t>
            </a:r>
          </a:p>
        </p:txBody>
      </p:sp>
      <p:sp>
        <p:nvSpPr>
          <p:cNvPr id="2" name="Content Placeholder 1">
            <a:extLst>
              <a:ext uri="{FF2B5EF4-FFF2-40B4-BE49-F238E27FC236}">
                <a16:creationId xmlns:a16="http://schemas.microsoft.com/office/drawing/2014/main" id="{C255EF6D-31B0-4F6E-80A4-AEF8ED8BAB6F}"/>
              </a:ext>
            </a:extLst>
          </p:cNvPr>
          <p:cNvSpPr>
            <a:spLocks noGrp="1"/>
          </p:cNvSpPr>
          <p:nvPr>
            <p:ph idx="1"/>
          </p:nvPr>
        </p:nvSpPr>
        <p:spPr>
          <a:xfrm>
            <a:off x="4191000" y="1481138"/>
            <a:ext cx="4495800" cy="4525962"/>
          </a:xfrm>
        </p:spPr>
        <p:txBody>
          <a:bodyPr/>
          <a:lstStyle/>
          <a:p>
            <a:r>
              <a:rPr lang="en-US" dirty="0"/>
              <a:t>Child with Autism</a:t>
            </a:r>
          </a:p>
          <a:p>
            <a:r>
              <a:rPr lang="en-US" dirty="0"/>
              <a:t>Pairs child with a mentor</a:t>
            </a:r>
          </a:p>
          <a:p>
            <a:r>
              <a:rPr lang="en-US" dirty="0"/>
              <a:t>Run/walk apps</a:t>
            </a:r>
          </a:p>
          <a:p>
            <a:r>
              <a:rPr lang="en-US" dirty="0"/>
              <a:t>Map features: Garmin </a:t>
            </a:r>
          </a:p>
        </p:txBody>
      </p:sp>
      <p:pic>
        <p:nvPicPr>
          <p:cNvPr id="6" name="Picture 5" descr="Sharon's running friend's son, on the race course">
            <a:extLst>
              <a:ext uri="{FF2B5EF4-FFF2-40B4-BE49-F238E27FC236}">
                <a16:creationId xmlns:a16="http://schemas.microsoft.com/office/drawing/2014/main" id="{BBF7E886-E2F8-46AD-BD42-A971E282B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1417637"/>
            <a:ext cx="3200401" cy="4267201"/>
          </a:xfrm>
          <a:prstGeom prst="rect">
            <a:avLst/>
          </a:prstGeom>
          <a:ln w="34925">
            <a:solidFill>
              <a:srgbClr val="00B050"/>
            </a:solidFill>
          </a:ln>
        </p:spPr>
      </p:pic>
      <p:sp>
        <p:nvSpPr>
          <p:cNvPr id="4" name="Footer Placeholder 3">
            <a:extLst>
              <a:ext uri="{FF2B5EF4-FFF2-40B4-BE49-F238E27FC236}">
                <a16:creationId xmlns:a16="http://schemas.microsoft.com/office/drawing/2014/main" id="{2DB6FFB9-00D4-403A-B4A8-6D99187B6661}"/>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15947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67A9D-6F87-42C0-B210-32BCA1A44C13}"/>
              </a:ext>
            </a:extLst>
          </p:cNvPr>
          <p:cNvSpPr>
            <a:spLocks noGrp="1"/>
          </p:cNvSpPr>
          <p:nvPr>
            <p:ph type="title"/>
          </p:nvPr>
        </p:nvSpPr>
        <p:spPr/>
        <p:txBody>
          <a:bodyPr/>
          <a:lstStyle/>
          <a:p>
            <a:r>
              <a:rPr lang="en-US" dirty="0"/>
              <a:t>Participation Medal</a:t>
            </a:r>
          </a:p>
        </p:txBody>
      </p:sp>
      <p:pic>
        <p:nvPicPr>
          <p:cNvPr id="6" name="Picture 5" descr="comic that says &quot;Most people don't realize this, but you can run without telling Facebook about it&quot;">
            <a:extLst>
              <a:ext uri="{FF2B5EF4-FFF2-40B4-BE49-F238E27FC236}">
                <a16:creationId xmlns:a16="http://schemas.microsoft.com/office/drawing/2014/main" id="{48D3EB0B-CA91-40B0-8432-D8AE5A9A58B0}"/>
              </a:ext>
            </a:extLst>
          </p:cNvPr>
          <p:cNvPicPr>
            <a:picLocks noChangeAspect="1"/>
          </p:cNvPicPr>
          <p:nvPr/>
        </p:nvPicPr>
        <p:blipFill rotWithShape="1">
          <a:blip r:embed="rId3">
            <a:extLst>
              <a:ext uri="{28A0092B-C50C-407E-A947-70E740481C1C}">
                <a14:useLocalDpi xmlns:a14="http://schemas.microsoft.com/office/drawing/2010/main" val="0"/>
              </a:ext>
            </a:extLst>
          </a:blip>
          <a:srcRect l="4588" r="4588"/>
          <a:stretch/>
        </p:blipFill>
        <p:spPr>
          <a:xfrm>
            <a:off x="1371599" y="1389929"/>
            <a:ext cx="6400801" cy="4495800"/>
          </a:xfrm>
          <a:prstGeom prst="rect">
            <a:avLst/>
          </a:prstGeom>
          <a:ln>
            <a:noFill/>
          </a:ln>
        </p:spPr>
      </p:pic>
      <p:sp>
        <p:nvSpPr>
          <p:cNvPr id="4" name="Footer Placeholder 3">
            <a:extLst>
              <a:ext uri="{FF2B5EF4-FFF2-40B4-BE49-F238E27FC236}">
                <a16:creationId xmlns:a16="http://schemas.microsoft.com/office/drawing/2014/main" id="{DE7DB510-8796-4921-BAF5-C5287F2C9624}"/>
              </a:ext>
            </a:extLst>
          </p:cNvPr>
          <p:cNvSpPr>
            <a:spLocks noGrp="1"/>
          </p:cNvSpPr>
          <p:nvPr>
            <p:ph type="ftr" sz="quarter" idx="11"/>
          </p:nvPr>
        </p:nvSpPr>
        <p:spPr/>
        <p:txBody>
          <a:bodyPr/>
          <a:lstStyle/>
          <a:p>
            <a:pPr>
              <a:defRPr/>
            </a:pPr>
            <a:r>
              <a:rPr lang="en-US"/>
              <a:t>© 2019 Accessibility Partners. Not to be reproduced without permission.</a:t>
            </a:r>
            <a:endParaRPr lang="en-US" dirty="0"/>
          </a:p>
        </p:txBody>
      </p:sp>
    </p:spTree>
    <p:extLst>
      <p:ext uri="{BB962C8B-B14F-4D97-AF65-F5344CB8AC3E}">
        <p14:creationId xmlns:p14="http://schemas.microsoft.com/office/powerpoint/2010/main" val="1085887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8"/>
  <p:tag name="TPFULLVERSION" val="1.2.0.27"/>
  <p:tag name="TPOS" val="2"/>
  <p:tag name="TPLASTSAVEVERSION" val="6.2 PC"/>
  <p:tag name="TPLASTSAVEPRODUCT" val="TurningPoint web for PowerPoin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Accessible Museum CSUN 2017 draft" id="{5A5B4933-A137-489F-B8B9-6DA65703C5A2}" vid="{4F73C2D6-5108-41F7-BA23-B38A7E75D0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Accessible Museum CSUN 2017 draft</Template>
  <TotalTime>9366</TotalTime>
  <Words>4442</Words>
  <Application>Microsoft Office PowerPoint</Application>
  <PresentationFormat>On-screen Show (4:3)</PresentationFormat>
  <Paragraphs>482</Paragraphs>
  <Slides>32</Slides>
  <Notes>32</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 Nova Light</vt:lpstr>
      <vt:lpstr>Bahnschrift SemiCondensed</vt:lpstr>
      <vt:lpstr>Calibri</vt:lpstr>
      <vt:lpstr>Gill Sans Nova</vt:lpstr>
      <vt:lpstr>Goudy Stout</vt:lpstr>
      <vt:lpstr>Lucida Sans Unicode</vt:lpstr>
      <vt:lpstr>Verdana</vt:lpstr>
      <vt:lpstr>Wingdings 2</vt:lpstr>
      <vt:lpstr>Wingdings 3</vt:lpstr>
      <vt:lpstr>Concourse</vt:lpstr>
      <vt:lpstr> Going the Distance:  The Accessibility of Fitness Apps and Running</vt:lpstr>
      <vt:lpstr>Hit the conference running:</vt:lpstr>
      <vt:lpstr>Who? More importantly, why?</vt:lpstr>
      <vt:lpstr>When everyone says you can’t…</vt:lpstr>
      <vt:lpstr>…Prove them wrong!</vt:lpstr>
      <vt:lpstr>Jamie Watts Runs the World</vt:lpstr>
      <vt:lpstr>Melissa’s Story: “I run Deaf”</vt:lpstr>
      <vt:lpstr>Fast and Fierce: Running with Autism</vt:lpstr>
      <vt:lpstr>Participation Medal</vt:lpstr>
      <vt:lpstr>PowerPoint Presentation</vt:lpstr>
      <vt:lpstr>The Need for Speed: Challenges</vt:lpstr>
      <vt:lpstr>Accessibility on Fitness Equipment</vt:lpstr>
      <vt:lpstr>Isolation and Exercise</vt:lpstr>
      <vt:lpstr>Low-tech Running Aids</vt:lpstr>
      <vt:lpstr>Connecting to your Run: WayBand</vt:lpstr>
      <vt:lpstr>The WayBand in Motion</vt:lpstr>
      <vt:lpstr>Aira</vt:lpstr>
      <vt:lpstr>eAscot from IBM</vt:lpstr>
      <vt:lpstr>RunGo: Voice Guided Running</vt:lpstr>
      <vt:lpstr>Eyes-Free Fitness</vt:lpstr>
      <vt:lpstr>BlindAlive</vt:lpstr>
      <vt:lpstr>Running Wearables and Apps</vt:lpstr>
      <vt:lpstr>The Running Apps</vt:lpstr>
      <vt:lpstr>Nike Run Club</vt:lpstr>
      <vt:lpstr>Runkeeper</vt:lpstr>
      <vt:lpstr>MapMyRun</vt:lpstr>
      <vt:lpstr>Overall findings</vt:lpstr>
      <vt:lpstr>Conclusion</vt:lpstr>
      <vt:lpstr>Organizations for Runners</vt:lpstr>
      <vt:lpstr>Thanks for lacing up with AP!</vt:lpstr>
      <vt:lpstr>Contact Information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Exhibiting Accessibility:  Making Museums More Inclusive</dc:title>
  <dc:creator>Sharon Rosenblatt</dc:creator>
  <cp:lastModifiedBy>Sharon Rosenblatt</cp:lastModifiedBy>
  <cp:revision>323</cp:revision>
  <cp:lastPrinted>2017-02-27T21:12:55Z</cp:lastPrinted>
  <dcterms:created xsi:type="dcterms:W3CDTF">2017-02-10T19:42:30Z</dcterms:created>
  <dcterms:modified xsi:type="dcterms:W3CDTF">2019-03-07T17:07:06Z</dcterms:modified>
</cp:coreProperties>
</file>