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7" r:id="rId3"/>
    <p:sldId id="283" r:id="rId4"/>
    <p:sldId id="284" r:id="rId5"/>
    <p:sldId id="286" r:id="rId6"/>
    <p:sldId id="296" r:id="rId7"/>
    <p:sldId id="305" r:id="rId8"/>
    <p:sldId id="306" r:id="rId9"/>
    <p:sldId id="291" r:id="rId10"/>
    <p:sldId id="288" r:id="rId11"/>
    <p:sldId id="289" r:id="rId12"/>
    <p:sldId id="290" r:id="rId13"/>
    <p:sldId id="313" r:id="rId14"/>
    <p:sldId id="292" r:id="rId15"/>
    <p:sldId id="293" r:id="rId16"/>
    <p:sldId id="294" r:id="rId17"/>
    <p:sldId id="298" r:id="rId18"/>
    <p:sldId id="303" r:id="rId19"/>
    <p:sldId id="299" r:id="rId20"/>
    <p:sldId id="295" r:id="rId21"/>
    <p:sldId id="307" r:id="rId22"/>
    <p:sldId id="304" r:id="rId23"/>
    <p:sldId id="300" r:id="rId24"/>
    <p:sldId id="308" r:id="rId25"/>
    <p:sldId id="309" r:id="rId26"/>
    <p:sldId id="310" r:id="rId27"/>
    <p:sldId id="311" r:id="rId28"/>
    <p:sldId id="312" r:id="rId29"/>
    <p:sldId id="301" r:id="rId30"/>
    <p:sldId id="302" r:id="rId31"/>
    <p:sldId id="282" r:id="rId32"/>
    <p:sldId id="285" r:id="rId33"/>
  </p:sldIdLst>
  <p:sldSz cx="9144000" cy="6858000" type="screen4x3"/>
  <p:notesSz cx="7010400" cy="92964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Rosenblatt" initials="SR" lastIdx="27" clrIdx="0">
    <p:extLst>
      <p:ext uri="{19B8F6BF-5375-455C-9EA6-DF929625EA0E}">
        <p15:presenceInfo xmlns:p15="http://schemas.microsoft.com/office/powerpoint/2012/main" userId="2980ec2e43ba9cf1" providerId="Windows Live"/>
      </p:ext>
    </p:extLst>
  </p:cmAuthor>
  <p:cmAuthor id="2" name="Sharon Rosenblatt" initials="SR [2]" lastIdx="74" clrIdx="1">
    <p:extLst>
      <p:ext uri="{19B8F6BF-5375-455C-9EA6-DF929625EA0E}">
        <p15:presenceInfo xmlns:p15="http://schemas.microsoft.com/office/powerpoint/2012/main" userId="5b2a69560362ad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2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5" autoAdjust="0"/>
    <p:restoredTop sz="26807" autoAdjust="0"/>
  </p:normalViewPr>
  <p:slideViewPr>
    <p:cSldViewPr>
      <p:cViewPr varScale="1">
        <p:scale>
          <a:sx n="23" d="100"/>
          <a:sy n="23" d="100"/>
        </p:scale>
        <p:origin x="327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212" cy="466080"/>
          </a:xfrm>
          <a:prstGeom prst="rect">
            <a:avLst/>
          </a:prstGeom>
        </p:spPr>
        <p:txBody>
          <a:bodyPr vert="horz" lIns="90567" tIns="45284" rIns="90567" bIns="452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20" y="2"/>
            <a:ext cx="3037212" cy="466080"/>
          </a:xfrm>
          <a:prstGeom prst="rect">
            <a:avLst/>
          </a:prstGeom>
        </p:spPr>
        <p:txBody>
          <a:bodyPr vert="horz" lIns="90567" tIns="45284" rIns="90567" bIns="45284" rtlCol="0"/>
          <a:lstStyle>
            <a:lvl1pPr algn="r">
              <a:defRPr sz="1200"/>
            </a:lvl1pPr>
          </a:lstStyle>
          <a:p>
            <a:fld id="{FA92008C-CEDD-4BF7-8026-9328F6F2340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320"/>
            <a:ext cx="3037212" cy="466080"/>
          </a:xfrm>
          <a:prstGeom prst="rect">
            <a:avLst/>
          </a:prstGeom>
        </p:spPr>
        <p:txBody>
          <a:bodyPr vert="horz" lIns="90567" tIns="45284" rIns="90567" bIns="452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20" y="8830320"/>
            <a:ext cx="3037212" cy="466080"/>
          </a:xfrm>
          <a:prstGeom prst="rect">
            <a:avLst/>
          </a:prstGeom>
        </p:spPr>
        <p:txBody>
          <a:bodyPr vert="horz" lIns="90567" tIns="45284" rIns="90567" bIns="45284" rtlCol="0" anchor="b"/>
          <a:lstStyle>
            <a:lvl1pPr algn="r">
              <a:defRPr sz="1200"/>
            </a:lvl1pPr>
          </a:lstStyle>
          <a:p>
            <a:fld id="{5FE3809D-2C91-4E4F-94FA-6968269CD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1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A1559B-0695-4083-8EC0-062B3B20DF4A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9" tIns="46574" rIns="93149" bIns="4657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9" tIns="46574" rIns="93149" bIns="4657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5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5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53B0A5-180C-493B-BE20-1E5DE6A18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05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7700" y="487363"/>
            <a:ext cx="2573338" cy="19319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701040" y="2895600"/>
            <a:ext cx="5608320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17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1938" y="265113"/>
            <a:ext cx="1406525" cy="105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1319213"/>
            <a:ext cx="5852160" cy="7279957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8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0" y="207963"/>
            <a:ext cx="1104900" cy="82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6400800" cy="7924800"/>
          </a:xfrm>
        </p:spPr>
        <p:txBody>
          <a:bodyPr>
            <a:no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91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1506538" cy="113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1435100"/>
            <a:ext cx="6096000" cy="7164070"/>
          </a:xfrm>
        </p:spPr>
        <p:txBody>
          <a:bodyPr>
            <a:no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75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1938" y="377825"/>
            <a:ext cx="1406525" cy="105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752600"/>
            <a:ext cx="5608320" cy="684657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4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395288"/>
            <a:ext cx="952500" cy="714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6172200" cy="7578725"/>
          </a:xfrm>
        </p:spPr>
        <p:txBody>
          <a:bodyPr>
            <a:no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6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0" y="544513"/>
            <a:ext cx="1104900" cy="82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6019800" cy="7315200"/>
          </a:xfrm>
        </p:spPr>
        <p:txBody>
          <a:bodyPr>
            <a:noAutofit/>
          </a:bodyPr>
          <a:lstStyle/>
          <a:p>
            <a:endParaRPr lang="en-US" sz="16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87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5138" y="582613"/>
            <a:ext cx="1000125" cy="749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447799"/>
            <a:ext cx="5608320" cy="726598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58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468313"/>
            <a:ext cx="1508125" cy="113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828800"/>
            <a:ext cx="5608320" cy="677037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51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1938" y="457200"/>
            <a:ext cx="1406525" cy="105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905000"/>
            <a:ext cx="5608320" cy="669417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14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0" y="533400"/>
            <a:ext cx="1104900" cy="82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752600"/>
            <a:ext cx="5608320" cy="6846570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7950" y="457200"/>
            <a:ext cx="1714500" cy="128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1904999"/>
            <a:ext cx="6324600" cy="6924965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27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20700"/>
            <a:ext cx="1508125" cy="113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905000"/>
            <a:ext cx="5608320" cy="669417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37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484188"/>
            <a:ext cx="3032125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971800"/>
            <a:ext cx="5608320" cy="562737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75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90850" y="576263"/>
            <a:ext cx="1028700" cy="771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600200"/>
            <a:ext cx="5608320" cy="6997700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22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582613"/>
            <a:ext cx="952500" cy="714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412875"/>
            <a:ext cx="5608320" cy="7186295"/>
          </a:xfrm>
        </p:spPr>
        <p:txBody>
          <a:bodyPr>
            <a:noAutofit/>
          </a:bodyPr>
          <a:lstStyle/>
          <a:p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4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9850" y="381000"/>
            <a:ext cx="1790700" cy="1343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286000"/>
            <a:ext cx="5608320" cy="631317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77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0238" y="495300"/>
            <a:ext cx="800100" cy="60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524000"/>
            <a:ext cx="5608320" cy="707517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8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2738" y="468313"/>
            <a:ext cx="1304925" cy="97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676400"/>
            <a:ext cx="5608320" cy="692277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6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3538" y="381000"/>
            <a:ext cx="1203325" cy="90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752600"/>
            <a:ext cx="5608320" cy="684657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70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8738" y="620713"/>
            <a:ext cx="1135062" cy="85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676400"/>
            <a:ext cx="5608320" cy="6922770"/>
          </a:xfrm>
        </p:spPr>
        <p:txBody>
          <a:bodyPr>
            <a:no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94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4150" y="582613"/>
            <a:ext cx="1562100" cy="1171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870075"/>
            <a:ext cx="5608320" cy="6729095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3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0" y="452438"/>
            <a:ext cx="2247900" cy="168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384425"/>
            <a:ext cx="5608320" cy="621474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85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185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8513" y="184150"/>
            <a:ext cx="3025775" cy="22701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F65D0-6A45-4C61-913F-836445D6FAC4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6457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75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1938" y="457200"/>
            <a:ext cx="1406525" cy="105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905000"/>
            <a:ext cx="5608320" cy="669417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0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8738" y="381000"/>
            <a:ext cx="1812925" cy="135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209800"/>
            <a:ext cx="5608320" cy="638937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5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3538" y="466725"/>
            <a:ext cx="1203325" cy="90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393477"/>
            <a:ext cx="5608320" cy="7001165"/>
          </a:xfrm>
        </p:spPr>
        <p:txBody>
          <a:bodyPr>
            <a:normAutofit/>
          </a:bodyPr>
          <a:lstStyle/>
          <a:p>
            <a:pPr lvl="0"/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5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4438" y="304800"/>
            <a:ext cx="1485900" cy="111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600200"/>
            <a:ext cx="5608320" cy="699897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08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1938" y="381000"/>
            <a:ext cx="1406525" cy="105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600200"/>
            <a:ext cx="5608320" cy="6998970"/>
          </a:xfrm>
        </p:spPr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17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1938" y="457200"/>
            <a:ext cx="1406525" cy="105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905000"/>
            <a:ext cx="5608320" cy="669417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5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C93411D-2F33-4CB4-B9A2-489131F25715}" type="datetime1">
              <a:rPr lang="en-US" smtClean="0"/>
              <a:t>3/13/2019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7705E5-7CC1-4E64-8BFC-34CB0589E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DA67C-9F75-4A9F-ADEA-D711E4ADFF73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D459-B71B-4E33-8313-581C9033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F4C5-A967-486A-8616-4B2A958BAF01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705D-0DA4-4851-8C16-2C0C4853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2DB20-8558-4563-BA5B-FAFFF784265D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196-C9DC-43C6-9AAA-CFA3479A1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36AB1E-E036-4033-813A-346B3C990DA9}" type="datetime1">
              <a:rPr lang="en-US" smtClean="0"/>
              <a:t>3/13/2019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FB2E0E-7565-48EC-8508-AC51DE3B5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563826-D1F5-491F-BDDE-4F3ECF99DD46}" type="datetime1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B97E4A-B346-4551-9E11-D73C42F24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2AA660-A1C8-456F-8066-60C2A95F937A}" type="datetime1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8CB72-DD50-4570-B1B0-DF1E3A848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5ABB5F-488B-478B-A3A0-4C5C84733F24}" type="datetime1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BCC616-7FEA-44D4-8A87-02E7A3BED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398C7-3A19-4940-8B2D-FBC5D62DAD14}" type="datetime1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0A29-0854-4C60-82CF-96F9DB8EA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F3A244-A998-4A8F-BBF8-8494151EB0F9}" type="datetime1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DE2BB6-C66A-4D14-A1C5-A41A197F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8093AE1-52BF-4063-877D-632E86CA3506}" type="datetime1">
              <a:rPr lang="en-US" smtClean="0"/>
              <a:t>3/13/2019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8F82B1C-5250-4E8F-B2CC-29F1E6FC0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76600" y="6408738"/>
            <a:ext cx="5334001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04C1B9F-3FB2-4293-9364-398FE43AC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Accessibility Partners logo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0216"/>
            <a:ext cx="1237915" cy="42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CtZKFGGZ8Y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x1Sdgd5ioQ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cm3uL0pvbo" TargetMode="Externa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oosterland.com/tips-2/5-tips-for-booster-club-continuity-from-my-m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ke2services.com/2014/09/22/finish-strong-in-2014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uidestar.org/profile/20-2157516" TargetMode="External"/><Relationship Id="rId3" Type="http://schemas.openxmlformats.org/officeDocument/2006/relationships/hyperlink" Target="https://www.usaba.org/" TargetMode="External"/><Relationship Id="rId7" Type="http://schemas.openxmlformats.org/officeDocument/2006/relationships/hyperlink" Target="https://www.teamrwb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allengedathletes.org/" TargetMode="External"/><Relationship Id="rId5" Type="http://schemas.openxmlformats.org/officeDocument/2006/relationships/hyperlink" Target="https://www.achillesinternational.org/" TargetMode="External"/><Relationship Id="rId4" Type="http://schemas.openxmlformats.org/officeDocument/2006/relationships/hyperlink" Target="http://www.unitedinstrid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h.org/physical-education/articles/fitness-for-individuals-who-are-visually-impaired-or-deafblind/" TargetMode="External"/><Relationship Id="rId13" Type="http://schemas.openxmlformats.org/officeDocument/2006/relationships/hyperlink" Target="http://www.unitedinstride.com/" TargetMode="External"/><Relationship Id="rId18" Type="http://schemas.openxmlformats.org/officeDocument/2006/relationships/hyperlink" Target="teamrwb.org" TargetMode="External"/><Relationship Id="rId3" Type="http://schemas.openxmlformats.org/officeDocument/2006/relationships/hyperlink" Target="https://www.statista.com/topics/1743/running-and-jogging/" TargetMode="External"/><Relationship Id="rId7" Type="http://schemas.openxmlformats.org/officeDocument/2006/relationships/hyperlink" Target="https://www.nchpad.org/110/856/Visually~Impaired~~Blind~~and~Deafblind" TargetMode="External"/><Relationship Id="rId12" Type="http://schemas.openxmlformats.org/officeDocument/2006/relationships/hyperlink" Target="https://www.ibm.com/blogs/internet-of-things/eascot-app-guides-blind-marathon-runners/" TargetMode="External"/><Relationship Id="rId17" Type="http://schemas.openxmlformats.org/officeDocument/2006/relationships/hyperlink" Target="http://www.usaba.org/" TargetMode="External"/><Relationship Id="rId2" Type="http://schemas.openxmlformats.org/officeDocument/2006/relationships/notesSlide" Target="../notesSlides/notesSlide32.xml"/><Relationship Id="rId16" Type="http://schemas.openxmlformats.org/officeDocument/2006/relationships/hyperlink" Target="http://www.challengedathletes.org/" TargetMode="External"/><Relationship Id="rId20" Type="http://schemas.openxmlformats.org/officeDocument/2006/relationships/hyperlink" Target="https://hearinghealthmatters.org/betterhearingconsumer/2012/running-with-hearing-los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nib.org.uk/knowledge-and-research-hub-research-reports-general-research/my-voice" TargetMode="External"/><Relationship Id="rId11" Type="http://schemas.openxmlformats.org/officeDocument/2006/relationships/hyperlink" Target="https://www.cbsnews.com/news/running-blind-marathon-runner-simon-wheatcroft/" TargetMode="External"/><Relationship Id="rId5" Type="http://schemas.openxmlformats.org/officeDocument/2006/relationships/hyperlink" Target="https://www.theguardian.com/lifeandstyle/2018/feb/26/why-do-gyms-make-things-so-difficult-for-blind-people" TargetMode="External"/><Relationship Id="rId15" Type="http://schemas.openxmlformats.org/officeDocument/2006/relationships/hyperlink" Target="https://routes.rungoapp.com/" TargetMode="External"/><Relationship Id="rId10" Type="http://schemas.openxmlformats.org/officeDocument/2006/relationships/hyperlink" Target="http://www.perkinselearning.org/technology/blog/eyes-free-fitness-described-workouts-blind-and-visually-impaired" TargetMode="External"/><Relationship Id="rId19" Type="http://schemas.openxmlformats.org/officeDocument/2006/relationships/hyperlink" Target="https://www.guidestar.org/profile/20-2157516" TargetMode="External"/><Relationship Id="rId4" Type="http://schemas.openxmlformats.org/officeDocument/2006/relationships/hyperlink" Target="https://nfb.org/Images/nfb/Publications/bm/bm07/bm0709/bm070907.htm" TargetMode="External"/><Relationship Id="rId9" Type="http://schemas.openxmlformats.org/officeDocument/2006/relationships/hyperlink" Target="https://www.theverge.com/2017/11/6/16610728/2017-new-york-marathon-blind-runner-wearworks-wayband-simon-wheatcroft" TargetMode="External"/><Relationship Id="rId14" Type="http://schemas.openxmlformats.org/officeDocument/2006/relationships/hyperlink" Target="https://www.achillesinternational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82976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5600" dirty="0"/>
              <a:t>Going the Distance: </a:t>
            </a:r>
            <a:br>
              <a:rPr lang="en-US" sz="5600" dirty="0"/>
            </a:br>
            <a:r>
              <a:rPr lang="en-US" sz="5600" dirty="0"/>
              <a:t>The Accessibility of Fitness Apps and Running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79135"/>
            <a:ext cx="7772400" cy="960394"/>
          </a:xfrm>
        </p:spPr>
        <p:txBody>
          <a:bodyPr/>
          <a:lstStyle/>
          <a:p>
            <a:pPr algn="ctr"/>
            <a:r>
              <a:rPr lang="en-US" sz="1800" dirty="0"/>
              <a:t>CSUN Assistive Technology Conference</a:t>
            </a:r>
            <a:br>
              <a:rPr lang="en-US" sz="1800" dirty="0"/>
            </a:br>
            <a:r>
              <a:rPr lang="en-US" sz="1800" dirty="0"/>
              <a:t>March 13, 2019</a:t>
            </a:r>
          </a:p>
          <a:p>
            <a:pPr algn="ctr"/>
            <a:r>
              <a:rPr lang="en-US" sz="1800" dirty="0"/>
              <a:t>Dana Marlowe and Sharon Rosenblatt</a:t>
            </a:r>
          </a:p>
        </p:txBody>
      </p:sp>
      <p:pic>
        <p:nvPicPr>
          <p:cNvPr id="5" name="Picture 4" descr="Logo for Accessibility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24669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6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8674FD4-83A2-4004-8378-706AD82D7F6A}"/>
              </a:ext>
            </a:extLst>
          </p:cNvPr>
          <p:cNvSpPr/>
          <p:nvPr/>
        </p:nvSpPr>
        <p:spPr>
          <a:xfrm>
            <a:off x="152400" y="381000"/>
            <a:ext cx="8991600" cy="54864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indent="0" algn="ctr">
              <a:buNone/>
            </a:pPr>
            <a:br>
              <a:rPr lang="en-US" sz="2000" i="1" dirty="0">
                <a:solidFill>
                  <a:schemeClr val="tx1"/>
                </a:solidFill>
                <a:latin typeface="Arial Nova Light" panose="020B0304020202020204" pitchFamily="34" charset="0"/>
              </a:rPr>
            </a:br>
            <a:r>
              <a:rPr lang="en-US" sz="2000" i="1" dirty="0">
                <a:solidFill>
                  <a:schemeClr val="tx1"/>
                </a:solidFill>
                <a:latin typeface="Arial Nova Light" panose="020B0304020202020204" pitchFamily="34" charset="0"/>
              </a:rPr>
              <a:t>It isn’t easy for most blind people to run out and join a gym or jump in the car to get to fitness classes. </a:t>
            </a:r>
            <a:br>
              <a:rPr lang="en-US" sz="2000" i="1" dirty="0">
                <a:solidFill>
                  <a:schemeClr val="tx1"/>
                </a:solidFill>
                <a:latin typeface="Arial Nova Light" panose="020B0304020202020204" pitchFamily="34" charset="0"/>
              </a:rPr>
            </a:br>
            <a:br>
              <a:rPr lang="en-US" sz="2000" i="1" dirty="0">
                <a:solidFill>
                  <a:schemeClr val="tx1"/>
                </a:solidFill>
                <a:latin typeface="Arial Nova Light" panose="020B0304020202020204" pitchFamily="34" charset="0"/>
              </a:rPr>
            </a:br>
            <a:r>
              <a:rPr lang="en-US" sz="2000" i="1" dirty="0">
                <a:solidFill>
                  <a:schemeClr val="tx1"/>
                </a:solidFill>
                <a:latin typeface="Arial Nova Light" panose="020B0304020202020204" pitchFamily="34" charset="0"/>
              </a:rPr>
              <a:t>Buying a video in order to take up yoga or find out if Pilates is the answer requires endless explanation and interpretation at the very least.</a:t>
            </a:r>
          </a:p>
          <a:p>
            <a:pPr marL="109537" indent="0" algn="ctr">
              <a:buNone/>
            </a:pPr>
            <a:endParaRPr lang="en-US" sz="2200" b="1" i="1" u="sng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09537" indent="0" algn="ctr">
              <a:buNone/>
            </a:pPr>
            <a:r>
              <a:rPr lang="en-US" sz="2200" b="1" i="1" u="sng" dirty="0">
                <a:solidFill>
                  <a:schemeClr val="tx1"/>
                </a:solidFill>
                <a:latin typeface="Arial Nova Light" panose="020B0304020202020204" pitchFamily="34" charset="0"/>
              </a:rPr>
              <a:t>So what is a blind person to do?</a:t>
            </a:r>
          </a:p>
          <a:p>
            <a:pPr marL="109537" indent="0" algn="ctr">
              <a:buNone/>
            </a:pPr>
            <a:endParaRPr lang="en-US" sz="1400" i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09537" indent="0" algn="ctr">
              <a:buNone/>
            </a:pPr>
            <a:r>
              <a:rPr lang="en-US" sz="1400" i="1" dirty="0">
                <a:solidFill>
                  <a:schemeClr val="tx1"/>
                </a:solidFill>
                <a:latin typeface="Arial Nova Light" panose="020B0304020202020204" pitchFamily="34" charset="0"/>
              </a:rPr>
              <a:t>-Robert Leslie Newman, Board of  Nebraska Commission for the Blind and Visually Impaired (NCBVI)</a:t>
            </a:r>
          </a:p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2612B-A6E5-4D94-9C87-957B2696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2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ementary school gym with basketball">
            <a:extLst>
              <a:ext uri="{FF2B5EF4-FFF2-40B4-BE49-F238E27FC236}">
                <a16:creationId xmlns:a16="http://schemas.microsoft.com/office/drawing/2014/main" id="{088CA422-A6FF-4B2C-99A9-B189E4429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990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75C284-1995-4203-96D3-BC6C83A34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623887" indent="-514350">
              <a:buFont typeface="+mj-lt"/>
              <a:buAutoNum type="arabicPeriod"/>
            </a:pPr>
            <a:r>
              <a:rPr lang="en-US" b="1" dirty="0"/>
              <a:t>Misinformation and misunderstanding</a:t>
            </a:r>
          </a:p>
          <a:p>
            <a:pPr marL="623887" indent="-514350">
              <a:buFont typeface="+mj-lt"/>
              <a:buAutoNum type="arabicPeriod"/>
            </a:pPr>
            <a:r>
              <a:rPr lang="en-US" b="1" dirty="0"/>
              <a:t>Lowered expectations</a:t>
            </a:r>
          </a:p>
          <a:p>
            <a:pPr marL="623887" indent="-514350">
              <a:buFont typeface="+mj-lt"/>
              <a:buAutoNum type="arabicPeriod"/>
            </a:pPr>
            <a:r>
              <a:rPr lang="en-US" b="1" dirty="0"/>
              <a:t>Few accommodations in schools</a:t>
            </a:r>
          </a:p>
          <a:p>
            <a:pPr marL="623887" indent="-514350">
              <a:buFont typeface="+mj-lt"/>
              <a:buAutoNum type="arabicPeriod"/>
            </a:pPr>
            <a:r>
              <a:rPr lang="en-US" b="1" dirty="0"/>
              <a:t>Inaccessible spaces/equipment</a:t>
            </a:r>
          </a:p>
          <a:p>
            <a:pPr marL="623887" indent="-514350">
              <a:buFont typeface="+mj-lt"/>
              <a:buAutoNum type="arabicPeriod"/>
            </a:pPr>
            <a:r>
              <a:rPr lang="en-US" b="1" dirty="0"/>
              <a:t>Safety</a:t>
            </a:r>
          </a:p>
          <a:p>
            <a:pPr marL="623887" indent="-514350">
              <a:buFont typeface="+mj-lt"/>
              <a:buAutoNum type="arabicPeriod"/>
            </a:pPr>
            <a:r>
              <a:rPr lang="en-US" b="1" dirty="0"/>
              <a:t>Attitudinal barriers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CB50B8-F7BC-442B-8826-25E9F84D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ighlight>
                  <a:srgbClr val="000080"/>
                </a:highlight>
                <a:latin typeface="Goudy Stout" panose="0202090407030B020401" pitchFamily="18" charset="0"/>
              </a:rPr>
              <a:t>The Need for Speed: Challenges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8B875-1223-4B20-AE9A-F20D7B9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8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99CD7C-0434-4B0B-9D55-5FB6EEE4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Accessibility on Fitness Equipment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D8DADB-629C-4780-9F49-BA37C1302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Inaccessibility on machines—very visual:</a:t>
            </a:r>
          </a:p>
          <a:p>
            <a:pPr lvl="1"/>
            <a:r>
              <a:rPr lang="en-US" dirty="0"/>
              <a:t>Touchscreens, buttons, and lights</a:t>
            </a:r>
          </a:p>
          <a:p>
            <a:r>
              <a:rPr lang="en-US" dirty="0"/>
              <a:t>Suggestions:</a:t>
            </a:r>
          </a:p>
          <a:p>
            <a:pPr lvl="1"/>
            <a:r>
              <a:rPr lang="en-US" dirty="0"/>
              <a:t>Braille on buttons</a:t>
            </a:r>
          </a:p>
          <a:p>
            <a:pPr lvl="1"/>
            <a:r>
              <a:rPr lang="en-US" dirty="0"/>
              <a:t>Headphone jacks (like ATMs)</a:t>
            </a:r>
          </a:p>
          <a:p>
            <a:pPr lvl="1"/>
            <a:r>
              <a:rPr lang="en-US" dirty="0"/>
              <a:t>Bluetooth capabilities</a:t>
            </a:r>
          </a:p>
          <a:p>
            <a:pPr lvl="1"/>
            <a:r>
              <a:rPr lang="en-US" dirty="0"/>
              <a:t>Free pass to partner/assistant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070113-F5DF-4634-9950-2C27F972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99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B98EA4-9BF8-4644-93B9-4ABA1EB8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and Exercise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66E284-8A4B-48CF-890B-1B9A644E8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947862"/>
          </a:xfrm>
        </p:spPr>
        <p:txBody>
          <a:bodyPr/>
          <a:lstStyle/>
          <a:p>
            <a:r>
              <a:rPr lang="en-US" dirty="0"/>
              <a:t>Royal National Institute for the Blind: </a:t>
            </a:r>
          </a:p>
          <a:p>
            <a:pPr lvl="1"/>
            <a:r>
              <a:rPr lang="en-US" dirty="0"/>
              <a:t>30% cut off from people and things around them</a:t>
            </a:r>
          </a:p>
          <a:p>
            <a:pPr lvl="1"/>
            <a:r>
              <a:rPr lang="en-US" dirty="0"/>
              <a:t>50% limited in activities</a:t>
            </a:r>
          </a:p>
          <a:p>
            <a:pPr lvl="1"/>
            <a:r>
              <a:rPr lang="en-US" dirty="0"/>
              <a:t>65% want to do more physical activity</a:t>
            </a:r>
          </a:p>
          <a:p>
            <a:endParaRPr lang="en-US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EB7D902-FD45-4672-B299-43054FFA0211}"/>
              </a:ext>
            </a:extLst>
          </p:cNvPr>
          <p:cNvSpPr/>
          <p:nvPr/>
        </p:nvSpPr>
        <p:spPr>
          <a:xfrm>
            <a:off x="609600" y="3429000"/>
            <a:ext cx="7772400" cy="2362200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indent="0" algn="ctr">
              <a:buNone/>
            </a:pPr>
            <a:r>
              <a:rPr lang="en-US" sz="2800" dirty="0">
                <a:latin typeface="Gill Sans Nova" panose="020B0604020202020204" pitchFamily="34" charset="0"/>
                <a:ea typeface="Batang" panose="02030600000101010101" pitchFamily="18" charset="-127"/>
                <a:cs typeface="Mangal" panose="02040503050203030202" pitchFamily="18" charset="0"/>
              </a:rPr>
              <a:t>I’m stubborn, though. My philosophy is that if things aren’t accessible, don’t wait until they are.</a:t>
            </a:r>
            <a:br>
              <a:rPr lang="en-US" sz="2400" dirty="0">
                <a:latin typeface="Gill Sans Nova" panose="020B0604020202020204" pitchFamily="34" charset="0"/>
                <a:ea typeface="Batang" panose="02030600000101010101" pitchFamily="18" charset="-127"/>
                <a:cs typeface="Mangal" panose="02040503050203030202" pitchFamily="18" charset="0"/>
              </a:rPr>
            </a:br>
            <a:endParaRPr lang="en-US" sz="2400" dirty="0">
              <a:latin typeface="Gill Sans Nova" panose="020B0604020202020204" pitchFamily="34" charset="0"/>
              <a:ea typeface="Batang" panose="02030600000101010101" pitchFamily="18" charset="-127"/>
              <a:cs typeface="Mangal" panose="02040503050203030202" pitchFamily="18" charset="0"/>
            </a:endParaRPr>
          </a:p>
          <a:p>
            <a:pPr marL="109537" indent="0" algn="ctr">
              <a:buNone/>
            </a:pPr>
            <a:r>
              <a:rPr lang="en-US" sz="2400" i="1" dirty="0">
                <a:latin typeface="Gill Sans Nova" panose="020B0604020202020204" pitchFamily="34" charset="0"/>
                <a:ea typeface="Batang" panose="02030600000101010101" pitchFamily="18" charset="-127"/>
                <a:cs typeface="Mangal" panose="02040503050203030202" pitchFamily="18" charset="0"/>
              </a:rPr>
              <a:t>-Amar Latif, The Guardian</a:t>
            </a:r>
          </a:p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8CF01-6DF0-4957-BD35-F9A421BB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2019 Accessibility Partners. Not to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44298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928614-A274-4695-998E-D5852BD9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Low-tech Running Aids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9B954B-D7ED-412F-8B40-A5B7D144E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Sighted guide</a:t>
            </a:r>
          </a:p>
          <a:p>
            <a:pPr lvl="1"/>
            <a:r>
              <a:rPr lang="en-US" dirty="0"/>
              <a:t>Holds arm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Terrain</a:t>
            </a:r>
          </a:p>
          <a:p>
            <a:r>
              <a:rPr lang="en-US" dirty="0"/>
              <a:t>Tether method</a:t>
            </a:r>
          </a:p>
          <a:p>
            <a:pPr lvl="1"/>
            <a:r>
              <a:rPr lang="en-US" dirty="0"/>
              <a:t>Stability</a:t>
            </a:r>
          </a:p>
          <a:p>
            <a:pPr lvl="1"/>
            <a:r>
              <a:rPr lang="en-US" dirty="0"/>
              <a:t>Avoid injury</a:t>
            </a:r>
          </a:p>
          <a:p>
            <a:r>
              <a:rPr lang="en-US" dirty="0"/>
              <a:t>Treadmill</a:t>
            </a:r>
          </a:p>
          <a:p>
            <a:pPr lvl="1"/>
            <a:r>
              <a:rPr lang="en-US" dirty="0"/>
              <a:t>Increased independence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A blind runner and her two guides at the finish of the Boston Marathon">
            <a:extLst>
              <a:ext uri="{FF2B5EF4-FFF2-40B4-BE49-F238E27FC236}">
                <a16:creationId xmlns:a16="http://schemas.microsoft.com/office/drawing/2014/main" id="{D08C46E7-018A-4AA0-BB5D-2ACCB565D4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r="9656"/>
          <a:stretch/>
        </p:blipFill>
        <p:spPr>
          <a:xfrm>
            <a:off x="3886200" y="1481138"/>
            <a:ext cx="4572000" cy="3254829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EC147-5059-4E29-8A91-C83DD46C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16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8A092A-36F7-4BC2-9055-477069BA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to your Run: </a:t>
            </a:r>
            <a:r>
              <a:rPr lang="en-US" dirty="0" err="1"/>
              <a:t>WayBand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08400A-A638-45D6-85C7-723F8B470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Wearable haptic navigation device</a:t>
            </a:r>
          </a:p>
          <a:p>
            <a:r>
              <a:rPr lang="en-US" dirty="0"/>
              <a:t>Vibration-driven guidance</a:t>
            </a:r>
          </a:p>
          <a:p>
            <a:r>
              <a:rPr lang="en-US" dirty="0"/>
              <a:t>Download app—tell it where you are going</a:t>
            </a:r>
          </a:p>
          <a:p>
            <a:r>
              <a:rPr lang="en-US" dirty="0"/>
              <a:t>Wearable guides you the rest of the way!</a:t>
            </a:r>
          </a:p>
        </p:txBody>
      </p:sp>
      <p:pic>
        <p:nvPicPr>
          <p:cNvPr id="6" name="Picture 5" descr="an iPhone pairing with WayBand">
            <a:extLst>
              <a:ext uri="{FF2B5EF4-FFF2-40B4-BE49-F238E27FC236}">
                <a16:creationId xmlns:a16="http://schemas.microsoft.com/office/drawing/2014/main" id="{94672EE4-B120-453C-9951-638CC8FC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3181350" cy="2117870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pic>
        <p:nvPicPr>
          <p:cNvPr id="8" name="Picture 7" descr="The WayBand wearable on a user's wrist">
            <a:extLst>
              <a:ext uri="{FF2B5EF4-FFF2-40B4-BE49-F238E27FC236}">
                <a16:creationId xmlns:a16="http://schemas.microsoft.com/office/drawing/2014/main" id="{92A1A09C-77B0-440E-B052-44D970C12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97" y="3581400"/>
            <a:ext cx="3762713" cy="2117870"/>
          </a:xfrm>
          <a:prstGeom prst="rect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3DBDF-C517-4496-B7BF-1C9B6962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2019 Accessibility Partners. Not to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394078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80CFAF-E7EB-464A-B499-2568C3D3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WayBand</a:t>
            </a:r>
            <a:r>
              <a:rPr lang="en-US" dirty="0"/>
              <a:t> in Motion</a:t>
            </a:r>
          </a:p>
        </p:txBody>
      </p:sp>
      <p:pic>
        <p:nvPicPr>
          <p:cNvPr id="5" name="Online Media 4" title="Blind Man Will Run Marathon With App">
            <a:hlinkClick r:id="" action="ppaction://media"/>
            <a:extLst>
              <a:ext uri="{FF2B5EF4-FFF2-40B4-BE49-F238E27FC236}">
                <a16:creationId xmlns:a16="http://schemas.microsoft.com/office/drawing/2014/main" id="{AF6AA1DB-B54D-4681-8431-A3E047A718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0600" y="1417638"/>
            <a:ext cx="7162800" cy="4029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5B981-F012-4B2B-8209-6E8D1E38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1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96333-4B47-4D9C-9A95-8BBB4865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Aira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CC6C2B-1273-4F58-BDA0-A73F1D0BE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56" y="1481138"/>
            <a:ext cx="3931444" cy="4525962"/>
          </a:xfrm>
        </p:spPr>
        <p:txBody>
          <a:bodyPr/>
          <a:lstStyle/>
          <a:p>
            <a:r>
              <a:rPr lang="en-US" sz="2800" dirty="0"/>
              <a:t>Connect to agent</a:t>
            </a:r>
          </a:p>
          <a:p>
            <a:r>
              <a:rPr lang="en-US" sz="2800" dirty="0"/>
              <a:t>Wearable</a:t>
            </a:r>
          </a:p>
          <a:p>
            <a:r>
              <a:rPr lang="en-US" sz="2800" dirty="0"/>
              <a:t>Acts as user’s eyes</a:t>
            </a:r>
          </a:p>
          <a:p>
            <a:pPr marL="109537" indent="0">
              <a:buNone/>
            </a:pPr>
            <a:endParaRPr lang="en-US" sz="1800" i="1" dirty="0"/>
          </a:p>
          <a:p>
            <a:pPr marL="109537" indent="0">
              <a:buNone/>
            </a:pPr>
            <a:endParaRPr lang="en-US" sz="1800" i="1" dirty="0"/>
          </a:p>
          <a:p>
            <a:pPr marL="109537" indent="0">
              <a:buNone/>
            </a:pPr>
            <a:r>
              <a:rPr lang="en-US" sz="1800" dirty="0"/>
              <a:t>“When I have to use a treadmill, I use </a:t>
            </a:r>
            <a:r>
              <a:rPr lang="en-US" sz="1800" dirty="0" err="1"/>
              <a:t>Aira</a:t>
            </a:r>
            <a:r>
              <a:rPr lang="en-US" sz="1800" dirty="0"/>
              <a:t> to check the digital display post run.”</a:t>
            </a:r>
          </a:p>
          <a:p>
            <a:pPr marL="109537" indent="0">
              <a:buNone/>
            </a:pPr>
            <a:r>
              <a:rPr lang="en-US" sz="1400" i="1" dirty="0"/>
              <a:t>Richard Hunter</a:t>
            </a:r>
          </a:p>
          <a:p>
            <a:pPr marL="109537" indent="0">
              <a:buNone/>
            </a:pPr>
            <a:r>
              <a:rPr lang="en-US" sz="1400" i="1" dirty="0" err="1"/>
              <a:t>USABA</a:t>
            </a:r>
            <a:r>
              <a:rPr lang="en-US" sz="1400" i="1" dirty="0"/>
              <a:t> Marathon National Championship, Program Coordinator</a:t>
            </a:r>
          </a:p>
          <a:p>
            <a:pPr marL="109537" indent="0">
              <a:buNone/>
            </a:pPr>
            <a:endParaRPr lang="en-US" sz="2800" dirty="0"/>
          </a:p>
        </p:txBody>
      </p:sp>
      <p:pic>
        <p:nvPicPr>
          <p:cNvPr id="6" name="Picture 5" descr="Grouped image of an Aira wearer and the guide, viewing what they view on the screen. ">
            <a:extLst>
              <a:ext uri="{FF2B5EF4-FFF2-40B4-BE49-F238E27FC236}">
                <a16:creationId xmlns:a16="http://schemas.microsoft.com/office/drawing/2014/main" id="{EE1D4D59-572A-4859-874C-077045E687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30" y="1333500"/>
            <a:ext cx="4060032" cy="419100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2131-F579-4290-982A-168683AA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2019 Accessibility Partners. Not to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61380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B9FA34-761E-49D1-8F1A-2DC539A5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eAscot from IBM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18B615-3D11-4F54-BDD6-E71607E86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Beeping noise to align you</a:t>
            </a:r>
          </a:p>
          <a:p>
            <a:r>
              <a:rPr lang="en-US" dirty="0"/>
              <a:t>Keeps on straight path, think car sensors</a:t>
            </a:r>
          </a:p>
        </p:txBody>
      </p:sp>
      <p:pic>
        <p:nvPicPr>
          <p:cNvPr id="5" name="Picture 4" descr="Screenshot of Simon Wheatcroft's ultramarathon in Namibia">
            <a:extLst>
              <a:ext uri="{FF2B5EF4-FFF2-40B4-BE49-F238E27FC236}">
                <a16:creationId xmlns:a16="http://schemas.microsoft.com/office/drawing/2014/main" id="{E6130378-8A3B-410B-9026-BF25662B6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7" t="24815" r="36666" b="33704"/>
          <a:stretch/>
        </p:blipFill>
        <p:spPr>
          <a:xfrm>
            <a:off x="1371600" y="2590800"/>
            <a:ext cx="6400800" cy="30376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84E7E-AE21-40A3-B96D-7A69621B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56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9AA379-2B79-47BA-B908-CAA30F8E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RunGo</a:t>
            </a:r>
            <a:r>
              <a:rPr lang="en-US" dirty="0"/>
              <a:t>: Voice Guided Running</a:t>
            </a:r>
          </a:p>
        </p:txBody>
      </p:sp>
      <p:pic>
        <p:nvPicPr>
          <p:cNvPr id="7" name="Online Media 6" title="RunGo: Rose Kamma Sarkany - Running with Usher Syndrome">
            <a:hlinkClick r:id="" action="ppaction://media"/>
            <a:extLst>
              <a:ext uri="{FF2B5EF4-FFF2-40B4-BE49-F238E27FC236}">
                <a16:creationId xmlns:a16="http://schemas.microsoft.com/office/drawing/2014/main" id="{C2ABBF9A-F9CA-4C5B-93DB-1004E79672E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417638"/>
            <a:ext cx="7848600" cy="44148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1F3CA-F716-4ECC-B822-D7FF4B4F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B9F5B-F061-4B1D-89B8-0E9AD5ED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4137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Hit the conference running: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C96B93-F051-4CB2-9587-68FAE07B0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476542"/>
            <a:ext cx="9067800" cy="2328862"/>
          </a:xfrm>
        </p:spPr>
        <p:txBody>
          <a:bodyPr/>
          <a:lstStyle/>
          <a:p>
            <a:r>
              <a:rPr lang="en-US" dirty="0"/>
              <a:t>The importance of fitness and running</a:t>
            </a:r>
          </a:p>
          <a:p>
            <a:pPr lvl="1"/>
            <a:r>
              <a:rPr lang="en-US" dirty="0"/>
              <a:t>Challenges to those with visual disabilities</a:t>
            </a:r>
          </a:p>
          <a:p>
            <a:r>
              <a:rPr lang="en-US" dirty="0"/>
              <a:t>Traditional accommodations</a:t>
            </a:r>
          </a:p>
          <a:p>
            <a:r>
              <a:rPr lang="en-US" dirty="0"/>
              <a:t>New technologies designed for athletes</a:t>
            </a:r>
          </a:p>
          <a:p>
            <a:r>
              <a:rPr lang="en-US" dirty="0"/>
              <a:t>Popular apps—are they accessible?</a:t>
            </a:r>
          </a:p>
          <a:p>
            <a:pPr marL="109537" indent="0">
              <a:buNone/>
            </a:pPr>
            <a:endParaRPr lang="en-US" dirty="0"/>
          </a:p>
        </p:txBody>
      </p:sp>
      <p:pic>
        <p:nvPicPr>
          <p:cNvPr id="7" name="Picture 6" descr="Female runner silhouette running at sunrise ">
            <a:extLst>
              <a:ext uri="{FF2B5EF4-FFF2-40B4-BE49-F238E27FC236}">
                <a16:creationId xmlns:a16="http://schemas.microsoft.com/office/drawing/2014/main" id="{050777CE-23C1-4B1E-8502-A24EF0F6C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3"/>
          <a:stretch/>
        </p:blipFill>
        <p:spPr>
          <a:xfrm>
            <a:off x="465082" y="1200786"/>
            <a:ext cx="2294467" cy="2062163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9" name="Picture 8" descr="An iPhone screen with running sneakers in the background">
            <a:extLst>
              <a:ext uri="{FF2B5EF4-FFF2-40B4-BE49-F238E27FC236}">
                <a16:creationId xmlns:a16="http://schemas.microsoft.com/office/drawing/2014/main" id="{18904CDA-7D3A-4869-968F-AD5C9980D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36" y="1192902"/>
            <a:ext cx="2749552" cy="2062164"/>
          </a:xfrm>
          <a:prstGeom prst="rect">
            <a:avLst/>
          </a:prstGeom>
          <a:ln w="34925">
            <a:solidFill>
              <a:schemeClr val="accent6"/>
            </a:solidFill>
          </a:ln>
        </p:spPr>
      </p:pic>
      <p:pic>
        <p:nvPicPr>
          <p:cNvPr id="11" name="Picture 10" descr="A man strapping on a fitness arm band">
            <a:extLst>
              <a:ext uri="{FF2B5EF4-FFF2-40B4-BE49-F238E27FC236}">
                <a16:creationId xmlns:a16="http://schemas.microsoft.com/office/drawing/2014/main" id="{434B1103-FB02-4309-AA6F-7C3CA4AA0A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r="5679"/>
          <a:stretch/>
        </p:blipFill>
        <p:spPr>
          <a:xfrm>
            <a:off x="6248400" y="1227137"/>
            <a:ext cx="2684956" cy="2035812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9B90B-C07D-4146-B6E7-49C9EDD2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2019 Accessibility Partners. Not to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53204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3E2F5C-EADA-4198-81E9-7A09E88D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Eyes-Free Fitness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112EA0-5D95-47D7-8824-E9C7E831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and paid routines: download mp3</a:t>
            </a:r>
          </a:p>
          <a:p>
            <a:r>
              <a:rPr lang="en-US" dirty="0"/>
              <a:t>Dynamic font with easy-to-use interface</a:t>
            </a:r>
          </a:p>
          <a:p>
            <a:r>
              <a:rPr lang="en-US" dirty="0"/>
              <a:t>VoiceOver accessible</a:t>
            </a:r>
          </a:p>
          <a:p>
            <a:r>
              <a:rPr lang="en-US" dirty="0"/>
              <a:t>Created by </a:t>
            </a:r>
            <a:r>
              <a:rPr lang="en-US" dirty="0" err="1"/>
              <a:t>BlindAlive</a:t>
            </a:r>
            <a:endParaRPr lang="en-US" dirty="0"/>
          </a:p>
        </p:txBody>
      </p:sp>
      <p:pic>
        <p:nvPicPr>
          <p:cNvPr id="6" name="Picture 5" descr="BlindAlive browse workout screenshot">
            <a:extLst>
              <a:ext uri="{FF2B5EF4-FFF2-40B4-BE49-F238E27FC236}">
                <a16:creationId xmlns:a16="http://schemas.microsoft.com/office/drawing/2014/main" id="{F4177836-C93D-4BE7-A0A1-4872C3C07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05809"/>
            <a:ext cx="2024502" cy="3429000"/>
          </a:xfrm>
          <a:prstGeom prst="rect">
            <a:avLst/>
          </a:prstGeom>
          <a:ln w="47625">
            <a:solidFill>
              <a:srgbClr val="0070C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0B8E4-3002-47C1-966D-D6E248FE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70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1B1CFD-A868-4565-A2A3-7FF50BAD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BlindAlive</a:t>
            </a:r>
            <a:endParaRPr lang="en-US" dirty="0"/>
          </a:p>
        </p:txBody>
      </p:sp>
      <p:pic>
        <p:nvPicPr>
          <p:cNvPr id="5" name="Online Media 4" title="Cardio Level 1 Workout, Well described, AUDIO ONLY, 30 minute, Weight Loss that is easy to follow!">
            <a:hlinkClick r:id="" action="ppaction://media"/>
            <a:extLst>
              <a:ext uri="{FF2B5EF4-FFF2-40B4-BE49-F238E27FC236}">
                <a16:creationId xmlns:a16="http://schemas.microsoft.com/office/drawing/2014/main" id="{3C0593CC-025B-4516-8596-9F2E206F1BE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1310951"/>
            <a:ext cx="8077200" cy="45434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ECE38-7FA6-4622-BFDE-0B629CD08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7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F97BDF-B4CB-4F27-9C3D-EBE6D303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Wearables and Apps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B395DF-C4A3-47F3-BFDA-6EECDB112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Garmin</a:t>
            </a:r>
          </a:p>
          <a:p>
            <a:r>
              <a:rPr lang="en-US" dirty="0"/>
              <a:t>FitBit</a:t>
            </a:r>
          </a:p>
          <a:p>
            <a:r>
              <a:rPr lang="en-US" dirty="0"/>
              <a:t>TomTom</a:t>
            </a:r>
          </a:p>
          <a:p>
            <a:r>
              <a:rPr lang="en-US" dirty="0"/>
              <a:t>Apple Watch</a:t>
            </a:r>
          </a:p>
        </p:txBody>
      </p:sp>
      <p:pic>
        <p:nvPicPr>
          <p:cNvPr id="1026" name="Picture 2" descr="Screenshot of Sharon's Garmin screen on the Garmin Connect app">
            <a:extLst>
              <a:ext uri="{FF2B5EF4-FFF2-40B4-BE49-F238E27FC236}">
                <a16:creationId xmlns:a16="http://schemas.microsoft.com/office/drawing/2014/main" id="{D88CCB11-1A28-4491-A0B3-C1F3F17FF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2"/>
          <a:stretch/>
        </p:blipFill>
        <p:spPr bwMode="auto">
          <a:xfrm>
            <a:off x="5915891" y="1481138"/>
            <a:ext cx="2438400" cy="4132521"/>
          </a:xfrm>
          <a:prstGeom prst="rect">
            <a:avLst/>
          </a:prstGeom>
          <a:noFill/>
          <a:ln w="349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armin watch">
            <a:extLst>
              <a:ext uri="{FF2B5EF4-FFF2-40B4-BE49-F238E27FC236}">
                <a16:creationId xmlns:a16="http://schemas.microsoft.com/office/drawing/2014/main" id="{42E18382-29DE-4C79-9037-555DA6DCF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46" y="3429000"/>
            <a:ext cx="4006128" cy="2254115"/>
          </a:xfrm>
          <a:prstGeom prst="rect">
            <a:avLst/>
          </a:prstGeom>
          <a:ln w="34925">
            <a:solidFill>
              <a:srgbClr val="992D4E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56FA3-984C-404E-9E18-5E0FBB3F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4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8E182A-A073-428A-AE04-CD19EE66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Running Apps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4A0C55-EBAB-4CFC-9C6E-D2E6F2D1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Tested on iPhone</a:t>
            </a:r>
          </a:p>
          <a:p>
            <a:pPr lvl="1"/>
            <a:r>
              <a:rPr lang="en-US" dirty="0" err="1"/>
              <a:t>Strava</a:t>
            </a:r>
            <a:endParaRPr lang="en-US" dirty="0"/>
          </a:p>
          <a:p>
            <a:pPr lvl="1"/>
            <a:r>
              <a:rPr lang="en-US" dirty="0"/>
              <a:t>Nike Run Club</a:t>
            </a:r>
          </a:p>
          <a:p>
            <a:pPr lvl="1"/>
            <a:r>
              <a:rPr lang="en-US" dirty="0"/>
              <a:t>Runkeeper</a:t>
            </a:r>
          </a:p>
          <a:p>
            <a:pPr lvl="1"/>
            <a:r>
              <a:rPr lang="en-US" dirty="0" err="1"/>
              <a:t>MapMyRun</a:t>
            </a:r>
            <a:endParaRPr lang="en-US" dirty="0"/>
          </a:p>
        </p:txBody>
      </p:sp>
      <p:pic>
        <p:nvPicPr>
          <p:cNvPr id="6" name="Picture 5" descr="Screenshot of a Strava run">
            <a:extLst>
              <a:ext uri="{FF2B5EF4-FFF2-40B4-BE49-F238E27FC236}">
                <a16:creationId xmlns:a16="http://schemas.microsoft.com/office/drawing/2014/main" id="{F1303B41-9A1C-41B6-8CE0-3F352AE42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93878"/>
            <a:ext cx="2617124" cy="4470243"/>
          </a:xfrm>
          <a:prstGeom prst="rect">
            <a:avLst/>
          </a:prstGeom>
          <a:ln w="34925">
            <a:solidFill>
              <a:schemeClr val="accent2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54D61-4E4F-4882-A511-0FD30A04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78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864D6B-FA5E-4C8A-B6A3-86C46AE6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Nike Run Club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C6A298-A227-4F08-A6ED-5DAEC2885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855" y="1945337"/>
            <a:ext cx="4371973" cy="2967325"/>
          </a:xfrm>
        </p:spPr>
        <p:txBody>
          <a:bodyPr/>
          <a:lstStyle/>
          <a:p>
            <a:r>
              <a:rPr lang="en-US" dirty="0"/>
              <a:t>Dynamic app</a:t>
            </a:r>
          </a:p>
          <a:p>
            <a:r>
              <a:rPr lang="en-US" dirty="0"/>
              <a:t>Internal voice feedback</a:t>
            </a:r>
          </a:p>
          <a:p>
            <a:r>
              <a:rPr lang="en-US" dirty="0"/>
              <a:t>Unlabeled buttons/inactive</a:t>
            </a:r>
          </a:p>
          <a:p>
            <a:r>
              <a:rPr lang="en-US" dirty="0"/>
              <a:t>Lack of consistency</a:t>
            </a:r>
          </a:p>
        </p:txBody>
      </p:sp>
      <p:pic>
        <p:nvPicPr>
          <p:cNvPr id="2050" name="Picture 2" descr="Image result for nike run club app iphone">
            <a:extLst>
              <a:ext uri="{FF2B5EF4-FFF2-40B4-BE49-F238E27FC236}">
                <a16:creationId xmlns:a16="http://schemas.microsoft.com/office/drawing/2014/main" id="{28FA536E-B791-47AF-ACE0-C4CD9B08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1" y="2175300"/>
            <a:ext cx="3914775" cy="250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81EB1-63E7-4AD8-9291-2976B6CD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71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60FABC-F14E-4C21-8A9A-8DD0C5AB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Runkeeper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DC181B-FB3D-46CD-91EE-1D5DC5B23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accessible</a:t>
            </a:r>
          </a:p>
          <a:p>
            <a:r>
              <a:rPr lang="en-US" dirty="0"/>
              <a:t>Buttons for feedback labeled</a:t>
            </a:r>
          </a:p>
          <a:p>
            <a:r>
              <a:rPr lang="en-US" dirty="0"/>
              <a:t>Some buttons not named well</a:t>
            </a:r>
          </a:p>
          <a:p>
            <a:r>
              <a:rPr lang="en-US" dirty="0"/>
              <a:t>Internal screen reader</a:t>
            </a:r>
          </a:p>
        </p:txBody>
      </p:sp>
      <p:pic>
        <p:nvPicPr>
          <p:cNvPr id="3074" name="Picture 2" descr="Image result for runkeeper app iphone">
            <a:extLst>
              <a:ext uri="{FF2B5EF4-FFF2-40B4-BE49-F238E27FC236}">
                <a16:creationId xmlns:a16="http://schemas.microsoft.com/office/drawing/2014/main" id="{BBDE50EC-7A14-4679-897C-1CFEEC3B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44119"/>
            <a:ext cx="2870835" cy="192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apMyRun screenshot of &quot;How did this run feel?&quot;">
            <a:extLst>
              <a:ext uri="{FF2B5EF4-FFF2-40B4-BE49-F238E27FC236}">
                <a16:creationId xmlns:a16="http://schemas.microsoft.com/office/drawing/2014/main" id="{83E8998B-2023-4722-85D4-40EB9DCCE1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b="52677"/>
          <a:stretch/>
        </p:blipFill>
        <p:spPr>
          <a:xfrm>
            <a:off x="4852035" y="3814279"/>
            <a:ext cx="2442131" cy="1868586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18CC8-6ED5-4A62-AB4E-8E4F226D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67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3A140-5595-44AE-9646-C0E5A077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MapMyRun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1A4294-3F8A-4A05-A440-D64514AD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Accessible maps</a:t>
            </a:r>
          </a:p>
          <a:p>
            <a:r>
              <a:rPr lang="en-US" dirty="0"/>
              <a:t>Unlabeled buttons</a:t>
            </a:r>
          </a:p>
          <a:p>
            <a:r>
              <a:rPr lang="en-US" dirty="0"/>
              <a:t>Internal screen reader</a:t>
            </a:r>
          </a:p>
          <a:p>
            <a:r>
              <a:rPr lang="en-US" dirty="0"/>
              <a:t>Finishing workout</a:t>
            </a:r>
          </a:p>
        </p:txBody>
      </p:sp>
      <p:pic>
        <p:nvPicPr>
          <p:cNvPr id="5" name="Picture 4" descr="UnderArmour 'hold to finish' button">
            <a:extLst>
              <a:ext uri="{FF2B5EF4-FFF2-40B4-BE49-F238E27FC236}">
                <a16:creationId xmlns:a16="http://schemas.microsoft.com/office/drawing/2014/main" id="{A24A1125-6DEF-42B2-84A7-B73BF8858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56"/>
          <a:stretch/>
        </p:blipFill>
        <p:spPr>
          <a:xfrm>
            <a:off x="2590800" y="3475990"/>
            <a:ext cx="1798406" cy="2141538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7" name="Picture 6" descr="Workout in progress screen from MapMyRun">
            <a:extLst>
              <a:ext uri="{FF2B5EF4-FFF2-40B4-BE49-F238E27FC236}">
                <a16:creationId xmlns:a16="http://schemas.microsoft.com/office/drawing/2014/main" id="{8E0D6AD5-EFBE-4750-98E6-DF5E37B8B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08" y="718820"/>
            <a:ext cx="3048000" cy="5257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ED8B0-D7E4-4DC5-9B92-E34A1ED4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94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BFF755-3A01-49C1-A8B0-EBBBA408F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findings</a:t>
            </a:r>
          </a:p>
        </p:txBody>
      </p:sp>
      <p:pic>
        <p:nvPicPr>
          <p:cNvPr id="6" name="Picture 5" descr="Hands passing a baton to each other. ">
            <a:extLst>
              <a:ext uri="{FF2B5EF4-FFF2-40B4-BE49-F238E27FC236}">
                <a16:creationId xmlns:a16="http://schemas.microsoft.com/office/drawing/2014/main" id="{1401592C-87E9-4365-8984-E62418DFCD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4517"/>
          <a:stretch/>
        </p:blipFill>
        <p:spPr>
          <a:xfrm>
            <a:off x="0" y="1681957"/>
            <a:ext cx="9144000" cy="388064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316129-07F9-492F-A2E6-9B4408910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Labeled buttons would increase accessibility</a:t>
            </a:r>
          </a:p>
          <a:p>
            <a:r>
              <a:rPr lang="en-US" dirty="0"/>
              <a:t>More access to the interface</a:t>
            </a:r>
          </a:p>
          <a:p>
            <a:r>
              <a:rPr lang="en-US" dirty="0"/>
              <a:t>Screen readers and vibrations</a:t>
            </a:r>
          </a:p>
          <a:p>
            <a:r>
              <a:rPr lang="en-US" dirty="0"/>
              <a:t>Nothing truly ‘outside the box’ accessible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5909F-464C-47FD-9ACE-F449C4CA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36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25F27D-5393-42B2-AC7E-390ECD79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6" name="Picture 5" descr="A figure crossing the finish line tape. ">
            <a:extLst>
              <a:ext uri="{FF2B5EF4-FFF2-40B4-BE49-F238E27FC236}">
                <a16:creationId xmlns:a16="http://schemas.microsoft.com/office/drawing/2014/main" id="{071FE977-1177-4C77-9251-B9658B884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9000" y="3551238"/>
            <a:ext cx="4572000" cy="28575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A49B70-1E22-419F-B382-36D14F0B2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with a disability is inclusive</a:t>
            </a:r>
          </a:p>
          <a:p>
            <a:r>
              <a:rPr lang="en-US" dirty="0"/>
              <a:t>Challenges still persist</a:t>
            </a:r>
          </a:p>
          <a:p>
            <a:r>
              <a:rPr lang="en-US" dirty="0"/>
              <a:t>Great innovations for running technology specifically for blind runners</a:t>
            </a:r>
          </a:p>
          <a:p>
            <a:r>
              <a:rPr lang="en-US" dirty="0"/>
              <a:t>No truly accessible run tracking app</a:t>
            </a:r>
          </a:p>
          <a:p>
            <a:pPr lvl="1"/>
            <a:r>
              <a:rPr lang="en-US" dirty="0"/>
              <a:t>Not yet!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CE70B-5DCD-4129-A97E-F28F39DB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96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A03FB9-BB34-4825-8516-92C91221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Organizations for Runners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A2DD0C-A008-4E76-BEB7-2E6EAF02B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U.S. Association of Blind Athletes (</a:t>
            </a:r>
            <a:r>
              <a:rPr lang="en-US" dirty="0" err="1">
                <a:hlinkClick r:id="rId3"/>
              </a:rPr>
              <a:t>USABA</a:t>
            </a:r>
            <a:r>
              <a:rPr lang="en-US" dirty="0">
                <a:hlinkClick r:id="rId3"/>
              </a:rPr>
              <a:t>)</a:t>
            </a:r>
            <a:endParaRPr lang="en-US" dirty="0"/>
          </a:p>
          <a:p>
            <a:r>
              <a:rPr lang="en-US" dirty="0">
                <a:hlinkClick r:id="rId4"/>
              </a:rPr>
              <a:t>United in Stride</a:t>
            </a:r>
            <a:endParaRPr lang="en-US" dirty="0"/>
          </a:p>
          <a:p>
            <a:r>
              <a:rPr lang="en-US" dirty="0">
                <a:hlinkClick r:id="rId5"/>
              </a:rPr>
              <a:t>Achilles International</a:t>
            </a:r>
            <a:endParaRPr lang="en-US" dirty="0"/>
          </a:p>
          <a:p>
            <a:r>
              <a:rPr lang="en-US" dirty="0">
                <a:hlinkClick r:id="rId6"/>
              </a:rPr>
              <a:t>Challenged Athletes Foundation (CAF)</a:t>
            </a:r>
            <a:endParaRPr lang="en-US" dirty="0"/>
          </a:p>
          <a:p>
            <a:r>
              <a:rPr lang="en-US" dirty="0">
                <a:hlinkClick r:id="rId7"/>
              </a:rPr>
              <a:t>Team Red, White, and Blue (</a:t>
            </a:r>
            <a:r>
              <a:rPr lang="en-US" dirty="0" err="1">
                <a:hlinkClick r:id="rId7"/>
              </a:rPr>
              <a:t>RWB</a:t>
            </a:r>
            <a:r>
              <a:rPr lang="en-US" dirty="0">
                <a:hlinkClick r:id="rId7"/>
              </a:rPr>
              <a:t>)</a:t>
            </a:r>
            <a:endParaRPr lang="en-US" dirty="0"/>
          </a:p>
          <a:p>
            <a:r>
              <a:rPr lang="en-US" dirty="0">
                <a:hlinkClick r:id="rId8"/>
              </a:rPr>
              <a:t>C Different Foundation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5FC41-5F6C-4697-A666-D84F784E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3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3DAFB2-35ED-424F-8949-6DFAD4DC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Who? More importantly, why?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B45A75-736A-4E68-97B7-9BD8130FE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popular sport worldwide</a:t>
            </a:r>
          </a:p>
          <a:p>
            <a:r>
              <a:rPr lang="en-US" dirty="0"/>
              <a:t>Nearly 60 million Americans ran or jogged</a:t>
            </a:r>
          </a:p>
          <a:p>
            <a:pPr lvl="1"/>
            <a:r>
              <a:rPr lang="en-US" dirty="0"/>
              <a:t>Walking for fitness had 110 million participants</a:t>
            </a:r>
          </a:p>
          <a:p>
            <a:r>
              <a:rPr lang="en-US" dirty="0"/>
              <a:t>25% of Americans ran for exercise/health	</a:t>
            </a:r>
          </a:p>
          <a:p>
            <a:r>
              <a:rPr lang="en-US" dirty="0"/>
              <a:t>Continued success—runners report:</a:t>
            </a:r>
          </a:p>
          <a:p>
            <a:pPr lvl="1"/>
            <a:r>
              <a:rPr lang="en-US" dirty="0"/>
              <a:t>Racing</a:t>
            </a:r>
          </a:p>
          <a:p>
            <a:pPr lvl="1"/>
            <a:r>
              <a:rPr lang="en-US" dirty="0"/>
              <a:t>Staying healthy</a:t>
            </a:r>
          </a:p>
          <a:p>
            <a:pPr lvl="1"/>
            <a:r>
              <a:rPr lang="en-US" dirty="0"/>
              <a:t>Relieving stress</a:t>
            </a:r>
          </a:p>
          <a:p>
            <a:pPr lvl="1"/>
            <a:r>
              <a:rPr lang="en-US" dirty="0"/>
              <a:t>Surprisingly fun</a:t>
            </a:r>
          </a:p>
        </p:txBody>
      </p:sp>
      <p:pic>
        <p:nvPicPr>
          <p:cNvPr id="7" name="Picture 6" descr="Grouped image of eight running sneakers, no brand, on colorful backgrounds">
            <a:extLst>
              <a:ext uri="{FF2B5EF4-FFF2-40B4-BE49-F238E27FC236}">
                <a16:creationId xmlns:a16="http://schemas.microsoft.com/office/drawing/2014/main" id="{BB1CFDAA-DED3-4669-972E-DA376DDA55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62400"/>
            <a:ext cx="4267200" cy="19261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40A87-FD18-4548-8428-BCDA7535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34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884DA-BDFA-4760-B783-E114A78E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lacing up with AP!</a:t>
            </a:r>
          </a:p>
        </p:txBody>
      </p:sp>
      <p:grpSp>
        <p:nvGrpSpPr>
          <p:cNvPr id="2" name="Group 1" descr="Grouped collage of Sharon and Dana at various road races">
            <a:extLst>
              <a:ext uri="{FF2B5EF4-FFF2-40B4-BE49-F238E27FC236}">
                <a16:creationId xmlns:a16="http://schemas.microsoft.com/office/drawing/2014/main" id="{6C067C98-D70F-4C71-A78B-3E74D5046B2F}"/>
              </a:ext>
            </a:extLst>
          </p:cNvPr>
          <p:cNvGrpSpPr/>
          <p:nvPr/>
        </p:nvGrpSpPr>
        <p:grpSpPr>
          <a:xfrm>
            <a:off x="736955" y="1400433"/>
            <a:ext cx="7606309" cy="4360451"/>
            <a:chOff x="736955" y="1400433"/>
            <a:chExt cx="7606309" cy="4360451"/>
          </a:xfrm>
        </p:grpSpPr>
        <p:pic>
          <p:nvPicPr>
            <p:cNvPr id="6" name="Picture 5" descr="&quot;&quot;">
              <a:extLst>
                <a:ext uri="{FF2B5EF4-FFF2-40B4-BE49-F238E27FC236}">
                  <a16:creationId xmlns:a16="http://schemas.microsoft.com/office/drawing/2014/main" id="{7568D5FD-8505-4AC3-88EA-61A3BBBD9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976"/>
            <a:stretch/>
          </p:blipFill>
          <p:spPr>
            <a:xfrm>
              <a:off x="736955" y="1400433"/>
              <a:ext cx="2693239" cy="4360451"/>
            </a:xfrm>
            <a:prstGeom prst="rect">
              <a:avLst/>
            </a:prstGeom>
          </p:spPr>
        </p:pic>
        <p:pic>
          <p:nvPicPr>
            <p:cNvPr id="8" name="Picture 7" descr="&quot;&quot;">
              <a:extLst>
                <a:ext uri="{FF2B5EF4-FFF2-40B4-BE49-F238E27FC236}">
                  <a16:creationId xmlns:a16="http://schemas.microsoft.com/office/drawing/2014/main" id="{FAB2806A-AECE-422B-A4B0-C17BBCF10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580" y="3510960"/>
              <a:ext cx="2999899" cy="2249924"/>
            </a:xfrm>
            <a:prstGeom prst="rect">
              <a:avLst/>
            </a:prstGeom>
          </p:spPr>
        </p:pic>
        <p:pic>
          <p:nvPicPr>
            <p:cNvPr id="5" name="Picture 4" descr="&quot;&quot;">
              <a:extLst>
                <a:ext uri="{FF2B5EF4-FFF2-40B4-BE49-F238E27FC236}">
                  <a16:creationId xmlns:a16="http://schemas.microsoft.com/office/drawing/2014/main" id="{C89D180B-54C5-40E9-930F-E87B417750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45" b="14444"/>
            <a:stretch/>
          </p:blipFill>
          <p:spPr>
            <a:xfrm>
              <a:off x="3032124" y="1417638"/>
              <a:ext cx="2828348" cy="2062841"/>
            </a:xfrm>
            <a:prstGeom prst="rect">
              <a:avLst/>
            </a:prstGeom>
          </p:spPr>
        </p:pic>
        <p:pic>
          <p:nvPicPr>
            <p:cNvPr id="9" name="Picture 8" descr="&quot;&quot;">
              <a:extLst>
                <a:ext uri="{FF2B5EF4-FFF2-40B4-BE49-F238E27FC236}">
                  <a16:creationId xmlns:a16="http://schemas.microsoft.com/office/drawing/2014/main" id="{6229AEC5-1D45-4073-A0D1-B846EA1BB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5" t="8519" r="24193" b="13837"/>
            <a:stretch/>
          </p:blipFill>
          <p:spPr>
            <a:xfrm>
              <a:off x="5915765" y="2529311"/>
              <a:ext cx="2427499" cy="3231573"/>
            </a:xfrm>
            <a:prstGeom prst="rect">
              <a:avLst/>
            </a:prstGeom>
          </p:spPr>
        </p:pic>
        <p:pic>
          <p:nvPicPr>
            <p:cNvPr id="11" name="Picture 10" descr="&quot;&quot;">
              <a:extLst>
                <a:ext uri="{FF2B5EF4-FFF2-40B4-BE49-F238E27FC236}">
                  <a16:creationId xmlns:a16="http://schemas.microsoft.com/office/drawing/2014/main" id="{D0BC7127-A96B-48B7-BFA6-AE7FAC7A4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417638"/>
              <a:ext cx="2572971" cy="1929728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FA408-6B57-4672-BA20-E9AFDA47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14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5400" y="94821"/>
            <a:ext cx="9169400" cy="1143000"/>
          </a:xfrm>
        </p:spPr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354" y="1237821"/>
            <a:ext cx="9169400" cy="515874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Dana Marlowe:</a:t>
            </a:r>
          </a:p>
          <a:p>
            <a:pPr marL="0" indent="0" algn="ctr">
              <a:buNone/>
            </a:pPr>
            <a:r>
              <a:rPr lang="en-US" dirty="0"/>
              <a:t>DMarlowe@AccessibilityPartners.com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Sharon Rosenblatt: </a:t>
            </a:r>
            <a:r>
              <a:rPr lang="en-US" dirty="0"/>
              <a:t>SRosenblatt@AccessibilityPartners.com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b="1" dirty="0"/>
              <a:t>www.AccessibilityPartners.com</a:t>
            </a:r>
            <a:br>
              <a:rPr lang="en-US" b="1" dirty="0"/>
            </a:br>
            <a:r>
              <a:rPr lang="en-US" b="1" dirty="0"/>
              <a:t>301-717-7177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lvl="1" algn="ctr"/>
            <a:r>
              <a:rPr lang="en-US" dirty="0"/>
              <a:t>www.facebook.com/AccessibilityPartners</a:t>
            </a:r>
          </a:p>
          <a:p>
            <a:pPr lvl="1" algn="ctr"/>
            <a:endParaRPr lang="en-US" dirty="0"/>
          </a:p>
          <a:p>
            <a:pPr lvl="1" algn="ctr"/>
            <a:r>
              <a:rPr lang="en-US" dirty="0"/>
              <a:t>@Access_Partners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 descr="Facebook logo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89" y="5187894"/>
            <a:ext cx="572357" cy="5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witt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23" y="5749719"/>
            <a:ext cx="646843" cy="6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4126198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161367-906A-433B-B044-9405663D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254BC6-9E05-4ABC-A7AF-486DE9F8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417638"/>
            <a:ext cx="8915400" cy="4525962"/>
          </a:xfrm>
        </p:spPr>
        <p:txBody>
          <a:bodyPr/>
          <a:lstStyle/>
          <a:p>
            <a:r>
              <a:rPr lang="en-US" sz="1300" dirty="0">
                <a:hlinkClick r:id="rId3"/>
              </a:rPr>
              <a:t>Running &amp; Jogging - Statistics &amp; Facts</a:t>
            </a:r>
            <a:endParaRPr lang="en-US" sz="1300" dirty="0"/>
          </a:p>
          <a:p>
            <a:r>
              <a:rPr lang="en-US" sz="1300" dirty="0">
                <a:hlinkClick r:id="rId4"/>
              </a:rPr>
              <a:t>NFB: Being Blind and Being Fit Are Compatible Characteristics</a:t>
            </a:r>
            <a:endParaRPr lang="en-US" sz="1300" dirty="0"/>
          </a:p>
          <a:p>
            <a:r>
              <a:rPr lang="en-US" sz="1300" dirty="0">
                <a:hlinkClick r:id="rId5"/>
              </a:rPr>
              <a:t>The Guardian: Why do gyms make things so difficult for blind people?</a:t>
            </a:r>
            <a:endParaRPr lang="en-US" sz="1300" dirty="0"/>
          </a:p>
          <a:p>
            <a:r>
              <a:rPr lang="en-US" sz="1300" dirty="0">
                <a:hlinkClick r:id="rId6"/>
              </a:rPr>
              <a:t>RNIB: My Voice 2015: The views and experiences of blind and partially sighted people in the UK</a:t>
            </a:r>
            <a:endParaRPr lang="en-US" sz="1300" dirty="0"/>
          </a:p>
          <a:p>
            <a:r>
              <a:rPr lang="en-US" sz="1300" dirty="0">
                <a:hlinkClick r:id="rId7"/>
              </a:rPr>
              <a:t>Access to Fitness</a:t>
            </a:r>
            <a:endParaRPr lang="en-US" sz="1300" dirty="0"/>
          </a:p>
          <a:p>
            <a:r>
              <a:rPr lang="en-US" sz="1300" dirty="0">
                <a:hlinkClick r:id="rId8"/>
              </a:rPr>
              <a:t>APH: Fitness for Individuals Who Are Visually Impaired or Deafblind</a:t>
            </a:r>
            <a:endParaRPr lang="en-US" sz="1300" dirty="0"/>
          </a:p>
          <a:p>
            <a:r>
              <a:rPr lang="en-US" sz="1300" dirty="0">
                <a:hlinkClick r:id="rId9"/>
              </a:rPr>
              <a:t>Beyond the finish line: How technology helped a blind athlete run free at the New York Marathon</a:t>
            </a:r>
            <a:endParaRPr lang="en-US" sz="1300" dirty="0"/>
          </a:p>
          <a:p>
            <a:r>
              <a:rPr lang="en-US" sz="1300" dirty="0">
                <a:hlinkClick r:id="rId10"/>
              </a:rPr>
              <a:t>Eyes-Free Fitness: Described Workouts for the Blind and Visually Impaired</a:t>
            </a:r>
            <a:endParaRPr lang="en-US" sz="1300" dirty="0"/>
          </a:p>
          <a:p>
            <a:r>
              <a:rPr lang="en-US" sz="1300" dirty="0">
                <a:hlinkClick r:id="rId11"/>
              </a:rPr>
              <a:t>CBS News: Running Blind</a:t>
            </a:r>
            <a:endParaRPr lang="en-US" sz="1300" dirty="0"/>
          </a:p>
          <a:p>
            <a:r>
              <a:rPr lang="en-US" sz="1300" dirty="0">
                <a:hlinkClick r:id="rId12"/>
              </a:rPr>
              <a:t>Revolutionary eAscot app guides blind marathon runners</a:t>
            </a:r>
            <a:endParaRPr lang="en-US" sz="1300" dirty="0"/>
          </a:p>
          <a:p>
            <a:r>
              <a:rPr lang="en-US" sz="1300" dirty="0">
                <a:hlinkClick r:id="rId13"/>
              </a:rPr>
              <a:t>United in Stride</a:t>
            </a:r>
            <a:endParaRPr lang="en-US" sz="1300" dirty="0"/>
          </a:p>
          <a:p>
            <a:r>
              <a:rPr lang="en-US" sz="1300" dirty="0">
                <a:hlinkClick r:id="rId14"/>
              </a:rPr>
              <a:t>Achilles International</a:t>
            </a:r>
            <a:endParaRPr lang="en-US" sz="1300" dirty="0"/>
          </a:p>
          <a:p>
            <a:r>
              <a:rPr lang="en-US" sz="1300" dirty="0">
                <a:hlinkClick r:id="rId15"/>
              </a:rPr>
              <a:t>Run Go</a:t>
            </a:r>
            <a:endParaRPr lang="en-US" sz="1300" dirty="0"/>
          </a:p>
          <a:p>
            <a:r>
              <a:rPr lang="en-US" sz="1300" dirty="0">
                <a:hlinkClick r:id="rId16"/>
              </a:rPr>
              <a:t>Challenged Athletes Foundation</a:t>
            </a:r>
            <a:endParaRPr lang="en-US" sz="1300" dirty="0"/>
          </a:p>
          <a:p>
            <a:r>
              <a:rPr lang="en-US" sz="1300" dirty="0">
                <a:hlinkClick r:id="rId17"/>
              </a:rPr>
              <a:t>United States Association of Blind Athletes (</a:t>
            </a:r>
            <a:r>
              <a:rPr lang="en-US" sz="1300" dirty="0" err="1">
                <a:hlinkClick r:id="rId17"/>
              </a:rPr>
              <a:t>USABA</a:t>
            </a:r>
            <a:r>
              <a:rPr lang="en-US" sz="1300" dirty="0">
                <a:hlinkClick r:id="rId17"/>
              </a:rPr>
              <a:t>)</a:t>
            </a:r>
            <a:endParaRPr lang="en-US" sz="1300" dirty="0"/>
          </a:p>
          <a:p>
            <a:r>
              <a:rPr lang="en-US" sz="1300" dirty="0">
                <a:hlinkClick r:id="rId18" action="ppaction://hlinkfile"/>
              </a:rPr>
              <a:t>Team </a:t>
            </a:r>
            <a:r>
              <a:rPr lang="en-US" sz="1300" dirty="0" err="1">
                <a:hlinkClick r:id="rId18" action="ppaction://hlinkfile"/>
              </a:rPr>
              <a:t>RWB</a:t>
            </a:r>
            <a:endParaRPr lang="en-US" sz="1300" dirty="0"/>
          </a:p>
          <a:p>
            <a:r>
              <a:rPr lang="en-US" sz="1300" dirty="0">
                <a:hlinkClick r:id="rId19"/>
              </a:rPr>
              <a:t>C Different Foundation</a:t>
            </a:r>
            <a:endParaRPr lang="en-US" sz="1300" dirty="0"/>
          </a:p>
          <a:p>
            <a:r>
              <a:rPr lang="en-US" sz="1300" dirty="0">
                <a:hlinkClick r:id="rId20"/>
              </a:rPr>
              <a:t>Running with Hearing Loss</a:t>
            </a:r>
            <a:endParaRPr lang="en-US" sz="1300" dirty="0"/>
          </a:p>
          <a:p>
            <a:endParaRPr lang="en-US" sz="13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BD6BB-2284-4297-B952-514D8108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8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B77799-76EE-41AC-9066-6CFD80F3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everyone says you can’t…</a:t>
            </a:r>
          </a:p>
        </p:txBody>
      </p:sp>
      <p:pic>
        <p:nvPicPr>
          <p:cNvPr id="6" name="Picture 5" descr="Kathrine Switzer on the Boston Marathon course">
            <a:extLst>
              <a:ext uri="{FF2B5EF4-FFF2-40B4-BE49-F238E27FC236}">
                <a16:creationId xmlns:a16="http://schemas.microsoft.com/office/drawing/2014/main" id="{5FD7E7EE-30E2-4172-B166-83AE328A7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7D5C0-643F-476E-89EE-B6D5371C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55F22F-EA97-4F9C-A6DC-C139AE66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…Prove them wrong!</a:t>
            </a:r>
          </a:p>
        </p:txBody>
      </p:sp>
      <p:pic>
        <p:nvPicPr>
          <p:cNvPr id="6" name="Picture 5" descr="Jame Watts in a bright pink running top, on the running course">
            <a:extLst>
              <a:ext uri="{FF2B5EF4-FFF2-40B4-BE49-F238E27FC236}">
                <a16:creationId xmlns:a16="http://schemas.microsoft.com/office/drawing/2014/main" id="{EF389C7B-EC3C-42BA-9E5C-10663F4D6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" y="1333500"/>
            <a:ext cx="4191000" cy="4191000"/>
          </a:xfrm>
          <a:prstGeom prst="rect">
            <a:avLst/>
          </a:prstGeom>
          <a:ln w="34925">
            <a:solidFill>
              <a:srgbClr val="FF00FF"/>
            </a:solidFill>
          </a:ln>
        </p:spPr>
      </p:pic>
      <p:pic>
        <p:nvPicPr>
          <p:cNvPr id="7" name="Picture 6" descr="A female blind runner and her guide on a trail race">
            <a:extLst>
              <a:ext uri="{FF2B5EF4-FFF2-40B4-BE49-F238E27FC236}">
                <a16:creationId xmlns:a16="http://schemas.microsoft.com/office/drawing/2014/main" id="{3C9489ED-B13E-4F8D-B0A3-F67C47B85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79" y="2047875"/>
            <a:ext cx="4143375" cy="2762250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0858A-797E-4C6C-9967-429FA7BD2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1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C3DAF-7E4C-424F-9EB0-9F0861E7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Jamie Watts Runs the World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F191AC-DC86-4F62-A610-D12205412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75" y="1513815"/>
            <a:ext cx="3810000" cy="2973509"/>
          </a:xfrm>
        </p:spPr>
        <p:txBody>
          <a:bodyPr/>
          <a:lstStyle/>
          <a:p>
            <a:pPr algn="ctr"/>
            <a:r>
              <a:rPr lang="en-US" dirty="0"/>
              <a:t>Picks FitBit over Nike Running App</a:t>
            </a:r>
          </a:p>
          <a:p>
            <a:pPr algn="ctr"/>
            <a:r>
              <a:rPr lang="en-US" dirty="0"/>
              <a:t>Loves the low cost/ no cost option</a:t>
            </a:r>
          </a:p>
          <a:p>
            <a:pPr algn="ctr"/>
            <a:r>
              <a:rPr lang="en-US" dirty="0"/>
              <a:t>Trial and error</a:t>
            </a:r>
          </a:p>
          <a:p>
            <a:pPr algn="ctr"/>
            <a:r>
              <a:rPr lang="en-US" dirty="0"/>
              <a:t>Inclusive</a:t>
            </a:r>
            <a:br>
              <a:rPr lang="en-US" dirty="0"/>
            </a:br>
            <a:br>
              <a:rPr lang="en-US" b="1" dirty="0"/>
            </a:br>
            <a:endParaRPr lang="en-US" b="1" dirty="0"/>
          </a:p>
        </p:txBody>
      </p:sp>
      <p:pic>
        <p:nvPicPr>
          <p:cNvPr id="6" name="Picture 5" descr="Jamie Watts at the NJ marathon">
            <a:extLst>
              <a:ext uri="{FF2B5EF4-FFF2-40B4-BE49-F238E27FC236}">
                <a16:creationId xmlns:a16="http://schemas.microsoft.com/office/drawing/2014/main" id="{D8875A05-39D7-4667-9DA5-D2D3898FDD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7" t="1" r="23811" b="-1597"/>
          <a:stretch/>
        </p:blipFill>
        <p:spPr>
          <a:xfrm>
            <a:off x="431231" y="1417638"/>
            <a:ext cx="2009296" cy="3217031"/>
          </a:xfrm>
          <a:prstGeom prst="rect">
            <a:avLst/>
          </a:prstGeom>
          <a:ln w="34925">
            <a:solidFill>
              <a:srgbClr val="FF00FF"/>
            </a:solidFill>
          </a:ln>
        </p:spPr>
      </p:pic>
      <p:pic>
        <p:nvPicPr>
          <p:cNvPr id="8" name="Picture 7" descr="Jamie Watts with one of her running escorts">
            <a:extLst>
              <a:ext uri="{FF2B5EF4-FFF2-40B4-BE49-F238E27FC236}">
                <a16:creationId xmlns:a16="http://schemas.microsoft.com/office/drawing/2014/main" id="{A372ADEB-1981-4B4F-83A0-0F5005A173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3" t="3538" r="17691" b="8004"/>
          <a:stretch/>
        </p:blipFill>
        <p:spPr>
          <a:xfrm>
            <a:off x="6533223" y="1667924"/>
            <a:ext cx="2255519" cy="2819400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CBAB7-6D35-4ABE-A505-B08B8F7393FB}"/>
              </a:ext>
            </a:extLst>
          </p:cNvPr>
          <p:cNvSpPr txBox="1"/>
          <p:nvPr/>
        </p:nvSpPr>
        <p:spPr>
          <a:xfrm>
            <a:off x="2561898" y="4925615"/>
            <a:ext cx="397132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ahnschrift SemiCondensed" panose="020B0502040204020203" pitchFamily="34" charset="0"/>
              </a:rPr>
              <a:t>“If I can do it, </a:t>
            </a:r>
            <a:br>
              <a:rPr lang="en-US" sz="3600" b="1" dirty="0">
                <a:latin typeface="Bahnschrift SemiCondensed" panose="020B0502040204020203" pitchFamily="34" charset="0"/>
              </a:rPr>
            </a:br>
            <a:r>
              <a:rPr lang="en-US" sz="3600" b="1" dirty="0">
                <a:latin typeface="Bahnschrift SemiCondensed" panose="020B0502040204020203" pitchFamily="34" charset="0"/>
              </a:rPr>
              <a:t>anyone can do it.”</a:t>
            </a:r>
            <a:endParaRPr lang="en-US" sz="3600" dirty="0">
              <a:latin typeface="Bahnschrift SemiCondensed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1CF01-666C-41D8-9D7D-34CE6DBF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0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69BAF8-D47D-4711-A648-F2839EEE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3" y="137319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Melissa’s Story: “I run Deaf”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DDC259-59F1-4436-A68A-1D9BC1768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Noisy challenges</a:t>
            </a:r>
          </a:p>
          <a:p>
            <a:r>
              <a:rPr lang="en-US" dirty="0"/>
              <a:t>Weather unpredictability</a:t>
            </a:r>
          </a:p>
          <a:p>
            <a:r>
              <a:rPr lang="en-US" dirty="0"/>
              <a:t>Run with your disability</a:t>
            </a:r>
          </a:p>
          <a:p>
            <a:r>
              <a:rPr lang="en-US" dirty="0"/>
              <a:t>Haptic feedback </a:t>
            </a:r>
          </a:p>
          <a:p>
            <a:pPr lvl="1"/>
            <a:r>
              <a:rPr lang="en-US" dirty="0"/>
              <a:t>Nike Running Club</a:t>
            </a:r>
          </a:p>
          <a:p>
            <a:pPr lvl="1"/>
            <a:r>
              <a:rPr lang="en-US" dirty="0"/>
              <a:t>Apple Watch</a:t>
            </a:r>
          </a:p>
        </p:txBody>
      </p:sp>
      <p:pic>
        <p:nvPicPr>
          <p:cNvPr id="6" name="Picture 5" descr="Melissa Manak at the finish of the Chicago 10K with her medal">
            <a:extLst>
              <a:ext uri="{FF2B5EF4-FFF2-40B4-BE49-F238E27FC236}">
                <a16:creationId xmlns:a16="http://schemas.microsoft.com/office/drawing/2014/main" id="{4A161B4A-B373-4236-8349-A96F3AA1F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r="28333"/>
          <a:stretch/>
        </p:blipFill>
        <p:spPr>
          <a:xfrm>
            <a:off x="5314932" y="1481138"/>
            <a:ext cx="3416112" cy="4525962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6F069-3447-4C3B-98A0-13DF6D3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5885F1-758C-4D61-9F3B-7CEA8523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Fast and Fierce: Running with Autism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5EF6D-31B0-4F6E-80A4-AEF8ED8BA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1481138"/>
            <a:ext cx="4495800" cy="4525962"/>
          </a:xfrm>
        </p:spPr>
        <p:txBody>
          <a:bodyPr/>
          <a:lstStyle/>
          <a:p>
            <a:r>
              <a:rPr lang="en-US" dirty="0"/>
              <a:t>Child with Autism</a:t>
            </a:r>
          </a:p>
          <a:p>
            <a:r>
              <a:rPr lang="en-US" dirty="0"/>
              <a:t>Pairs child with a mentor</a:t>
            </a:r>
          </a:p>
          <a:p>
            <a:r>
              <a:rPr lang="en-US" dirty="0"/>
              <a:t>Run/walk apps</a:t>
            </a:r>
          </a:p>
          <a:p>
            <a:r>
              <a:rPr lang="en-US" dirty="0"/>
              <a:t>Map features: Garmin </a:t>
            </a:r>
          </a:p>
        </p:txBody>
      </p:sp>
      <p:pic>
        <p:nvPicPr>
          <p:cNvPr id="6" name="Picture 5" descr="Sharon's running friend's son, on the race course">
            <a:extLst>
              <a:ext uri="{FF2B5EF4-FFF2-40B4-BE49-F238E27FC236}">
                <a16:creationId xmlns:a16="http://schemas.microsoft.com/office/drawing/2014/main" id="{BBF7E886-E2F8-46AD-BD42-A971E282B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417637"/>
            <a:ext cx="3200401" cy="4267201"/>
          </a:xfrm>
          <a:prstGeom prst="rect">
            <a:avLst/>
          </a:prstGeom>
          <a:ln w="34925">
            <a:solidFill>
              <a:srgbClr val="00B05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6FFB9-00D4-403A-B4A8-6D99187B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E67A9D-6F87-42C0-B210-32BCA1A4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Medal</a:t>
            </a:r>
          </a:p>
        </p:txBody>
      </p:sp>
      <p:pic>
        <p:nvPicPr>
          <p:cNvPr id="6" name="Picture 5" descr="comic that says &quot;Most people don't realize this, but you can run without telling Facebook about it&quot;">
            <a:extLst>
              <a:ext uri="{FF2B5EF4-FFF2-40B4-BE49-F238E27FC236}">
                <a16:creationId xmlns:a16="http://schemas.microsoft.com/office/drawing/2014/main" id="{48D3EB0B-CA91-40B0-8432-D8AE5A9A58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r="4588"/>
          <a:stretch/>
        </p:blipFill>
        <p:spPr>
          <a:xfrm>
            <a:off x="1371599" y="1389929"/>
            <a:ext cx="6400801" cy="4495800"/>
          </a:xfrm>
          <a:prstGeom prst="rect">
            <a:avLst/>
          </a:prstGeom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DB510-8796-4921-BAF5-C5287F2C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87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FULLVERSION" val="1.2.0.27"/>
  <p:tag name="TPOS" val="2"/>
  <p:tag name="TPLASTSAVEVERSION" val="6.2 PC"/>
  <p:tag name="TPLASTSAVEPRODUCT" val="TurningPoint web for PowerPoin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le Museum CSUN 2017 draft" id="{5A5B4933-A137-489F-B8B9-6DA65703C5A2}" vid="{4F73C2D6-5108-41F7-BA23-B38A7E75D0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Accessible Museum CSUN 2017 draft</Template>
  <TotalTime>9400</TotalTime>
  <Words>1113</Words>
  <Application>Microsoft Office PowerPoint</Application>
  <PresentationFormat>On-screen Show (4:3)</PresentationFormat>
  <Paragraphs>240</Paragraphs>
  <Slides>32</Slides>
  <Notes>32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Nova Light</vt:lpstr>
      <vt:lpstr>Bahnschrift SemiCondensed</vt:lpstr>
      <vt:lpstr>Calibri</vt:lpstr>
      <vt:lpstr>Gill Sans Nova</vt:lpstr>
      <vt:lpstr>Goudy Stout</vt:lpstr>
      <vt:lpstr>Lucida Sans Unicode</vt:lpstr>
      <vt:lpstr>Verdana</vt:lpstr>
      <vt:lpstr>Wingdings 2</vt:lpstr>
      <vt:lpstr>Wingdings 3</vt:lpstr>
      <vt:lpstr>Concourse</vt:lpstr>
      <vt:lpstr> Going the Distance:  The Accessibility of Fitness Apps and Running</vt:lpstr>
      <vt:lpstr>Hit the conference running:</vt:lpstr>
      <vt:lpstr>Who? More importantly, why?</vt:lpstr>
      <vt:lpstr>When everyone says you can’t…</vt:lpstr>
      <vt:lpstr>…Prove them wrong!</vt:lpstr>
      <vt:lpstr>Jamie Watts Runs the World</vt:lpstr>
      <vt:lpstr>Melissa’s Story: “I run Deaf”</vt:lpstr>
      <vt:lpstr>Fast and Fierce: Running with Autism</vt:lpstr>
      <vt:lpstr>Participation Medal</vt:lpstr>
      <vt:lpstr>PowerPoint Presentation</vt:lpstr>
      <vt:lpstr>The Need for Speed: Challenges</vt:lpstr>
      <vt:lpstr>Accessibility on Fitness Equipment</vt:lpstr>
      <vt:lpstr>Isolation and Exercise</vt:lpstr>
      <vt:lpstr>Low-tech Running Aids</vt:lpstr>
      <vt:lpstr>Connecting to your Run: WayBand</vt:lpstr>
      <vt:lpstr>The WayBand in Motion</vt:lpstr>
      <vt:lpstr>Aira</vt:lpstr>
      <vt:lpstr>eAscot from IBM</vt:lpstr>
      <vt:lpstr>RunGo: Voice Guided Running</vt:lpstr>
      <vt:lpstr>Eyes-Free Fitness</vt:lpstr>
      <vt:lpstr>BlindAlive</vt:lpstr>
      <vt:lpstr>Running Wearables and Apps</vt:lpstr>
      <vt:lpstr>The Running Apps</vt:lpstr>
      <vt:lpstr>Nike Run Club</vt:lpstr>
      <vt:lpstr>Runkeeper</vt:lpstr>
      <vt:lpstr>MapMyRun</vt:lpstr>
      <vt:lpstr>Overall findings</vt:lpstr>
      <vt:lpstr>Conclusion</vt:lpstr>
      <vt:lpstr>Organizations for Runners</vt:lpstr>
      <vt:lpstr>Thanks for lacing up with AP!</vt:lpstr>
      <vt:lpstr>Contact Information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Exhibiting Accessibility:  Making Museums More Inclusive</dc:title>
  <dc:creator>Sharon Rosenblatt</dc:creator>
  <cp:lastModifiedBy>Sharon Rosenblatt</cp:lastModifiedBy>
  <cp:revision>325</cp:revision>
  <cp:lastPrinted>2017-02-27T21:12:55Z</cp:lastPrinted>
  <dcterms:created xsi:type="dcterms:W3CDTF">2017-02-10T19:42:30Z</dcterms:created>
  <dcterms:modified xsi:type="dcterms:W3CDTF">2019-03-13T15:55:54Z</dcterms:modified>
</cp:coreProperties>
</file>