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6" r:id="rId3"/>
    <p:sldId id="581" r:id="rId4"/>
    <p:sldId id="582" r:id="rId5"/>
    <p:sldId id="583" r:id="rId6"/>
    <p:sldId id="288" r:id="rId7"/>
    <p:sldId id="287" r:id="rId8"/>
    <p:sldId id="289" r:id="rId9"/>
    <p:sldId id="294" r:id="rId10"/>
    <p:sldId id="527" r:id="rId11"/>
    <p:sldId id="528" r:id="rId12"/>
    <p:sldId id="529" r:id="rId13"/>
    <p:sldId id="530" r:id="rId14"/>
    <p:sldId id="531" r:id="rId15"/>
    <p:sldId id="290" r:id="rId16"/>
    <p:sldId id="297" r:id="rId17"/>
    <p:sldId id="298" r:id="rId18"/>
    <p:sldId id="292" r:id="rId19"/>
    <p:sldId id="291" r:id="rId20"/>
    <p:sldId id="532" r:id="rId21"/>
    <p:sldId id="293" r:id="rId22"/>
    <p:sldId id="295" r:id="rId23"/>
    <p:sldId id="296" r:id="rId24"/>
    <p:sldId id="299" r:id="rId25"/>
    <p:sldId id="300" r:id="rId26"/>
    <p:sldId id="301" r:id="rId27"/>
    <p:sldId id="302" r:id="rId28"/>
    <p:sldId id="303" r:id="rId29"/>
    <p:sldId id="305" r:id="rId30"/>
    <p:sldId id="306" r:id="rId31"/>
    <p:sldId id="307" r:id="rId32"/>
    <p:sldId id="308" r:id="rId33"/>
    <p:sldId id="314" r:id="rId34"/>
    <p:sldId id="309" r:id="rId35"/>
    <p:sldId id="310" r:id="rId36"/>
    <p:sldId id="311" r:id="rId37"/>
    <p:sldId id="312" r:id="rId38"/>
    <p:sldId id="313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3" r:id="rId47"/>
    <p:sldId id="324" r:id="rId48"/>
    <p:sldId id="322" r:id="rId49"/>
    <p:sldId id="325" r:id="rId50"/>
    <p:sldId id="326" r:id="rId51"/>
    <p:sldId id="327" r:id="rId52"/>
    <p:sldId id="328" r:id="rId53"/>
    <p:sldId id="584" r:id="rId54"/>
    <p:sldId id="585" r:id="rId55"/>
    <p:sldId id="329" r:id="rId56"/>
    <p:sldId id="330" r:id="rId57"/>
    <p:sldId id="282" r:id="rId58"/>
    <p:sldId id="285" r:id="rId59"/>
  </p:sldIdLst>
  <p:sldSz cx="9144000" cy="6858000" type="screen4x3"/>
  <p:notesSz cx="7086600" cy="93726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27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  <p:cmAuthor id="2" name="Sharon Rosenblatt" initials="SR [2]" lastIdx="116" clrIdx="1">
    <p:extLst>
      <p:ext uri="{19B8F6BF-5375-455C-9EA6-DF929625EA0E}">
        <p15:presenceInfo xmlns:p15="http://schemas.microsoft.com/office/powerpoint/2012/main" userId="5b2a69560362ad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291" autoAdjust="0"/>
  </p:normalViewPr>
  <p:slideViewPr>
    <p:cSldViewPr>
      <p:cViewPr varScale="1">
        <p:scale>
          <a:sx n="50" d="100"/>
          <a:sy n="50" d="100"/>
        </p:scale>
        <p:origin x="241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63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90" y="2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2700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90" y="8902700"/>
            <a:ext cx="3070225" cy="46990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15" tIns="47007" rIns="94015" bIns="470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15" tIns="47007" rIns="94015" bIns="4700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2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2"/>
            <a:ext cx="3070860" cy="468630"/>
          </a:xfrm>
          <a:prstGeom prst="rect">
            <a:avLst/>
          </a:prstGeom>
        </p:spPr>
        <p:txBody>
          <a:bodyPr vert="horz" lIns="94015" tIns="47007" rIns="94015" bIns="47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492125"/>
            <a:ext cx="2595562" cy="19462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19237" cy="113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1920615"/>
            <a:ext cx="6470374" cy="7144687"/>
          </a:xfrm>
        </p:spPr>
        <p:txBody>
          <a:bodyPr>
            <a:noAutofit/>
          </a:bodyPr>
          <a:lstStyle/>
          <a:p>
            <a:pPr fontAlgn="base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90625" cy="89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198" y="1843790"/>
            <a:ext cx="6162261" cy="7298336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035175" cy="1525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458387"/>
            <a:ext cx="5669280" cy="621126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622425" cy="121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51089"/>
            <a:ext cx="5669280" cy="6518566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4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211262" cy="90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766966"/>
            <a:ext cx="6393346" cy="7298336"/>
          </a:xfrm>
        </p:spPr>
        <p:txBody>
          <a:bodyPr>
            <a:no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8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843789"/>
            <a:ext cx="6393346" cy="7058552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6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9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8113" y="1997439"/>
            <a:ext cx="6470374" cy="6672216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7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006475" cy="754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90268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76387" cy="118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170" y="1885404"/>
            <a:ext cx="6316317" cy="7016938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8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5"/>
            <a:ext cx="5838742" cy="7135376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0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2438" cy="129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04738"/>
            <a:ext cx="5669280" cy="636491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19237" cy="113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458387"/>
            <a:ext cx="5669280" cy="6211268"/>
          </a:xfrm>
        </p:spPr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189163" cy="164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919334"/>
            <a:ext cx="5669280" cy="5750321"/>
          </a:xfrm>
        </p:spPr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4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441575" cy="183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842510"/>
            <a:ext cx="5669280" cy="58271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72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09662" cy="83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536492"/>
            <a:ext cx="6470374" cy="7133163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2888" y="460375"/>
            <a:ext cx="1520825" cy="113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1766966"/>
            <a:ext cx="6470374" cy="7451985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22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827212" cy="137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81562"/>
            <a:ext cx="5992799" cy="6288093"/>
          </a:xfrm>
        </p:spPr>
        <p:txBody>
          <a:bodyPr>
            <a:no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7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265238" cy="94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8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14450" cy="98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97439"/>
            <a:ext cx="5838742" cy="6672216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674904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7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198" y="2000641"/>
            <a:ext cx="5838742" cy="6669015"/>
          </a:xfrm>
        </p:spPr>
        <p:txBody>
          <a:bodyPr>
            <a:no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4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338388" cy="1754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688861"/>
            <a:ext cx="5669280" cy="59807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0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211262" cy="90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90268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90625" cy="89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766966"/>
            <a:ext cx="5669280" cy="690268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343150" cy="1757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842510"/>
            <a:ext cx="5669280" cy="58271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25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3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419225" cy="1065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9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51089"/>
            <a:ext cx="5669280" cy="6518566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6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806575" cy="135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458387"/>
            <a:ext cx="5669280" cy="6211268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2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827212" cy="1370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304738"/>
            <a:ext cx="5669280" cy="6364917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417637" cy="106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pPr fontAlgn="base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2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2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63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2343150" cy="1757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8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4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2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7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3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1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2438" cy="129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227913"/>
            <a:ext cx="5669280" cy="644174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698500" cy="52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536492"/>
            <a:ext cx="5669280" cy="7133163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37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44612" cy="100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843790"/>
            <a:ext cx="5669280" cy="682586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1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2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314450" cy="98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90141"/>
            <a:ext cx="5669280" cy="6979514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76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519237" cy="1138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920615"/>
            <a:ext cx="5669280" cy="674904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03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845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049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12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3913" y="185738"/>
            <a:ext cx="3052762" cy="22891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57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9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1114425" cy="83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5141" y="2074264"/>
            <a:ext cx="5992799" cy="6595391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04850"/>
            <a:ext cx="960437" cy="719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1690141"/>
            <a:ext cx="5915770" cy="6979514"/>
          </a:xfrm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660" y="2151089"/>
            <a:ext cx="5669280" cy="6518566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93411D-2F33-4CB4-B9A2-489131F25715}" type="datetime1">
              <a:rPr lang="en-US" smtClean="0"/>
              <a:t>8/12/2019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A67C-9F75-4A9F-ADEA-D711E4ADFF73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F4C5-A967-486A-8616-4B2A958BAF01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DB20-8558-4563-BA5B-FAFFF784265D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6AB1E-E036-4033-813A-346B3C990DA9}" type="datetime1">
              <a:rPr lang="en-US" smtClean="0"/>
              <a:t>8/12/2019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3826-D1F5-491F-BDDE-4F3ECF99DD46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AA660-A1C8-456F-8066-60C2A95F937A}" type="datetime1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ABB5F-488B-478B-A3A0-4C5C84733F24}" type="datetime1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98C7-3A19-4940-8B2D-FBC5D62DAD14}" type="datetime1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3A244-A998-4A8F-BBF8-8494151EB0F9}" type="datetime1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093AE1-52BF-4063-877D-632E86CA3506}" type="datetime1">
              <a:rPr lang="en-US" smtClean="0"/>
              <a:t>8/12/2019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sites/default/files/PDF-Printable-Accessiblility-Checklist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WCAG20-TECHS/pdf" TargetMode="External"/><Relationship Id="rId3" Type="http://schemas.openxmlformats.org/officeDocument/2006/relationships/hyperlink" Target="https://www.washington.edu/accessibility/documents/overview/" TargetMode="External"/><Relationship Id="rId7" Type="http://schemas.openxmlformats.org/officeDocument/2006/relationships/hyperlink" Target="https://www.section508.gov/create/pdfs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rlencommunications.com/" TargetMode="External"/><Relationship Id="rId5" Type="http://schemas.openxmlformats.org/officeDocument/2006/relationships/hyperlink" Target="https://webaim.org/techniques/forms/" TargetMode="External"/><Relationship Id="rId4" Type="http://schemas.openxmlformats.org/officeDocument/2006/relationships/hyperlink" Target="https://www.hrsa.gov/about/508-resourc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82976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>
                <a:effectLst/>
              </a:rPr>
              <a:t>Get in Formation: Making Forms Accessible Using Adobe Acrobat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79135"/>
            <a:ext cx="7772400" cy="847725"/>
          </a:xfrm>
        </p:spPr>
        <p:txBody>
          <a:bodyPr/>
          <a:lstStyle/>
          <a:p>
            <a:pPr algn="ctr"/>
            <a:r>
              <a:rPr lang="en-US" sz="1800" dirty="0"/>
              <a:t>2019 LEAD® Conference </a:t>
            </a:r>
            <a:br>
              <a:rPr lang="en-US" sz="1800" dirty="0"/>
            </a:br>
            <a:r>
              <a:rPr lang="en-US" sz="1800" dirty="0"/>
              <a:t>August 7, 2019</a:t>
            </a:r>
          </a:p>
          <a:p>
            <a:pPr algn="ctr"/>
            <a:r>
              <a:rPr lang="en-US" sz="1800" dirty="0"/>
              <a:t>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1216F-EBD6-47CE-8A8B-CBE35F59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Section 508?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FE804-41A8-4C87-A000-EA41ECBD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 Federal departments and agencies</a:t>
            </a:r>
          </a:p>
          <a:p>
            <a:r>
              <a:rPr lang="en-US" dirty="0"/>
              <a:t>Does not apply to private sector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Develop, procure, maintain, or use accessible tech</a:t>
            </a:r>
          </a:p>
          <a:p>
            <a:pPr lvl="1"/>
            <a:r>
              <a:rPr lang="en-US" dirty="0"/>
              <a:t>Unless it poses an undue burden</a:t>
            </a:r>
          </a:p>
          <a:p>
            <a:pPr lvl="1"/>
            <a:r>
              <a:rPr lang="en-US" dirty="0"/>
              <a:t>Comparable access to people without disabilities</a:t>
            </a:r>
          </a:p>
        </p:txBody>
      </p:sp>
      <p:pic>
        <p:nvPicPr>
          <p:cNvPr id="5" name="Picture 2" descr="Logo for the GSA section 508">
            <a:extLst>
              <a:ext uri="{FF2B5EF4-FFF2-40B4-BE49-F238E27FC236}">
                <a16:creationId xmlns:a16="http://schemas.microsoft.com/office/drawing/2014/main" id="{4EA913B6-7114-41C4-AD67-66125147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427485"/>
            <a:ext cx="50006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4AEBB-BD65-45FB-A079-3350E8D6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E6CF0-8669-410A-82E6-1F7981E9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WCAG 2.0/2.1?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B3FF6-6D96-48D2-9234-949128B9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Content Accessibility Guidelines</a:t>
            </a:r>
          </a:p>
          <a:p>
            <a:pPr lvl="1"/>
            <a:r>
              <a:rPr lang="en-US" dirty="0"/>
              <a:t>Via the World Wide Web Consortium (W3C)</a:t>
            </a:r>
          </a:p>
          <a:p>
            <a:r>
              <a:rPr lang="en-US" dirty="0"/>
              <a:t>Cooperate of individuals and organizations</a:t>
            </a:r>
          </a:p>
          <a:p>
            <a:r>
              <a:rPr lang="en-US" dirty="0"/>
              <a:t>Single shared standard for web accessibility</a:t>
            </a:r>
          </a:p>
          <a:p>
            <a:r>
              <a:rPr lang="en-US" dirty="0"/>
              <a:t>Designed for: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Organizations</a:t>
            </a:r>
          </a:p>
          <a:p>
            <a:pPr lvl="1"/>
            <a:r>
              <a:rPr lang="en-US" dirty="0"/>
              <a:t>Governments</a:t>
            </a:r>
          </a:p>
          <a:p>
            <a:r>
              <a:rPr lang="en-US" dirty="0"/>
              <a:t>An international best practice</a:t>
            </a:r>
          </a:p>
        </p:txBody>
      </p:sp>
      <p:pic>
        <p:nvPicPr>
          <p:cNvPr id="5" name="Picture 4" descr="logo for W3C WCAG 2.1 Web content accessibility guidelines">
            <a:extLst>
              <a:ext uri="{FF2B5EF4-FFF2-40B4-BE49-F238E27FC236}">
                <a16:creationId xmlns:a16="http://schemas.microsoft.com/office/drawing/2014/main" id="{BD8345F9-8052-4633-A452-C2F9252B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7" y="3200400"/>
            <a:ext cx="3490913" cy="17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9DD23-E94B-4442-B5BA-80959D7F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5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94347-D78F-4E53-8C9C-3C9D0D6E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Get Technical! Section 508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3D146-4983-435A-BD6A-619E5767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GSA has online checklist:</a:t>
            </a:r>
          </a:p>
          <a:p>
            <a:pPr lvl="1"/>
            <a:r>
              <a:rPr lang="en-US" dirty="0">
                <a:hlinkClick r:id="rId3"/>
              </a:rPr>
              <a:t>PDF Testing Checklist</a:t>
            </a:r>
            <a:endParaRPr lang="en-US" dirty="0"/>
          </a:p>
        </p:txBody>
      </p:sp>
      <p:pic>
        <p:nvPicPr>
          <p:cNvPr id="5" name="Picture 4" descr="Screenshot of 13. Fillable Forms section of GSA PDF guide. ">
            <a:extLst>
              <a:ext uri="{FF2B5EF4-FFF2-40B4-BE49-F238E27FC236}">
                <a16:creationId xmlns:a16="http://schemas.microsoft.com/office/drawing/2014/main" id="{4434FEB0-3849-466F-B1DB-6FC297A8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724150"/>
            <a:ext cx="7858125" cy="1409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64E6-C96D-4242-8772-6BDD47D4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B4FB3-CDC1-4E9F-9198-473FA318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Section 508 now mirrors WCAG</a:t>
            </a:r>
          </a:p>
          <a:p>
            <a:pPr lvl="1"/>
            <a:r>
              <a:rPr lang="en-US" dirty="0"/>
              <a:t>Are all form fields correctly tagged?</a:t>
            </a:r>
            <a:br>
              <a:rPr lang="en-US" dirty="0"/>
            </a:br>
            <a:r>
              <a:rPr lang="en-US" dirty="0"/>
              <a:t>(WCAG 2.0 3.3.2)</a:t>
            </a:r>
          </a:p>
          <a:p>
            <a:pPr lvl="1"/>
            <a:r>
              <a:rPr lang="en-US" dirty="0"/>
              <a:t>Do all form fields create understandable labels and tooltips? (WCAG 2.0 3.3.2)</a:t>
            </a:r>
          </a:p>
          <a:p>
            <a:pPr lvl="1"/>
            <a:r>
              <a:rPr lang="en-US" dirty="0"/>
              <a:t>Do all tooltips contain formatting requirements that will be automatically flagged as an error? </a:t>
            </a:r>
            <a:br>
              <a:rPr lang="en-US" dirty="0"/>
            </a:br>
            <a:r>
              <a:rPr lang="en-US" dirty="0"/>
              <a:t>(WCAG 2.0 3.3.2)</a:t>
            </a:r>
          </a:p>
          <a:p>
            <a:pPr lvl="1"/>
            <a:r>
              <a:rPr lang="en-US" dirty="0"/>
              <a:t>Are required fields programmatically set? </a:t>
            </a:r>
            <a:br>
              <a:rPr lang="en-US" dirty="0"/>
            </a:br>
            <a:r>
              <a:rPr lang="en-US" dirty="0"/>
              <a:t>(WCAG 2.0 3.3.1)</a:t>
            </a:r>
          </a:p>
          <a:p>
            <a:pPr lvl="1"/>
            <a:r>
              <a:rPr lang="en-US" dirty="0"/>
              <a:t>Is the tab order of the form fields logical? </a:t>
            </a:r>
            <a:br>
              <a:rPr lang="en-US" dirty="0"/>
            </a:br>
            <a:r>
              <a:rPr lang="en-US" dirty="0"/>
              <a:t>(WCAG 2.0 1.3.2)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18D28-C9CE-4F36-8234-2DD914D9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E1C7C-279B-4AB7-A3B2-6F1ED2A5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Technical: WCAG</a:t>
            </a:r>
          </a:p>
        </p:txBody>
      </p:sp>
    </p:spTree>
    <p:extLst>
      <p:ext uri="{BB962C8B-B14F-4D97-AF65-F5344CB8AC3E}">
        <p14:creationId xmlns:p14="http://schemas.microsoft.com/office/powerpoint/2010/main" val="307928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313FDB-4420-43E4-9259-7E91F3DCB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86115-3661-44F9-A870-1251F9A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2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8B000-387C-41F8-A027-52408E59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Tag, You’re It!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76134F-BA7A-4DD3-B749-9686B452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r>
              <a:rPr lang="en-US" dirty="0"/>
              <a:t>A tagged PDF factors in accessibility</a:t>
            </a:r>
          </a:p>
          <a:p>
            <a:pPr lvl="1"/>
            <a:r>
              <a:rPr lang="en-US" b="1" dirty="0"/>
              <a:t>Tags</a:t>
            </a:r>
            <a:r>
              <a:rPr lang="en-US" dirty="0"/>
              <a:t>: hidden structure of the PDF</a:t>
            </a:r>
          </a:p>
          <a:p>
            <a:pPr lvl="1"/>
            <a:r>
              <a:rPr lang="en-US" dirty="0"/>
              <a:t>Presented to screen readers</a:t>
            </a:r>
          </a:p>
          <a:p>
            <a:pPr lvl="1"/>
            <a:r>
              <a:rPr lang="en-US" dirty="0"/>
              <a:t>Not visible, necessary for accessibility</a:t>
            </a:r>
          </a:p>
          <a:p>
            <a:pPr lvl="1"/>
            <a:r>
              <a:rPr lang="en-US" dirty="0"/>
              <a:t>Similar to HTML code</a:t>
            </a:r>
          </a:p>
          <a:p>
            <a:r>
              <a:rPr lang="en-US" dirty="0"/>
              <a:t>Adobe, Acrobat, and PDF: not interchangeable</a:t>
            </a:r>
          </a:p>
          <a:p>
            <a:pPr lvl="1"/>
            <a:r>
              <a:rPr lang="en-US" b="1" dirty="0"/>
              <a:t>Adobe: </a:t>
            </a:r>
            <a:r>
              <a:rPr lang="en-US" dirty="0"/>
              <a:t>company/creator</a:t>
            </a:r>
          </a:p>
          <a:p>
            <a:pPr lvl="1"/>
            <a:r>
              <a:rPr lang="en-US" b="1" dirty="0"/>
              <a:t>Acrobat: </a:t>
            </a:r>
            <a:r>
              <a:rPr lang="en-US" dirty="0"/>
              <a:t>product by Adobe, tools to edit PDF</a:t>
            </a:r>
          </a:p>
          <a:p>
            <a:pPr lvl="1"/>
            <a:r>
              <a:rPr lang="en-US" b="1" dirty="0"/>
              <a:t>PDF: </a:t>
            </a:r>
            <a:r>
              <a:rPr lang="en-US" dirty="0"/>
              <a:t>format or type of document, open format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71CBC-8940-4D4A-9CC5-0FF5C02B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6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99F4A-832D-4CEA-973E-FF7418F4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Types</a:t>
            </a:r>
          </a:p>
        </p:txBody>
      </p:sp>
      <p:graphicFrame>
        <p:nvGraphicFramePr>
          <p:cNvPr id="5" name="Group 51" descr="Table showing Tag Description, Acrobat Generated, and Word Generated">
            <a:extLst>
              <a:ext uri="{FF2B5EF4-FFF2-40B4-BE49-F238E27FC236}">
                <a16:creationId xmlns:a16="http://schemas.microsoft.com/office/drawing/2014/main" id="{6C8D30DE-DD36-4699-B4C5-51518B10D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238296"/>
              </p:ext>
            </p:extLst>
          </p:nvPr>
        </p:nvGraphicFramePr>
        <p:xfrm>
          <a:off x="838201" y="1219200"/>
          <a:ext cx="6705600" cy="4516338"/>
        </p:xfrm>
        <a:graphic>
          <a:graphicData uri="http://schemas.openxmlformats.org/drawingml/2006/table">
            <a:tbl>
              <a:tblPr firstRow="1"/>
              <a:tblGrid>
                <a:gridCol w="223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Tag Description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Acrobat Generated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Word Generated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Heading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&lt;H1&gt;,&lt;H2&gt;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&lt;Heading 1&gt;,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&lt;Heading 2&gt;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Heading 1, Heading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Paragraph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&lt;P&gt;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&lt;P&gt; or &lt;Normal&gt;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List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&lt;L&gt;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Figure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&lt;Figure&gt;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&lt;Inline Shape&gt;,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&lt;Inline Object&gt;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Table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&lt;Table&gt;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&lt;Table&gt;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Table Row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&lt;TR&gt;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&lt;TR&gt;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Table Header 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&lt;TH&gt;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&lt;TH&gt;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Table Data 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&lt;TD&gt;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&lt;TD&gt;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966D4-EBE3-4F36-B594-095644F6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00660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EBB56-B474-4E0D-909C-EA71B706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Real World…</a:t>
            </a:r>
          </a:p>
        </p:txBody>
      </p:sp>
      <p:pic>
        <p:nvPicPr>
          <p:cNvPr id="5" name="Picture 6" descr="Screen capture of the Tag Types in a document with arrows pointing to the actual document sections">
            <a:extLst>
              <a:ext uri="{FF2B5EF4-FFF2-40B4-BE49-F238E27FC236}">
                <a16:creationId xmlns:a16="http://schemas.microsoft.com/office/drawing/2014/main" id="{40DD6CCF-4C87-4D47-8C66-EC301F99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35894"/>
            <a:ext cx="4122737" cy="4435557"/>
          </a:xfrm>
          <a:prstGeom prst="rect">
            <a:avLst/>
          </a:prstGeom>
          <a:noFill/>
          <a:ln w="349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C3EA9-FB96-4EAB-B7C8-0E48636B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6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A34B4D-5D8E-41D4-A71C-8CA7F4D1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Workflow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50CDC-A800-49B6-AC64-28C96B4AB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dirty="0"/>
              <a:t>Consider accessibility before converting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Add fillable form fields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Add other accessibility features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Tag PDF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Evaluate and repair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/>
              <a:t>Distribute</a:t>
            </a:r>
          </a:p>
        </p:txBody>
      </p:sp>
      <p:pic>
        <p:nvPicPr>
          <p:cNvPr id="2050" name="Picture 2" descr="Colorful arrows, vector stock image">
            <a:extLst>
              <a:ext uri="{FF2B5EF4-FFF2-40B4-BE49-F238E27FC236}">
                <a16:creationId xmlns:a16="http://schemas.microsoft.com/office/drawing/2014/main" id="{185FDAC2-FC06-4813-961E-4D925C330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 bwMode="auto">
          <a:xfrm>
            <a:off x="5435601" y="2778919"/>
            <a:ext cx="3175000" cy="2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C79D8-3F45-42D2-82EF-B7D6B174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8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96874-BC68-42E5-BEB4-0D7A8D2C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Roads Lead to PDFs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47101C-01E6-4F5C-BAA8-262EDB2D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was your document created?</a:t>
            </a:r>
          </a:p>
          <a:p>
            <a:pPr lvl="1"/>
            <a:r>
              <a:rPr lang="en-US" dirty="0"/>
              <a:t>Automatically generated from data</a:t>
            </a:r>
          </a:p>
          <a:p>
            <a:pPr lvl="1"/>
            <a:r>
              <a:rPr lang="en-US" dirty="0"/>
              <a:t>Most converted to PDF (Word or InDesign)</a:t>
            </a:r>
          </a:p>
          <a:p>
            <a:r>
              <a:rPr lang="en-US" dirty="0"/>
              <a:t>Some work must be done in Acrobat</a:t>
            </a:r>
          </a:p>
          <a:p>
            <a:r>
              <a:rPr lang="en-US" dirty="0"/>
              <a:t>Documents in Word will retain: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Alternative text</a:t>
            </a:r>
          </a:p>
          <a:p>
            <a:pPr lvl="1"/>
            <a:r>
              <a:rPr lang="en-US" dirty="0"/>
              <a:t>Table structure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Columns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winding road graphic">
            <a:extLst>
              <a:ext uri="{FF2B5EF4-FFF2-40B4-BE49-F238E27FC236}">
                <a16:creationId xmlns:a16="http://schemas.microsoft.com/office/drawing/2014/main" id="{4B810F7E-9404-497C-BA70-D7965212B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 b="22733"/>
          <a:stretch/>
        </p:blipFill>
        <p:spPr bwMode="auto">
          <a:xfrm>
            <a:off x="4602480" y="3845719"/>
            <a:ext cx="3733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4E66-34E1-4BF4-8B1F-E20C1606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A0E5F-6125-485B-B9C6-A231BCD8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8A4CC-616B-4552-B501-06FEC2733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Have a better understanding of the </a:t>
            </a:r>
            <a:r>
              <a:rPr lang="en-US" sz="2400" b="1" dirty="0"/>
              <a:t>document lifecycle </a:t>
            </a:r>
            <a:r>
              <a:rPr lang="en-US" sz="2400" dirty="0"/>
              <a:t>with </a:t>
            </a:r>
            <a:r>
              <a:rPr lang="en-US" sz="2400" b="1" dirty="0"/>
              <a:t>content creation </a:t>
            </a:r>
            <a:r>
              <a:rPr lang="en-US" sz="2400" dirty="0"/>
              <a:t>and </a:t>
            </a:r>
            <a:r>
              <a:rPr lang="en-US" sz="2400" b="1" dirty="0"/>
              <a:t>distribution</a:t>
            </a:r>
            <a:r>
              <a:rPr lang="en-US" sz="2400" dirty="0"/>
              <a:t>, while factoring in the needs of users with disabilities</a:t>
            </a:r>
          </a:p>
          <a:p>
            <a:pPr lvl="0"/>
            <a:r>
              <a:rPr lang="en-US" sz="2400" dirty="0"/>
              <a:t>Be able to take forms from </a:t>
            </a:r>
            <a:r>
              <a:rPr lang="en-US" sz="2400" b="1" dirty="0"/>
              <a:t>various document authoring software </a:t>
            </a:r>
            <a:r>
              <a:rPr lang="en-US" sz="2400" dirty="0"/>
              <a:t>and create accessible forms using </a:t>
            </a:r>
            <a:r>
              <a:rPr lang="en-US" sz="2400" b="1" dirty="0"/>
              <a:t>Adobe Acrobat</a:t>
            </a:r>
          </a:p>
          <a:p>
            <a:pPr lvl="0"/>
            <a:r>
              <a:rPr lang="en-US" sz="2400" dirty="0"/>
              <a:t>Conduct a </a:t>
            </a:r>
            <a:r>
              <a:rPr lang="en-US" sz="2400" b="1" dirty="0"/>
              <a:t>validation</a:t>
            </a:r>
            <a:r>
              <a:rPr lang="en-US" sz="2400" dirty="0"/>
              <a:t> of their own content to check results of an accessible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14243-A569-446A-A954-2084F7F2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2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DED1-CB6E-426A-BD7E-4254E1A7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Word Form</a:t>
            </a:r>
          </a:p>
        </p:txBody>
      </p:sp>
      <p:pic>
        <p:nvPicPr>
          <p:cNvPr id="5" name="Picture 4" descr="Screenshot of the original Word form">
            <a:extLst>
              <a:ext uri="{FF2B5EF4-FFF2-40B4-BE49-F238E27FC236}">
                <a16:creationId xmlns:a16="http://schemas.microsoft.com/office/drawing/2014/main" id="{45EF08D8-A1FA-4C4A-BB7B-041020B8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17638"/>
            <a:ext cx="5334002" cy="43654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42A84-8EB0-4976-B8B7-C56243FD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9A5E8-29AF-4F8B-9FA4-385ED587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</a:t>
            </a:r>
            <a:r>
              <a:rPr lang="en-US"/>
              <a:t>to Tagged PDF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36A9E-B284-454A-A600-FDBC27A8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2450" indent="-552450"/>
            <a:r>
              <a:rPr lang="en-US" altLang="en-US" dirty="0">
                <a:latin typeface="+mj-lt"/>
              </a:rPr>
              <a:t>Main methods for converting to PDF:</a:t>
            </a:r>
          </a:p>
          <a:p>
            <a:pPr marL="933450" lvl="1" indent="-476250">
              <a:buClr>
                <a:schemeClr val="hlink"/>
              </a:buClr>
              <a:buFont typeface="Wingdings 2" panose="05020102010507070707" pitchFamily="18" charset="2"/>
              <a:buAutoNum type="arabicPeriod"/>
            </a:pPr>
            <a:r>
              <a:rPr lang="en-US" altLang="en-US" sz="2400" dirty="0">
                <a:latin typeface="+mj-lt"/>
              </a:rPr>
              <a:t>Converting Microsoft Office documents to PDF using </a:t>
            </a:r>
            <a:r>
              <a:rPr lang="en-US" altLang="en-US" sz="2400" b="1" u="sng" dirty="0">
                <a:latin typeface="+mj-lt"/>
              </a:rPr>
              <a:t>Adobe Acrobat</a:t>
            </a:r>
          </a:p>
          <a:p>
            <a:pPr marL="933450" lvl="1" indent="-476250">
              <a:buClr>
                <a:schemeClr val="hlink"/>
              </a:buClr>
              <a:buFont typeface="Wingdings 2" panose="05020102010507070707" pitchFamily="18" charset="2"/>
              <a:buAutoNum type="arabicPeriod"/>
            </a:pPr>
            <a:r>
              <a:rPr lang="en-US" altLang="en-US" sz="2400" dirty="0">
                <a:latin typeface="+mj-lt"/>
              </a:rPr>
              <a:t>Converting files into PDF within Microsoft Office applications using the </a:t>
            </a:r>
            <a:r>
              <a:rPr lang="en-US" altLang="en-US" sz="2400" b="1" u="sng" dirty="0">
                <a:latin typeface="+mj-lt"/>
              </a:rPr>
              <a:t>Adobe Acrobat plug-in</a:t>
            </a:r>
          </a:p>
          <a:p>
            <a:pPr marL="933450" lvl="1" indent="-476250">
              <a:buClr>
                <a:schemeClr val="hlink"/>
              </a:buClr>
              <a:buFont typeface="Wingdings 2" panose="05020102010507070707" pitchFamily="18" charset="2"/>
              <a:buAutoNum type="arabicPeriod"/>
            </a:pPr>
            <a:r>
              <a:rPr lang="en-US" altLang="en-US" sz="2400" dirty="0">
                <a:latin typeface="+mj-lt"/>
              </a:rPr>
              <a:t>Converting a </a:t>
            </a:r>
            <a:r>
              <a:rPr lang="en-US" altLang="en-US" sz="2400" b="1" u="sng" dirty="0">
                <a:latin typeface="+mj-lt"/>
              </a:rPr>
              <a:t>scan</a:t>
            </a:r>
            <a:r>
              <a:rPr lang="en-US" altLang="en-US" sz="2400" dirty="0">
                <a:latin typeface="+mj-lt"/>
              </a:rPr>
              <a:t> to PDF</a:t>
            </a:r>
            <a:endParaRPr lang="en-US" sz="24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1C107-5CAB-456C-91A4-AFB5B4CD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8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3BEF8-5DE4-4760-9D66-A322940A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Word Plug-In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DEE84-9B68-4C95-8C77-A7CBDBED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r>
              <a:rPr lang="en-US" dirty="0"/>
              <a:t>To create a PDF in Office, select </a:t>
            </a:r>
            <a:r>
              <a:rPr lang="en-US" b="1" dirty="0"/>
              <a:t>File &gt; Save As</a:t>
            </a:r>
            <a:endParaRPr lang="en-US" dirty="0"/>
          </a:p>
          <a:p>
            <a:pPr lvl="1"/>
            <a:r>
              <a:rPr lang="en-US" dirty="0"/>
              <a:t>Acrobat: Save as Adobe PDF</a:t>
            </a:r>
          </a:p>
          <a:p>
            <a:r>
              <a:rPr lang="en-US" dirty="0"/>
              <a:t>Ensure structure tags</a:t>
            </a:r>
          </a:p>
        </p:txBody>
      </p:sp>
      <p:pic>
        <p:nvPicPr>
          <p:cNvPr id="5" name="Picture 4" descr="Save as Adobe PDF pane">
            <a:extLst>
              <a:ext uri="{FF2B5EF4-FFF2-40B4-BE49-F238E27FC236}">
                <a16:creationId xmlns:a16="http://schemas.microsoft.com/office/drawing/2014/main" id="{52BB1990-E1D5-4C0E-ADE0-A6D8EAB88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757" b="46400"/>
          <a:stretch/>
        </p:blipFill>
        <p:spPr>
          <a:xfrm>
            <a:off x="2209800" y="3614397"/>
            <a:ext cx="1447800" cy="2392703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pic>
        <p:nvPicPr>
          <p:cNvPr id="6" name="Picture 5" descr="Options dialog box">
            <a:extLst>
              <a:ext uri="{FF2B5EF4-FFF2-40B4-BE49-F238E27FC236}">
                <a16:creationId xmlns:a16="http://schemas.microsoft.com/office/drawing/2014/main" id="{FCC42FCE-E374-49DC-B174-CF90CDA2A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2" t="2367" r="7895" b="4810"/>
          <a:stretch/>
        </p:blipFill>
        <p:spPr>
          <a:xfrm>
            <a:off x="5486402" y="2226469"/>
            <a:ext cx="2514601" cy="3981450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E8FC0-A87E-4993-8B34-2252B029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FE6E80-81AD-4047-81C4-2EF6EBF7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 the Tags!</a:t>
            </a:r>
          </a:p>
        </p:txBody>
      </p:sp>
      <p:pic>
        <p:nvPicPr>
          <p:cNvPr id="5" name="Picture 4" descr="Screenshot of View-Tools-Accessibility">
            <a:extLst>
              <a:ext uri="{FF2B5EF4-FFF2-40B4-BE49-F238E27FC236}">
                <a16:creationId xmlns:a16="http://schemas.microsoft.com/office/drawing/2014/main" id="{1FA02339-BF27-4956-80F9-04CD68703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33" b="32222"/>
          <a:stretch/>
        </p:blipFill>
        <p:spPr>
          <a:xfrm>
            <a:off x="1790700" y="1448118"/>
            <a:ext cx="5562600" cy="4544446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755F-9C4E-42E4-8566-F390DD07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5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8C3B05-78A5-4A09-8E9A-DCC89FDF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 the Tags!</a:t>
            </a:r>
          </a:p>
        </p:txBody>
      </p:sp>
      <p:pic>
        <p:nvPicPr>
          <p:cNvPr id="5" name="Picture 4" descr="Tags pane screenshot">
            <a:extLst>
              <a:ext uri="{FF2B5EF4-FFF2-40B4-BE49-F238E27FC236}">
                <a16:creationId xmlns:a16="http://schemas.microsoft.com/office/drawing/2014/main" id="{37EBFCAC-833F-4024-BDF8-6C35F0AD0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9" r="70833" b="45556"/>
          <a:stretch/>
        </p:blipFill>
        <p:spPr>
          <a:xfrm>
            <a:off x="2019300" y="1676400"/>
            <a:ext cx="5105400" cy="4166370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CF565-FB0F-4B9F-ADC7-66A1AA75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19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9B0648-2FDF-4AA4-A8A0-B9B64586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Touch Up Reading Order (TURO)</a:t>
            </a:r>
          </a:p>
        </p:txBody>
      </p:sp>
      <p:sp>
        <p:nvSpPr>
          <p:cNvPr id="2" name="Content Placeholder 1" descr="Screenshot of the Touch Up Reading Order over a PDF">
            <a:extLst>
              <a:ext uri="{FF2B5EF4-FFF2-40B4-BE49-F238E27FC236}">
                <a16:creationId xmlns:a16="http://schemas.microsoft.com/office/drawing/2014/main" id="{1DF36422-C2C4-40CB-819C-A65E1144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BDDB1-93F0-42B8-9C6F-B8C62DE8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  <p:pic>
        <p:nvPicPr>
          <p:cNvPr id="5" name="Picture 4" descr="Screenshot of the Touch Up Reading Order tool">
            <a:extLst>
              <a:ext uri="{FF2B5EF4-FFF2-40B4-BE49-F238E27FC236}">
                <a16:creationId xmlns:a16="http://schemas.microsoft.com/office/drawing/2014/main" id="{180D95DF-A393-4863-BB75-48C15BF4F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7043" b="5555"/>
          <a:stretch/>
        </p:blipFill>
        <p:spPr>
          <a:xfrm>
            <a:off x="533400" y="1387158"/>
            <a:ext cx="8077200" cy="4495482"/>
          </a:xfrm>
          <a:prstGeom prst="rect">
            <a:avLst/>
          </a:prstGeom>
          <a:ln w="34925">
            <a:solidFill>
              <a:srgbClr val="992D4E"/>
            </a:solidFill>
          </a:ln>
        </p:spPr>
      </p:pic>
    </p:spTree>
    <p:extLst>
      <p:ext uri="{BB962C8B-B14F-4D97-AF65-F5344CB8AC3E}">
        <p14:creationId xmlns:p14="http://schemas.microsoft.com/office/powerpoint/2010/main" val="152481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01543C-17E9-4994-972C-CD8E21FB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39B71-AA03-40D3-B812-A5191E8B5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field types:</a:t>
            </a:r>
          </a:p>
          <a:p>
            <a:pPr lvl="1"/>
            <a:r>
              <a:rPr lang="en-US" dirty="0"/>
              <a:t>Text fields</a:t>
            </a:r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Check boxes</a:t>
            </a:r>
          </a:p>
          <a:p>
            <a:pPr lvl="1"/>
            <a:r>
              <a:rPr lang="en-US" dirty="0"/>
              <a:t>Radio buttons</a:t>
            </a:r>
          </a:p>
          <a:p>
            <a:pPr lvl="1"/>
            <a:r>
              <a:rPr lang="en-US" dirty="0"/>
              <a:t>Dropdown lists</a:t>
            </a:r>
          </a:p>
          <a:p>
            <a:pPr lvl="1"/>
            <a:r>
              <a:rPr lang="en-US" dirty="0"/>
              <a:t>List of choices</a:t>
            </a:r>
          </a:p>
          <a:p>
            <a:pPr lvl="1"/>
            <a:r>
              <a:rPr lang="en-US" dirty="0"/>
              <a:t>Button</a:t>
            </a:r>
          </a:p>
        </p:txBody>
      </p:sp>
      <p:pic>
        <p:nvPicPr>
          <p:cNvPr id="4098" name="Picture 2" descr="Ticketmaster Account Profile form">
            <a:extLst>
              <a:ext uri="{FF2B5EF4-FFF2-40B4-BE49-F238E27FC236}">
                <a16:creationId xmlns:a16="http://schemas.microsoft.com/office/drawing/2014/main" id="{2AA6D8EB-A2C0-437D-BB20-59AC56656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/>
          <a:stretch/>
        </p:blipFill>
        <p:spPr bwMode="auto">
          <a:xfrm>
            <a:off x="4038600" y="1387158"/>
            <a:ext cx="4419600" cy="4043363"/>
          </a:xfrm>
          <a:prstGeom prst="rect">
            <a:avLst/>
          </a:prstGeom>
          <a:noFill/>
          <a:ln w="349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0CFE9-B60E-4641-92AE-98DAE5F4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0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828E7-C265-4629-A996-C2A50FF5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Form Field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06CDF-679D-4F47-A8B4-E99D121F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Form</a:t>
            </a:r>
          </a:p>
          <a:p>
            <a:pPr lvl="1"/>
            <a:r>
              <a:rPr lang="en-US" dirty="0"/>
              <a:t>Keep signatures in mind</a:t>
            </a:r>
          </a:p>
        </p:txBody>
      </p:sp>
      <p:pic>
        <p:nvPicPr>
          <p:cNvPr id="5" name="Picture 4" descr="Prepare form landing page in Acrobat. ">
            <a:extLst>
              <a:ext uri="{FF2B5EF4-FFF2-40B4-BE49-F238E27FC236}">
                <a16:creationId xmlns:a16="http://schemas.microsoft.com/office/drawing/2014/main" id="{EBF08D32-04C9-4115-A251-E829F8470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10895" b="5555"/>
          <a:stretch/>
        </p:blipFill>
        <p:spPr>
          <a:xfrm>
            <a:off x="2514600" y="2720882"/>
            <a:ext cx="4953000" cy="3286218"/>
          </a:xfrm>
          <a:prstGeom prst="rect">
            <a:avLst/>
          </a:prstGeom>
          <a:ln w="34925">
            <a:solidFill>
              <a:srgbClr val="7030A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96042-AC28-4AE8-B486-4AB6E0AE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0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074F4-A3E8-4D17-8BDA-09EFB1B8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 To You—Automatic or Manual!</a:t>
            </a:r>
          </a:p>
        </p:txBody>
      </p:sp>
      <p:pic>
        <p:nvPicPr>
          <p:cNvPr id="5" name="Picture 4" descr="Properties dialog box&#10;">
            <a:extLst>
              <a:ext uri="{FF2B5EF4-FFF2-40B4-BE49-F238E27FC236}">
                <a16:creationId xmlns:a16="http://schemas.microsoft.com/office/drawing/2014/main" id="{CF12CAD5-AAD0-4F89-8794-EF72E9823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t="4969" r="12915" b="7037"/>
          <a:stretch/>
        </p:blipFill>
        <p:spPr>
          <a:xfrm>
            <a:off x="1162050" y="1387158"/>
            <a:ext cx="6819900" cy="4525962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C718D-A0E1-4781-B6FB-A3D023CE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55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232009-9731-451E-90A5-DC71070E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ToolTip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60DE2-4879-407D-9539-60A5AAA5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32878"/>
            <a:ext cx="8229600" cy="4525962"/>
          </a:xfrm>
        </p:spPr>
        <p:txBody>
          <a:bodyPr/>
          <a:lstStyle/>
          <a:p>
            <a:r>
              <a:rPr lang="en-US" dirty="0"/>
              <a:t>Text read by assistive technology</a:t>
            </a:r>
          </a:p>
        </p:txBody>
      </p:sp>
      <p:pic>
        <p:nvPicPr>
          <p:cNvPr id="5" name="Picture 4" descr="Text form field, showing General properties">
            <a:extLst>
              <a:ext uri="{FF2B5EF4-FFF2-40B4-BE49-F238E27FC236}">
                <a16:creationId xmlns:a16="http://schemas.microsoft.com/office/drawing/2014/main" id="{548EA466-C124-4278-A64B-005E57BCE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7037" r="22500" b="18996"/>
          <a:stretch/>
        </p:blipFill>
        <p:spPr>
          <a:xfrm>
            <a:off x="3048000" y="2057400"/>
            <a:ext cx="3429000" cy="3804443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8BC1B-4171-4120-9EEE-D7196EDA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C1FC9F-60CB-465D-B2CE-A0F9453C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Assistive Technology?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4ABCE-5D1A-4B45-9539-4445AB8F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Increase, maintain, or improve</a:t>
            </a:r>
          </a:p>
          <a:p>
            <a:r>
              <a:rPr lang="en-US" dirty="0"/>
              <a:t>Creates a diverse/inclusive world</a:t>
            </a:r>
          </a:p>
          <a:p>
            <a:r>
              <a:rPr lang="en-US" dirty="0"/>
              <a:t>Communication and organization</a:t>
            </a:r>
          </a:p>
          <a:p>
            <a:r>
              <a:rPr lang="en-US" dirty="0"/>
              <a:t>Promotes independence</a:t>
            </a:r>
          </a:p>
        </p:txBody>
      </p:sp>
      <p:pic>
        <p:nvPicPr>
          <p:cNvPr id="5122" name="Picture 2" descr="Tablet with zoon and mounted on a magnifier">
            <a:extLst>
              <a:ext uri="{FF2B5EF4-FFF2-40B4-BE49-F238E27FC236}">
                <a16:creationId xmlns:a16="http://schemas.microsoft.com/office/drawing/2014/main" id="{4F73FAA3-495E-4F0C-8777-432B9150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61409"/>
            <a:ext cx="3429001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D9436-62F2-4A8C-B91F-74C98445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2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017FD-0FB1-42BB-8CCE-20CE585C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Forms Toolbar</a:t>
            </a:r>
          </a:p>
        </p:txBody>
      </p:sp>
      <p:pic>
        <p:nvPicPr>
          <p:cNvPr id="5" name="Picture 4" descr="Forms tool bar">
            <a:extLst>
              <a:ext uri="{FF2B5EF4-FFF2-40B4-BE49-F238E27FC236}">
                <a16:creationId xmlns:a16="http://schemas.microsoft.com/office/drawing/2014/main" id="{D0B65E7E-7728-4C63-B6D7-8DA504959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4" t="9407" r="30193" b="75185"/>
          <a:stretch/>
        </p:blipFill>
        <p:spPr>
          <a:xfrm>
            <a:off x="457200" y="2198688"/>
            <a:ext cx="8100058" cy="1687512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FA677-7292-4C62-8C79-608AE6B1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99362-806A-4EBA-8E1A-FBEAFF28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Text Field</a:t>
            </a:r>
          </a:p>
        </p:txBody>
      </p:sp>
      <p:pic>
        <p:nvPicPr>
          <p:cNvPr id="5" name="Picture 4" descr="Field name dialog box">
            <a:extLst>
              <a:ext uri="{FF2B5EF4-FFF2-40B4-BE49-F238E27FC236}">
                <a16:creationId xmlns:a16="http://schemas.microsoft.com/office/drawing/2014/main" id="{A7A209D8-9890-4B35-ACB8-DC608704F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6296" r="38334" b="7037"/>
          <a:stretch/>
        </p:blipFill>
        <p:spPr>
          <a:xfrm>
            <a:off x="228600" y="1219200"/>
            <a:ext cx="4297680" cy="411480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6" name="Picture 5" descr="General properties">
            <a:extLst>
              <a:ext uri="{FF2B5EF4-FFF2-40B4-BE49-F238E27FC236}">
                <a16:creationId xmlns:a16="http://schemas.microsoft.com/office/drawing/2014/main" id="{B882C96F-224C-41B9-84DA-C192DD972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00" r="7500" b="12963"/>
          <a:stretch/>
        </p:blipFill>
        <p:spPr>
          <a:xfrm>
            <a:off x="4968241" y="1219200"/>
            <a:ext cx="3611880" cy="447675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E072C-4C7E-4D0A-B8A2-C89E9CA9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8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329144-1526-4705-A182-4BF734FF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Options…</a:t>
            </a:r>
          </a:p>
        </p:txBody>
      </p:sp>
      <p:pic>
        <p:nvPicPr>
          <p:cNvPr id="5" name="Picture 4" descr="Text field properties: apperance">
            <a:extLst>
              <a:ext uri="{FF2B5EF4-FFF2-40B4-BE49-F238E27FC236}">
                <a16:creationId xmlns:a16="http://schemas.microsoft.com/office/drawing/2014/main" id="{ACD99584-75EA-4F97-A2D5-AE79A5BCF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12129" r="21666" b="26296"/>
          <a:stretch/>
        </p:blipFill>
        <p:spPr>
          <a:xfrm>
            <a:off x="762000" y="1845469"/>
            <a:ext cx="3352800" cy="3167062"/>
          </a:xfrm>
          <a:prstGeom prst="rect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 descr="text field properties: options">
            <a:extLst>
              <a:ext uri="{FF2B5EF4-FFF2-40B4-BE49-F238E27FC236}">
                <a16:creationId xmlns:a16="http://schemas.microsoft.com/office/drawing/2014/main" id="{61F488DB-1D4D-44EB-A6AC-55E0B08CC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4" t="12130" r="26666" b="13025"/>
          <a:stretch/>
        </p:blipFill>
        <p:spPr>
          <a:xfrm>
            <a:off x="5090162" y="1504157"/>
            <a:ext cx="3200400" cy="3849686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89027-985C-47C4-8476-5115245A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59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6D490B-A425-4EF3-8148-05750D1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Best First Date</a:t>
            </a:r>
          </a:p>
        </p:txBody>
      </p:sp>
      <p:pic>
        <p:nvPicPr>
          <p:cNvPr id="5" name="Picture 4" descr="Text field properties: Date format">
            <a:extLst>
              <a:ext uri="{FF2B5EF4-FFF2-40B4-BE49-F238E27FC236}">
                <a16:creationId xmlns:a16="http://schemas.microsoft.com/office/drawing/2014/main" id="{08114B30-0120-4C1C-AC29-F560ABEFB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-371" r="8333" b="30742"/>
          <a:stretch/>
        </p:blipFill>
        <p:spPr>
          <a:xfrm>
            <a:off x="685801" y="1638300"/>
            <a:ext cx="7924800" cy="3581400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D6AB4D45-70E2-4568-A170-98A82FCFAB23}"/>
              </a:ext>
            </a:extLst>
          </p:cNvPr>
          <p:cNvSpPr/>
          <p:nvPr/>
        </p:nvSpPr>
        <p:spPr>
          <a:xfrm>
            <a:off x="5029200" y="22098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6811F-2AC0-4BB6-A77D-EFAA6FE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9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296862-DB6F-415C-80F1-852440E0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‘Check’ You Out!</a:t>
            </a:r>
          </a:p>
        </p:txBody>
      </p:sp>
      <p:pic>
        <p:nvPicPr>
          <p:cNvPr id="2" name="Picture 1" descr="Screenshot of checkbox options for Question 2">
            <a:extLst>
              <a:ext uri="{FF2B5EF4-FFF2-40B4-BE49-F238E27FC236}">
                <a16:creationId xmlns:a16="http://schemas.microsoft.com/office/drawing/2014/main" id="{53564762-7DF9-4829-90B7-7CA9012CF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85290"/>
            <a:ext cx="8718364" cy="19723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EE038-ED8E-4744-99D1-708FECE7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7A6B7D-126F-473A-BE1D-65A3B907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Like What You See:</a:t>
            </a:r>
          </a:p>
        </p:txBody>
      </p:sp>
      <p:pic>
        <p:nvPicPr>
          <p:cNvPr id="5" name="Picture 4" descr="Sample checkbox, checked for selection, visible black checkbox">
            <a:extLst>
              <a:ext uri="{FF2B5EF4-FFF2-40B4-BE49-F238E27FC236}">
                <a16:creationId xmlns:a16="http://schemas.microsoft.com/office/drawing/2014/main" id="{46FE6914-DCAD-4C96-808C-E011E4E83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7" t="10896" r="40833" b="21851"/>
          <a:stretch/>
        </p:blipFill>
        <p:spPr>
          <a:xfrm>
            <a:off x="228600" y="1699419"/>
            <a:ext cx="4114800" cy="3459162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pic>
        <p:nvPicPr>
          <p:cNvPr id="6" name="Picture 5" descr="Check box appearances dialog box">
            <a:extLst>
              <a:ext uri="{FF2B5EF4-FFF2-40B4-BE49-F238E27FC236}">
                <a16:creationId xmlns:a16="http://schemas.microsoft.com/office/drawing/2014/main" id="{1D516071-A809-4B10-B050-87FCC6DE7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3" r="31667" b="12592"/>
          <a:stretch/>
        </p:blipFill>
        <p:spPr>
          <a:xfrm>
            <a:off x="4572000" y="1417638"/>
            <a:ext cx="4114800" cy="4495800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669D-2ECE-4646-BBD0-3750FD9E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0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138BB-A14D-425F-A287-22B5039A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ToolTips!</a:t>
            </a:r>
          </a:p>
        </p:txBody>
      </p:sp>
      <p:pic>
        <p:nvPicPr>
          <p:cNvPr id="5" name="Picture 4" descr="Check box properites">
            <a:extLst>
              <a:ext uri="{FF2B5EF4-FFF2-40B4-BE49-F238E27FC236}">
                <a16:creationId xmlns:a16="http://schemas.microsoft.com/office/drawing/2014/main" id="{438EC051-F82F-423B-A806-0B96E877D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10895" r="32500" b="5555"/>
          <a:stretch/>
        </p:blipFill>
        <p:spPr>
          <a:xfrm>
            <a:off x="2247900" y="1432878"/>
            <a:ext cx="4648200" cy="4297362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14652-9830-4478-8A8F-E6F6F399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2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2BD536-2D59-4948-A867-72CE575D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This One In</a:t>
            </a:r>
          </a:p>
        </p:txBody>
      </p:sp>
      <p:pic>
        <p:nvPicPr>
          <p:cNvPr id="5" name="Picture 4" descr="Radio choice">
            <a:extLst>
              <a:ext uri="{FF2B5EF4-FFF2-40B4-BE49-F238E27FC236}">
                <a16:creationId xmlns:a16="http://schemas.microsoft.com/office/drawing/2014/main" id="{992ABDB5-B5B1-4D2D-902B-F03A1710B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2130" r="39167" b="29259"/>
          <a:stretch/>
        </p:blipFill>
        <p:spPr>
          <a:xfrm>
            <a:off x="304800" y="1921669"/>
            <a:ext cx="4191000" cy="3014662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pic>
        <p:nvPicPr>
          <p:cNvPr id="6" name="Picture 5" descr="Adding another radio button">
            <a:extLst>
              <a:ext uri="{FF2B5EF4-FFF2-40B4-BE49-F238E27FC236}">
                <a16:creationId xmlns:a16="http://schemas.microsoft.com/office/drawing/2014/main" id="{2C4D6284-3D8B-481E-8FCE-C3F9FC720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4" t="21852" r="58333" b="30790"/>
          <a:stretch/>
        </p:blipFill>
        <p:spPr>
          <a:xfrm>
            <a:off x="4762500" y="1921668"/>
            <a:ext cx="2933700" cy="3025181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85995-7805-4D9E-9824-324B06EB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36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D1CBC-F243-4515-B036-220465E6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ToolTips for Radio Buttons</a:t>
            </a:r>
          </a:p>
        </p:txBody>
      </p:sp>
      <p:pic>
        <p:nvPicPr>
          <p:cNvPr id="6" name="Picture 5" descr="Tool tips: radio button dialog box">
            <a:extLst>
              <a:ext uri="{FF2B5EF4-FFF2-40B4-BE49-F238E27FC236}">
                <a16:creationId xmlns:a16="http://schemas.microsoft.com/office/drawing/2014/main" id="{8F026C8B-790A-40DC-BF8E-1C018439D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8518" r="5000" b="5556"/>
          <a:stretch/>
        </p:blipFill>
        <p:spPr>
          <a:xfrm>
            <a:off x="609600" y="1219200"/>
            <a:ext cx="7924800" cy="4419600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56C1C-80A2-4A62-AC4A-6828AE7A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65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D92AB7-D72A-49FC-940C-DE701FE7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list…</a:t>
            </a:r>
          </a:p>
        </p:txBody>
      </p:sp>
      <p:pic>
        <p:nvPicPr>
          <p:cNvPr id="5" name="Picture 4" descr="List box properties">
            <a:extLst>
              <a:ext uri="{FF2B5EF4-FFF2-40B4-BE49-F238E27FC236}">
                <a16:creationId xmlns:a16="http://schemas.microsoft.com/office/drawing/2014/main" id="{0F712030-D945-4F8A-849F-EEA1724FE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9" t="18704" r="10001" b="7038"/>
          <a:stretch/>
        </p:blipFill>
        <p:spPr>
          <a:xfrm>
            <a:off x="1028700" y="1752600"/>
            <a:ext cx="7086600" cy="3819524"/>
          </a:xfrm>
          <a:prstGeom prst="rect">
            <a:avLst/>
          </a:prstGeom>
          <a:ln w="34925">
            <a:solidFill>
              <a:srgbClr val="7030A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92BE1-5976-42C2-9DDF-8635C3B7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5D93E-3534-49B3-B51D-4FE85A64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Assistive Technology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5D4D3-506C-45FA-8637-C283E98F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Screen readers</a:t>
            </a:r>
          </a:p>
          <a:p>
            <a:r>
              <a:rPr lang="en-US" dirty="0"/>
              <a:t>Voice recognition</a:t>
            </a:r>
          </a:p>
          <a:p>
            <a:r>
              <a:rPr lang="en-US" dirty="0"/>
              <a:t>Hearing aids</a:t>
            </a:r>
          </a:p>
          <a:p>
            <a:r>
              <a:rPr lang="en-US" dirty="0"/>
              <a:t>Reading assistants</a:t>
            </a:r>
          </a:p>
          <a:p>
            <a:r>
              <a:rPr lang="en-US" dirty="0"/>
              <a:t>Closed captioning/subtitles</a:t>
            </a:r>
          </a:p>
          <a:p>
            <a:r>
              <a:rPr lang="en-US" dirty="0"/>
              <a:t>Motion or eye tracking</a:t>
            </a:r>
          </a:p>
          <a:p>
            <a:r>
              <a:rPr lang="en-US" dirty="0"/>
              <a:t>Refreshable Braille displays</a:t>
            </a:r>
          </a:p>
        </p:txBody>
      </p:sp>
      <p:pic>
        <p:nvPicPr>
          <p:cNvPr id="5122" name="Picture 2" descr="refreshable braille display">
            <a:extLst>
              <a:ext uri="{FF2B5EF4-FFF2-40B4-BE49-F238E27FC236}">
                <a16:creationId xmlns:a16="http://schemas.microsoft.com/office/drawing/2014/main" id="{7A0F5163-5CCA-4212-A4CB-ADB7710AD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665" r="16667" b="21574"/>
          <a:stretch/>
        </p:blipFill>
        <p:spPr bwMode="auto">
          <a:xfrm>
            <a:off x="5927271" y="4891564"/>
            <a:ext cx="2732314" cy="13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ring aids">
            <a:extLst>
              <a:ext uri="{FF2B5EF4-FFF2-40B4-BE49-F238E27FC236}">
                <a16:creationId xmlns:a16="http://schemas.microsoft.com/office/drawing/2014/main" id="{D29C1058-90BF-4D18-B609-52B1CE7C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03" y="1230516"/>
            <a:ext cx="1695450" cy="169545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ye gaze tracker">
            <a:extLst>
              <a:ext uri="{FF2B5EF4-FFF2-40B4-BE49-F238E27FC236}">
                <a16:creationId xmlns:a16="http://schemas.microsoft.com/office/drawing/2014/main" id="{91ACD815-E82A-4E7B-81A5-20199E62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48980"/>
            <a:ext cx="2236187" cy="1491568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97A4D-8A80-4367-9CFC-B5F22D34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6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7275E7-A07E-4CB2-81CA-599DA78A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it twice!</a:t>
            </a:r>
          </a:p>
        </p:txBody>
      </p:sp>
      <p:pic>
        <p:nvPicPr>
          <p:cNvPr id="5" name="Picture 4" descr="List box properties: options">
            <a:extLst>
              <a:ext uri="{FF2B5EF4-FFF2-40B4-BE49-F238E27FC236}">
                <a16:creationId xmlns:a16="http://schemas.microsoft.com/office/drawing/2014/main" id="{534B5012-0D4E-499C-9759-889C17F64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12007" r="8333" b="7036"/>
          <a:stretch/>
        </p:blipFill>
        <p:spPr>
          <a:xfrm>
            <a:off x="1104900" y="1496378"/>
            <a:ext cx="6934200" cy="4164012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3D3EC-0062-48F7-9D98-BEA3E24C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24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252FF-6A54-463D-8026-1CD72C6C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Dropdown List</a:t>
            </a:r>
          </a:p>
        </p:txBody>
      </p:sp>
      <p:pic>
        <p:nvPicPr>
          <p:cNvPr id="5" name="Picture 4" descr="Dropdown properties dialog box">
            <a:extLst>
              <a:ext uri="{FF2B5EF4-FFF2-40B4-BE49-F238E27FC236}">
                <a16:creationId xmlns:a16="http://schemas.microsoft.com/office/drawing/2014/main" id="{7610ADFB-F89B-462B-90DB-00EBAD2A1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6" t="18703" r="9999" b="4074"/>
          <a:stretch/>
        </p:blipFill>
        <p:spPr>
          <a:xfrm>
            <a:off x="304800" y="1389698"/>
            <a:ext cx="5334000" cy="3971924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6" name="Picture 5" descr="list box complete">
            <a:extLst>
              <a:ext uri="{FF2B5EF4-FFF2-40B4-BE49-F238E27FC236}">
                <a16:creationId xmlns:a16="http://schemas.microsoft.com/office/drawing/2014/main" id="{20E4E08C-6B06-4352-B88A-023D88B32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3" t="32574" r="41667" b="30741"/>
          <a:stretch/>
        </p:blipFill>
        <p:spPr>
          <a:xfrm>
            <a:off x="4983480" y="2432209"/>
            <a:ext cx="3886200" cy="188690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07F3-1941-4172-BF08-7AAF3CD9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9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19C0C-3622-419A-A927-7DA17C89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Push My Buttons</a:t>
            </a:r>
          </a:p>
        </p:txBody>
      </p:sp>
      <p:pic>
        <p:nvPicPr>
          <p:cNvPr id="6" name="Picture 5" descr="Button properties box">
            <a:extLst>
              <a:ext uri="{FF2B5EF4-FFF2-40B4-BE49-F238E27FC236}">
                <a16:creationId xmlns:a16="http://schemas.microsoft.com/office/drawing/2014/main" id="{6B6C40CE-41A5-4BE3-94B4-89BC9A89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45829"/>
            <a:ext cx="6934200" cy="4761271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720F2-88FF-451B-BE58-E235B3DC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57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B4882-09C1-4413-84C7-B735B44F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Options for Buttons</a:t>
            </a:r>
          </a:p>
        </p:txBody>
      </p:sp>
      <p:pic>
        <p:nvPicPr>
          <p:cNvPr id="5" name="Picture 4" descr="Submit form selections dialog box">
            <a:extLst>
              <a:ext uri="{FF2B5EF4-FFF2-40B4-BE49-F238E27FC236}">
                <a16:creationId xmlns:a16="http://schemas.microsoft.com/office/drawing/2014/main" id="{8AB8AA57-3571-434C-9D7B-1C010DCC7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1" t="10896" r="25834" b="20239"/>
          <a:stretch/>
        </p:blipFill>
        <p:spPr>
          <a:xfrm>
            <a:off x="1143000" y="1295400"/>
            <a:ext cx="6858000" cy="4525962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C765-207D-431D-AB99-AF8462D4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1031E-B035-4A71-AAAE-E9BF5177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Form Fields: Signature</a:t>
            </a:r>
          </a:p>
        </p:txBody>
      </p:sp>
      <p:pic>
        <p:nvPicPr>
          <p:cNvPr id="5" name="Picture 4" descr="Digital Signature Properties">
            <a:extLst>
              <a:ext uri="{FF2B5EF4-FFF2-40B4-BE49-F238E27FC236}">
                <a16:creationId xmlns:a16="http://schemas.microsoft.com/office/drawing/2014/main" id="{88DE69C4-9C5F-43D7-8207-E887FC198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3" t="12130" r="20833" b="12006"/>
          <a:stretch/>
        </p:blipFill>
        <p:spPr>
          <a:xfrm>
            <a:off x="1447800" y="1828800"/>
            <a:ext cx="6248400" cy="3902074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E0F36-8CDC-4712-A052-FA6A2EC3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07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533C6D-EDF3-4996-856E-CBFE9872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Form Fields: Image </a:t>
            </a:r>
          </a:p>
        </p:txBody>
      </p:sp>
      <p:pic>
        <p:nvPicPr>
          <p:cNvPr id="5" name="Picture 4" descr="Insert image properties">
            <a:extLst>
              <a:ext uri="{FF2B5EF4-FFF2-40B4-BE49-F238E27FC236}">
                <a16:creationId xmlns:a16="http://schemas.microsoft.com/office/drawing/2014/main" id="{051C7DE9-17F8-43D1-A67B-EE4EC4EB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0" t="7038" b="8519"/>
          <a:stretch/>
        </p:blipFill>
        <p:spPr>
          <a:xfrm>
            <a:off x="1981200" y="1257300"/>
            <a:ext cx="5029200" cy="4343400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7E11-FA18-4382-BFE7-0AF51855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9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4C3AD3-A80B-4E38-8A3B-279BE674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2" name="giphy" descr="Beyonce gif with her saying &quot;Question&quot; from Independent Woman">
            <a:hlinkClick r:id="" action="ppaction://media"/>
            <a:extLst>
              <a:ext uri="{FF2B5EF4-FFF2-40B4-BE49-F238E27FC236}">
                <a16:creationId xmlns:a16="http://schemas.microsoft.com/office/drawing/2014/main" id="{BCA463F0-D95B-4FF9-8646-22E0741C9A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399" y="1828800"/>
            <a:ext cx="6143403" cy="3429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5E315-71A8-44DF-AB23-D7B19A28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9233C-553B-43B2-A579-E4932A8B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Reading Order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D0C36-7159-42EF-9852-947F9D83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in order created</a:t>
            </a:r>
          </a:p>
          <a:p>
            <a:r>
              <a:rPr lang="en-US" dirty="0"/>
              <a:t>Reorder manually</a:t>
            </a:r>
          </a:p>
        </p:txBody>
      </p:sp>
      <p:pic>
        <p:nvPicPr>
          <p:cNvPr id="5" name="Picture 4" descr="Order Form Fields">
            <a:extLst>
              <a:ext uri="{FF2B5EF4-FFF2-40B4-BE49-F238E27FC236}">
                <a16:creationId xmlns:a16="http://schemas.microsoft.com/office/drawing/2014/main" id="{62848699-37AB-4C54-B881-569BB907E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38147" b="12131"/>
          <a:stretch/>
        </p:blipFill>
        <p:spPr>
          <a:xfrm>
            <a:off x="190500" y="2667000"/>
            <a:ext cx="8763000" cy="2557462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569A5-1A31-4198-A091-F90D994F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78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ag tree, expanded">
            <a:extLst>
              <a:ext uri="{FF2B5EF4-FFF2-40B4-BE49-F238E27FC236}">
                <a16:creationId xmlns:a16="http://schemas.microsoft.com/office/drawing/2014/main" id="{65631767-4D01-4D74-9311-680E722E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Form Fields to Tags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6607D-6BB6-46F7-99A7-0B2FC9DE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time consuming</a:t>
            </a:r>
          </a:p>
          <a:p>
            <a:r>
              <a:rPr lang="en-US" dirty="0"/>
              <a:t>Ensure that your body text is tagged too</a:t>
            </a:r>
          </a:p>
        </p:txBody>
      </p:sp>
      <p:pic>
        <p:nvPicPr>
          <p:cNvPr id="5" name="Picture 4" descr="Tag tree, expanded">
            <a:extLst>
              <a:ext uri="{FF2B5EF4-FFF2-40B4-BE49-F238E27FC236}">
                <a16:creationId xmlns:a16="http://schemas.microsoft.com/office/drawing/2014/main" id="{BFDFD755-EAD5-4D73-9DBE-44E12C3D5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6" r="8333" b="53796"/>
          <a:stretch/>
        </p:blipFill>
        <p:spPr>
          <a:xfrm>
            <a:off x="228601" y="2895600"/>
            <a:ext cx="8382000" cy="2314971"/>
          </a:xfrm>
          <a:prstGeom prst="rect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03465-92D7-472E-B5D5-FD4D18F9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32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289FF-100A-4B90-8824-41146572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Is On!</a:t>
            </a:r>
          </a:p>
        </p:txBody>
      </p:sp>
      <p:pic>
        <p:nvPicPr>
          <p:cNvPr id="5" name="Picture 4" descr="Find dialog box from tags">
            <a:extLst>
              <a:ext uri="{FF2B5EF4-FFF2-40B4-BE49-F238E27FC236}">
                <a16:creationId xmlns:a16="http://schemas.microsoft.com/office/drawing/2014/main" id="{6948EA4F-F1EA-436F-8AC1-DD8EC1C17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67" b="30821"/>
          <a:stretch/>
        </p:blipFill>
        <p:spPr>
          <a:xfrm>
            <a:off x="327660" y="1295400"/>
            <a:ext cx="2667000" cy="4447778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6" name="Picture 5" descr="Find unmarked annotations">
            <a:extLst>
              <a:ext uri="{FF2B5EF4-FFF2-40B4-BE49-F238E27FC236}">
                <a16:creationId xmlns:a16="http://schemas.microsoft.com/office/drawing/2014/main" id="{9CC12CEA-B6B5-45B8-8EF8-3141D2D80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33" t="30741" r="36667" b="36666"/>
          <a:stretch/>
        </p:blipFill>
        <p:spPr>
          <a:xfrm>
            <a:off x="3276600" y="2113678"/>
            <a:ext cx="2514600" cy="16764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7" name="Picture 6" descr="New Tag dialog box">
            <a:extLst>
              <a:ext uri="{FF2B5EF4-FFF2-40B4-BE49-F238E27FC236}">
                <a16:creationId xmlns:a16="http://schemas.microsoft.com/office/drawing/2014/main" id="{221A9E69-2037-42C4-8002-4EE37028C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67" t="33704" r="35833" b="36666"/>
          <a:stretch/>
        </p:blipFill>
        <p:spPr>
          <a:xfrm>
            <a:off x="5943600" y="3990116"/>
            <a:ext cx="2842260" cy="172258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DEF31-DC97-4224-AE4E-187F60BE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1B144-8CD1-4C83-B37B-3EC7E7BB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Accessible Technology?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3963E-9D75-443F-ADFE-304B752A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designed to meet needs of users</a:t>
            </a:r>
          </a:p>
          <a:p>
            <a:r>
              <a:rPr lang="en-US" dirty="0"/>
              <a:t>Incorporates assistive technology</a:t>
            </a:r>
          </a:p>
          <a:p>
            <a:r>
              <a:rPr lang="en-US" dirty="0"/>
              <a:t>Customizable tools:</a:t>
            </a:r>
          </a:p>
          <a:p>
            <a:pPr lvl="1"/>
            <a:r>
              <a:rPr lang="en-US" dirty="0"/>
              <a:t>VoiceOver, Narrator, Magnifier</a:t>
            </a:r>
          </a:p>
          <a:p>
            <a:r>
              <a:rPr lang="en-US" dirty="0"/>
              <a:t>Benefit people with disabilities, but universal design can benefit </a:t>
            </a:r>
            <a:r>
              <a:rPr lang="en-US" b="1" dirty="0"/>
              <a:t>anyone!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CBCEA-50F1-4CFD-8032-69CF2209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71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0D8EAB-3601-4707-A00A-B3E8D09E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Nest:</a:t>
            </a:r>
          </a:p>
        </p:txBody>
      </p:sp>
      <p:pic>
        <p:nvPicPr>
          <p:cNvPr id="5" name="Picture 4" descr="Expanded form field tag, focus on the form">
            <a:extLst>
              <a:ext uri="{FF2B5EF4-FFF2-40B4-BE49-F238E27FC236}">
                <a16:creationId xmlns:a16="http://schemas.microsoft.com/office/drawing/2014/main" id="{1F0810E5-A952-47E2-A253-7AAA36A35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95" r="15833" b="38148"/>
          <a:stretch/>
        </p:blipFill>
        <p:spPr>
          <a:xfrm>
            <a:off x="457200" y="2118519"/>
            <a:ext cx="7696200" cy="2620962"/>
          </a:xfrm>
          <a:prstGeom prst="rect">
            <a:avLst/>
          </a:prstGeom>
          <a:ln w="34925">
            <a:solidFill>
              <a:srgbClr val="FF00FF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D1C1F-D76E-4FD3-90F1-6A956DCF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86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31B34-C39D-408C-86F0-0A3607D9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AF1E84-D151-4A26-A617-E54443B32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manually create form field if tag doesn’t have an identifier</a:t>
            </a:r>
          </a:p>
        </p:txBody>
      </p:sp>
      <p:pic>
        <p:nvPicPr>
          <p:cNvPr id="5" name="Picture 4" descr="Content tag (Address field)">
            <a:extLst>
              <a:ext uri="{FF2B5EF4-FFF2-40B4-BE49-F238E27FC236}">
                <a16:creationId xmlns:a16="http://schemas.microsoft.com/office/drawing/2014/main" id="{FA756BC4-99D4-4E6B-BB38-3D5E02DC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2860154"/>
            <a:ext cx="3413760" cy="1721224"/>
          </a:xfrm>
          <a:prstGeom prst="rect">
            <a:avLst/>
          </a:prstGeom>
          <a:ln w="34925">
            <a:solidFill>
              <a:srgbClr val="00B050"/>
            </a:solidFill>
          </a:ln>
        </p:spPr>
      </p:pic>
      <p:pic>
        <p:nvPicPr>
          <p:cNvPr id="6" name="Picture 5" descr="New tag dialog">
            <a:extLst>
              <a:ext uri="{FF2B5EF4-FFF2-40B4-BE49-F238E27FC236}">
                <a16:creationId xmlns:a16="http://schemas.microsoft.com/office/drawing/2014/main" id="{F444CCDC-D0EF-4F05-9BB7-04916087D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26" r="35000" b="35185"/>
          <a:stretch/>
        </p:blipFill>
        <p:spPr>
          <a:xfrm>
            <a:off x="4251961" y="3644962"/>
            <a:ext cx="4038598" cy="1708638"/>
          </a:xfrm>
          <a:prstGeom prst="rect">
            <a:avLst/>
          </a:prstGeom>
          <a:ln w="34925">
            <a:solidFill>
              <a:srgbClr val="FF00FF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C990D-6CB7-4201-8A5F-9513F60B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46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3DB572-FE3A-427E-A713-20E8A3F8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673E9-BA89-4818-A724-836A96F8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each item on a list is separate</a:t>
            </a:r>
          </a:p>
          <a:p>
            <a:pPr lvl="1"/>
            <a:r>
              <a:rPr lang="en-US" dirty="0"/>
              <a:t>Avoid chunks for check boxes and radio buttons</a:t>
            </a:r>
          </a:p>
          <a:p>
            <a:r>
              <a:rPr lang="en-US" dirty="0"/>
              <a:t>Can tag lines/styles as background</a:t>
            </a:r>
          </a:p>
          <a:p>
            <a:pPr lvl="1"/>
            <a:r>
              <a:rPr lang="en-US" dirty="0"/>
              <a:t>Nobody wants to hear outlines read</a:t>
            </a:r>
          </a:p>
          <a:p>
            <a:r>
              <a:rPr lang="en-US" dirty="0"/>
              <a:t>Font size and color</a:t>
            </a:r>
          </a:p>
        </p:txBody>
      </p:sp>
      <p:pic>
        <p:nvPicPr>
          <p:cNvPr id="1026" name="Picture 2" descr="Beyonce still from Formation">
            <a:extLst>
              <a:ext uri="{FF2B5EF4-FFF2-40B4-BE49-F238E27FC236}">
                <a16:creationId xmlns:a16="http://schemas.microsoft.com/office/drawing/2014/main" id="{1B76E897-459A-4E21-A83B-42ACB40B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63975"/>
            <a:ext cx="4170405" cy="2143125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78BFA-DCF8-48E2-8B56-FBEC09D6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9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CD133-EE20-4B33-82C0-01E5DC9E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Choices</a:t>
            </a:r>
          </a:p>
        </p:txBody>
      </p:sp>
      <p:pic>
        <p:nvPicPr>
          <p:cNvPr id="1026" name="Picture 2" descr="Font choices under Sans serif, Serif, and slab serif. ">
            <a:extLst>
              <a:ext uri="{FF2B5EF4-FFF2-40B4-BE49-F238E27FC236}">
                <a16:creationId xmlns:a16="http://schemas.microsoft.com/office/drawing/2014/main" id="{D899CA4F-13FB-4DBA-80BD-4ADBC9B2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414"/>
            <a:ext cx="5562600" cy="39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DCC99-F1A2-4364-AF53-AF6FF798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91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63677A-7FB1-4281-BA67-10F9AA5A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Choices</a:t>
            </a:r>
          </a:p>
        </p:txBody>
      </p:sp>
      <p:pic>
        <p:nvPicPr>
          <p:cNvPr id="2050" name="Picture 2" descr="Color contrast examples. Black on yellow shows good contrast. white on dark blue is very visible. Low visibility is green and blue. green on red vibrates. ">
            <a:extLst>
              <a:ext uri="{FF2B5EF4-FFF2-40B4-BE49-F238E27FC236}">
                <a16:creationId xmlns:a16="http://schemas.microsoft.com/office/drawing/2014/main" id="{29110B10-6FAD-4F2E-BF65-65449D9C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83" y="1417638"/>
            <a:ext cx="6422834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65DA-FEDC-4252-BE98-FC96879C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6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AD783-2AB5-4F83-A6CB-E6896F66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your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A3057A-1EF3-495F-BAB8-7E8B9CCF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screen reader</a:t>
            </a:r>
          </a:p>
          <a:p>
            <a:pPr lvl="1"/>
            <a:r>
              <a:rPr lang="en-US" dirty="0"/>
              <a:t>Adobe Read Aloud, Windows Narrator, NVDA</a:t>
            </a:r>
          </a:p>
          <a:p>
            <a:r>
              <a:rPr lang="en-US" dirty="0"/>
              <a:t>Use your keyboard</a:t>
            </a:r>
          </a:p>
          <a:p>
            <a:pPr lvl="1"/>
            <a:r>
              <a:rPr lang="en-US" dirty="0"/>
              <a:t>Can you access all form fields via tab?</a:t>
            </a:r>
          </a:p>
          <a:p>
            <a:pPr lvl="1"/>
            <a:r>
              <a:rPr lang="en-US" dirty="0"/>
              <a:t>Is the order correct?</a:t>
            </a:r>
          </a:p>
          <a:p>
            <a:r>
              <a:rPr lang="en-US" dirty="0"/>
              <a:t>Solicit feedback from an AT user</a:t>
            </a:r>
          </a:p>
        </p:txBody>
      </p:sp>
      <p:pic>
        <p:nvPicPr>
          <p:cNvPr id="3074" name="Picture 2" descr="Keep calm and check your work poster. ">
            <a:extLst>
              <a:ext uri="{FF2B5EF4-FFF2-40B4-BE49-F238E27FC236}">
                <a16:creationId xmlns:a16="http://schemas.microsoft.com/office/drawing/2014/main" id="{E083BDEC-AA4A-4F26-8165-6C4EBD59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3458"/>
            <a:ext cx="2438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A1D40-2AFA-4354-904B-CE4A8888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47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925EC-6895-42EA-9719-4B526B19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D4ECD-7352-4161-A2EF-7B4D31CC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used for many interactions and information sharing</a:t>
            </a:r>
          </a:p>
          <a:p>
            <a:r>
              <a:rPr lang="en-US" dirty="0"/>
              <a:t>More accessible for all!</a:t>
            </a:r>
          </a:p>
          <a:p>
            <a:pPr lvl="1"/>
            <a:r>
              <a:rPr lang="en-US" dirty="0"/>
              <a:t>Avoids printing and scanning</a:t>
            </a:r>
          </a:p>
          <a:p>
            <a:pPr lvl="1"/>
            <a:r>
              <a:rPr lang="en-US" dirty="0"/>
              <a:t>Productivity with digital versions</a:t>
            </a:r>
          </a:p>
          <a:p>
            <a:r>
              <a:rPr lang="en-US" dirty="0"/>
              <a:t>Focus should be keyboard accessibility and proper order with labeling</a:t>
            </a:r>
          </a:p>
          <a:p>
            <a:r>
              <a:rPr lang="en-US" dirty="0"/>
              <a:t>Always solicit feedback!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C013B-5045-4FEC-9AE3-8C47BE67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13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4" y="1237821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78" y="4973336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61367-906A-433B-B044-9405663D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254BC6-9E05-4ABC-A7AF-486DE9F8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1417638"/>
            <a:ext cx="8496301" cy="2163762"/>
          </a:xfrm>
        </p:spPr>
        <p:txBody>
          <a:bodyPr/>
          <a:lstStyle/>
          <a:p>
            <a:r>
              <a:rPr lang="en-US" sz="1400" dirty="0">
                <a:hlinkClick r:id="rId3" tooltip="University of Washington: Overview of Accessible Documents"/>
              </a:rPr>
              <a:t>University of Washington: Overview of Accessible Documents</a:t>
            </a:r>
            <a:endParaRPr lang="en-US" sz="1400" dirty="0"/>
          </a:p>
          <a:p>
            <a:r>
              <a:rPr lang="en-US" sz="1400" dirty="0">
                <a:hlinkClick r:id="rId4" tooltip="Section 508 Resource from the Health Resources and Services Administration"/>
              </a:rPr>
              <a:t>Section 508 Resource from the Health Resources and Services Administration</a:t>
            </a:r>
            <a:endParaRPr lang="en-US" sz="1400" dirty="0"/>
          </a:p>
          <a:p>
            <a:r>
              <a:rPr lang="en-US" sz="1400" dirty="0">
                <a:hlinkClick r:id="rId5" tooltip="Creating Accessible Forms from WebAIM"/>
              </a:rPr>
              <a:t>Creating Accessible Forms from </a:t>
            </a:r>
            <a:r>
              <a:rPr lang="en-US" sz="1400" dirty="0" err="1">
                <a:hlinkClick r:id="rId5" tooltip="Creating Accessible Forms from WebAIM"/>
              </a:rPr>
              <a:t>WebAIM</a:t>
            </a:r>
            <a:endParaRPr lang="en-US" sz="1400" dirty="0"/>
          </a:p>
          <a:p>
            <a:r>
              <a:rPr lang="fr-FR" sz="1400" dirty="0" err="1">
                <a:hlinkClick r:id="rId6" tooltip="Karlen Communications: Accessible Documents Information"/>
              </a:rPr>
              <a:t>Karlen</a:t>
            </a:r>
            <a:r>
              <a:rPr lang="fr-FR" sz="1400" dirty="0">
                <a:hlinkClick r:id="rId6" tooltip="Karlen Communications: Accessible Documents Information"/>
              </a:rPr>
              <a:t> Communications: Accessible Documents Information</a:t>
            </a:r>
            <a:endParaRPr lang="en-US" sz="1400" dirty="0"/>
          </a:p>
          <a:p>
            <a:r>
              <a:rPr lang="en-US" sz="1400" dirty="0">
                <a:hlinkClick r:id="rId7" tooltip="GSA: Section 508 Guide to Accessible Documents"/>
              </a:rPr>
              <a:t>GSA: Section 508 Guide to Accessible Documents</a:t>
            </a:r>
            <a:endParaRPr lang="en-US" sz="1400" dirty="0"/>
          </a:p>
          <a:p>
            <a:r>
              <a:rPr lang="en-US" sz="1400" dirty="0">
                <a:hlinkClick r:id="rId8" tooltip="PDF Techniques from the W3C"/>
              </a:rPr>
              <a:t>PDF Techniques from the W3C</a:t>
            </a:r>
            <a:endParaRPr lang="en-US" sz="1400" dirty="0"/>
          </a:p>
          <a:p>
            <a:endParaRPr lang="en-US" sz="1400" dirty="0"/>
          </a:p>
          <a:p>
            <a:endParaRPr lang="en-US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BD6BB-2284-4297-B952-514D8108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yonce album art with the text: 5 Steps to Get Yourself In Formation ">
            <a:extLst>
              <a:ext uri="{FF2B5EF4-FFF2-40B4-BE49-F238E27FC236}">
                <a16:creationId xmlns:a16="http://schemas.microsoft.com/office/drawing/2014/main" id="{BD9F6434-6E08-43EF-B1EA-00F6E5C9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357B9-240C-4707-A80A-29BEB034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D868FC-7D42-40EC-82DF-30CDE3CD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Quite Beyoncé, but…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94A57-6E81-4107-A78F-F31D00DB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sz="3200" dirty="0"/>
              <a:t>Understand your document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/>
              <a:t>Understand your audience/user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/>
              <a:t>How was the document created?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/>
              <a:t>Fixing your document as source/final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dirty="0"/>
              <a:t>Validate the form for all users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EB23D-47F7-423A-A73F-740FBD5F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0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1F2F23-B55E-4A03-97F9-C979C6BF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Your Document: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0B3D0-D769-4C36-AB19-DF3BB01E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am I sharing?</a:t>
            </a:r>
          </a:p>
          <a:p>
            <a:r>
              <a:rPr lang="en-US" dirty="0"/>
              <a:t>What do I want my user to understand?</a:t>
            </a:r>
          </a:p>
          <a:p>
            <a:r>
              <a:rPr lang="en-US" dirty="0"/>
              <a:t>Are there other ways to share the information?</a:t>
            </a:r>
          </a:p>
          <a:p>
            <a:r>
              <a:rPr lang="en-US" dirty="0"/>
              <a:t>Did I author the content?</a:t>
            </a:r>
          </a:p>
          <a:p>
            <a:pPr lvl="1"/>
            <a:r>
              <a:rPr lang="en-US" dirty="0"/>
              <a:t>Can I contact other authors of materials?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63644-1001-40A1-BF9B-F524D2DB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127D67-CA45-4617-9075-7902FEE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Understanding: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424DA-A83E-405B-8C2A-7911A7A8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complex elements are there?</a:t>
            </a:r>
          </a:p>
          <a:p>
            <a:pPr lvl="1"/>
            <a:r>
              <a:rPr lang="en-US" dirty="0"/>
              <a:t>Graphics, charts, tables, infographics, form fields…</a:t>
            </a:r>
          </a:p>
          <a:p>
            <a:r>
              <a:rPr lang="en-US" dirty="0"/>
              <a:t>What are my accessibility responsibilities?</a:t>
            </a:r>
          </a:p>
          <a:p>
            <a:pPr lvl="1"/>
            <a:r>
              <a:rPr lang="en-US" dirty="0"/>
              <a:t>Section 508/WCAG</a:t>
            </a:r>
          </a:p>
          <a:p>
            <a:r>
              <a:rPr lang="en-US" dirty="0"/>
              <a:t>Your user: think about their access</a:t>
            </a:r>
          </a:p>
        </p:txBody>
      </p:sp>
      <p:pic>
        <p:nvPicPr>
          <p:cNvPr id="1026" name="Picture 2" descr="Basic text form fields, with a country combo box">
            <a:extLst>
              <a:ext uri="{FF2B5EF4-FFF2-40B4-BE49-F238E27FC236}">
                <a16:creationId xmlns:a16="http://schemas.microsoft.com/office/drawing/2014/main" id="{8AD3911A-E66E-4D2B-AFBB-7CC964BB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8" y="4029074"/>
            <a:ext cx="2924175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ample of various charts, like a line, bar, chart, and donut">
            <a:extLst>
              <a:ext uri="{FF2B5EF4-FFF2-40B4-BE49-F238E27FC236}">
                <a16:creationId xmlns:a16="http://schemas.microsoft.com/office/drawing/2014/main" id="{7C1801B8-67FC-43C2-B6A2-3EB12C8E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26" y="3993910"/>
            <a:ext cx="2629467" cy="14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graphic examples and designs">
            <a:extLst>
              <a:ext uri="{FF2B5EF4-FFF2-40B4-BE49-F238E27FC236}">
                <a16:creationId xmlns:a16="http://schemas.microsoft.com/office/drawing/2014/main" id="{DF849D2D-D556-41D6-842C-B54EBB0C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44" y="3989307"/>
            <a:ext cx="2129828" cy="1615602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ADA61-A911-4A4A-BAA1-5B3A2909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Accessibility Partners. Not to be reproduced without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10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2.0.27"/>
  <p:tag name="TPOS" val="2"/>
  <p:tag name="TPLASTSAVEVERSION" val="6.2 PC"/>
  <p:tag name="TPLASTSAVEPRODUCT" val="TurningPoint web for PowerPoin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 Museum CSUN 2017 draft" id="{5A5B4933-A137-489F-B8B9-6DA65703C5A2}" vid="{4F73C2D6-5108-41F7-BA23-B38A7E75D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Accessible Museum CSUN 2017 draft</Template>
  <TotalTime>15081</TotalTime>
  <Words>1740</Words>
  <Application>Microsoft Office PowerPoint</Application>
  <PresentationFormat>On-screen Show (4:3)</PresentationFormat>
  <Paragraphs>340</Paragraphs>
  <Slides>58</Slides>
  <Notes>58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Gill Sans MT</vt:lpstr>
      <vt:lpstr>Lucida Sans Unicode</vt:lpstr>
      <vt:lpstr>Verdana</vt:lpstr>
      <vt:lpstr>Wingdings 2</vt:lpstr>
      <vt:lpstr>Wingdings 3</vt:lpstr>
      <vt:lpstr>Concourse</vt:lpstr>
      <vt:lpstr> Get in Formation: Making Forms Accessible Using Adobe Acrobat</vt:lpstr>
      <vt:lpstr>Session Goals:</vt:lpstr>
      <vt:lpstr>What is Assistive Technology?</vt:lpstr>
      <vt:lpstr>Types of Assistive Technology</vt:lpstr>
      <vt:lpstr>What is Accessible Technology?</vt:lpstr>
      <vt:lpstr>PowerPoint Presentation</vt:lpstr>
      <vt:lpstr>Not Quite Beyoncé, but…</vt:lpstr>
      <vt:lpstr>Understand Your Document:</vt:lpstr>
      <vt:lpstr>Further Understanding:</vt:lpstr>
      <vt:lpstr>What is Section 508?</vt:lpstr>
      <vt:lpstr>What is WCAG 2.0/2.1?</vt:lpstr>
      <vt:lpstr>Let’s Get Technical! Section 508</vt:lpstr>
      <vt:lpstr>Let’s Get Technical: WCAG</vt:lpstr>
      <vt:lpstr>Any Questions?</vt:lpstr>
      <vt:lpstr>Tag, You’re It!</vt:lpstr>
      <vt:lpstr>Tag Types</vt:lpstr>
      <vt:lpstr>In the Real World…</vt:lpstr>
      <vt:lpstr>Your Workflow</vt:lpstr>
      <vt:lpstr>All Roads Lead to PDFs</vt:lpstr>
      <vt:lpstr>Our Word Form</vt:lpstr>
      <vt:lpstr>Converting to Tagged PDF</vt:lpstr>
      <vt:lpstr>Focus on Word Plug-In</vt:lpstr>
      <vt:lpstr>Show Me the Tags!</vt:lpstr>
      <vt:lpstr>Show Me the Tags!</vt:lpstr>
      <vt:lpstr>Touch Up Reading Order (TURO)</vt:lpstr>
      <vt:lpstr>Demonstration:</vt:lpstr>
      <vt:lpstr>Inserting a Form Field</vt:lpstr>
      <vt:lpstr>Up To You—Automatic or Manual!</vt:lpstr>
      <vt:lpstr>The ToolTip</vt:lpstr>
      <vt:lpstr>The Forms Toolbar</vt:lpstr>
      <vt:lpstr>Inserting a Text Field</vt:lpstr>
      <vt:lpstr>You Have Options…</vt:lpstr>
      <vt:lpstr>Your Best First Date</vt:lpstr>
      <vt:lpstr>‘Check’ You Out!</vt:lpstr>
      <vt:lpstr>If You Don’t Like What You See:</vt:lpstr>
      <vt:lpstr>Add Your ToolTips!</vt:lpstr>
      <vt:lpstr>Radio This One In</vt:lpstr>
      <vt:lpstr>ToolTips for Radio Buttons</vt:lpstr>
      <vt:lpstr>Making a list…</vt:lpstr>
      <vt:lpstr>Checking it twice!</vt:lpstr>
      <vt:lpstr>The Dropdown List</vt:lpstr>
      <vt:lpstr>Don’t Push My Buttons</vt:lpstr>
      <vt:lpstr>Execute Options for Buttons</vt:lpstr>
      <vt:lpstr>Other Form Fields: Signature</vt:lpstr>
      <vt:lpstr>Other Form Fields: Image </vt:lpstr>
      <vt:lpstr>Any Questions?</vt:lpstr>
      <vt:lpstr>Ensure Reading Order</vt:lpstr>
      <vt:lpstr>Adding Form Fields to Tags</vt:lpstr>
      <vt:lpstr>The Search Is On!</vt:lpstr>
      <vt:lpstr>How to Nest:</vt:lpstr>
      <vt:lpstr>What Happened?</vt:lpstr>
      <vt:lpstr>Things to consider:</vt:lpstr>
      <vt:lpstr>Font Choices</vt:lpstr>
      <vt:lpstr>Color Choices</vt:lpstr>
      <vt:lpstr>Validating your work</vt:lpstr>
      <vt:lpstr>Wrapping Up</vt:lpstr>
      <vt:lpstr>Contact Information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Exhibiting Accessibility:  Making Museums More Inclusive</dc:title>
  <dc:creator>Sharon Rosenblatt</dc:creator>
  <cp:lastModifiedBy>Sharon Rosenblatt</cp:lastModifiedBy>
  <cp:revision>371</cp:revision>
  <cp:lastPrinted>2019-08-02T14:08:48Z</cp:lastPrinted>
  <dcterms:created xsi:type="dcterms:W3CDTF">2017-02-10T19:42:30Z</dcterms:created>
  <dcterms:modified xsi:type="dcterms:W3CDTF">2019-08-12T13:53:30Z</dcterms:modified>
</cp:coreProperties>
</file>