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579" r:id="rId3"/>
    <p:sldId id="286" r:id="rId4"/>
    <p:sldId id="584" r:id="rId5"/>
    <p:sldId id="581" r:id="rId6"/>
    <p:sldId id="582" r:id="rId7"/>
    <p:sldId id="583" r:id="rId8"/>
    <p:sldId id="531" r:id="rId9"/>
    <p:sldId id="532" r:id="rId10"/>
    <p:sldId id="534" r:id="rId11"/>
    <p:sldId id="533" r:id="rId12"/>
    <p:sldId id="535" r:id="rId13"/>
    <p:sldId id="536" r:id="rId14"/>
    <p:sldId id="537" r:id="rId15"/>
    <p:sldId id="538" r:id="rId16"/>
    <p:sldId id="580" r:id="rId17"/>
    <p:sldId id="587" r:id="rId18"/>
    <p:sldId id="539" r:id="rId19"/>
    <p:sldId id="576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69" r:id="rId28"/>
    <p:sldId id="547" r:id="rId29"/>
    <p:sldId id="550" r:id="rId30"/>
    <p:sldId id="548" r:id="rId31"/>
    <p:sldId id="552" r:id="rId32"/>
    <p:sldId id="553" r:id="rId33"/>
    <p:sldId id="520" r:id="rId34"/>
    <p:sldId id="522" r:id="rId35"/>
    <p:sldId id="523" r:id="rId36"/>
    <p:sldId id="524" r:id="rId37"/>
    <p:sldId id="530" r:id="rId38"/>
    <p:sldId id="528" r:id="rId39"/>
    <p:sldId id="527" r:id="rId40"/>
    <p:sldId id="529" r:id="rId41"/>
    <p:sldId id="525" r:id="rId42"/>
    <p:sldId id="526" r:id="rId43"/>
    <p:sldId id="554" r:id="rId44"/>
    <p:sldId id="555" r:id="rId45"/>
    <p:sldId id="556" r:id="rId46"/>
    <p:sldId id="585" r:id="rId47"/>
    <p:sldId id="565" r:id="rId48"/>
    <p:sldId id="557" r:id="rId49"/>
    <p:sldId id="294" r:id="rId50"/>
    <p:sldId id="558" r:id="rId51"/>
    <p:sldId id="572" r:id="rId52"/>
    <p:sldId id="578" r:id="rId53"/>
    <p:sldId id="562" r:id="rId54"/>
    <p:sldId id="571" r:id="rId55"/>
    <p:sldId id="559" r:id="rId56"/>
    <p:sldId id="567" r:id="rId57"/>
    <p:sldId id="568" r:id="rId58"/>
    <p:sldId id="287" r:id="rId59"/>
    <p:sldId id="574" r:id="rId60"/>
    <p:sldId id="586" r:id="rId61"/>
    <p:sldId id="290" r:id="rId62"/>
    <p:sldId id="563" r:id="rId63"/>
    <p:sldId id="291" r:id="rId64"/>
    <p:sldId id="560" r:id="rId65"/>
    <p:sldId id="282" r:id="rId66"/>
    <p:sldId id="285" r:id="rId67"/>
  </p:sldIdLst>
  <p:sldSz cx="9144000" cy="6858000" type="screen4x3"/>
  <p:notesSz cx="7086600" cy="9372600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7853DE-7E05-4D7F-99F8-6B2EE47C6943}">
          <p14:sldIdLst>
            <p14:sldId id="256"/>
            <p14:sldId id="579"/>
            <p14:sldId id="286"/>
            <p14:sldId id="584"/>
            <p14:sldId id="581"/>
            <p14:sldId id="582"/>
            <p14:sldId id="583"/>
            <p14:sldId id="531"/>
            <p14:sldId id="532"/>
            <p14:sldId id="534"/>
            <p14:sldId id="533"/>
            <p14:sldId id="535"/>
            <p14:sldId id="536"/>
            <p14:sldId id="537"/>
            <p14:sldId id="538"/>
            <p14:sldId id="580"/>
            <p14:sldId id="587"/>
            <p14:sldId id="539"/>
            <p14:sldId id="576"/>
            <p14:sldId id="540"/>
            <p14:sldId id="541"/>
            <p14:sldId id="542"/>
            <p14:sldId id="543"/>
            <p14:sldId id="544"/>
            <p14:sldId id="545"/>
            <p14:sldId id="546"/>
            <p14:sldId id="569"/>
            <p14:sldId id="547"/>
            <p14:sldId id="550"/>
            <p14:sldId id="548"/>
            <p14:sldId id="552"/>
            <p14:sldId id="553"/>
            <p14:sldId id="520"/>
            <p14:sldId id="522"/>
            <p14:sldId id="523"/>
            <p14:sldId id="524"/>
            <p14:sldId id="530"/>
            <p14:sldId id="528"/>
            <p14:sldId id="527"/>
            <p14:sldId id="529"/>
            <p14:sldId id="525"/>
            <p14:sldId id="526"/>
            <p14:sldId id="554"/>
            <p14:sldId id="555"/>
            <p14:sldId id="556"/>
            <p14:sldId id="585"/>
            <p14:sldId id="565"/>
            <p14:sldId id="557"/>
            <p14:sldId id="294"/>
            <p14:sldId id="558"/>
            <p14:sldId id="572"/>
            <p14:sldId id="578"/>
            <p14:sldId id="562"/>
            <p14:sldId id="571"/>
            <p14:sldId id="559"/>
            <p14:sldId id="567"/>
            <p14:sldId id="568"/>
            <p14:sldId id="287"/>
            <p14:sldId id="574"/>
            <p14:sldId id="586"/>
            <p14:sldId id="290"/>
            <p14:sldId id="563"/>
            <p14:sldId id="291"/>
            <p14:sldId id="560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senblatt" initials="SR" lastIdx="27" clrIdx="0">
    <p:extLst>
      <p:ext uri="{19B8F6BF-5375-455C-9EA6-DF929625EA0E}">
        <p15:presenceInfo xmlns:p15="http://schemas.microsoft.com/office/powerpoint/2012/main" userId="2980ec2e43ba9cf1" providerId="Windows Live"/>
      </p:ext>
    </p:extLst>
  </p:cmAuthor>
  <p:cmAuthor id="2" name="Sharon Rosenblatt" initials="SR [2]" lastIdx="151" clrIdx="1">
    <p:extLst>
      <p:ext uri="{19B8F6BF-5375-455C-9EA6-DF929625EA0E}">
        <p15:presenceInfo xmlns:p15="http://schemas.microsoft.com/office/powerpoint/2012/main" userId="5b2a69560362ad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2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 autoAdjust="0"/>
    <p:restoredTop sz="49079" autoAdjust="0"/>
  </p:normalViewPr>
  <p:slideViewPr>
    <p:cSldViewPr>
      <p:cViewPr varScale="1">
        <p:scale>
          <a:sx n="40" d="100"/>
          <a:sy n="40" d="100"/>
        </p:scale>
        <p:origin x="275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216" y="-226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Labor Force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Labor Force Participation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6-49B6-B2E4-EA0A62DD48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6-49B6-B2E4-EA0A62DD48EA}"/>
              </c:ext>
            </c:extLst>
          </c:dPt>
          <c:cat>
            <c:strRef>
              <c:f>Sheet1!$A$2:$A$5</c:f>
              <c:strCache>
                <c:ptCount val="2"/>
                <c:pt idx="0">
                  <c:v>People with disabilities: 21%</c:v>
                </c:pt>
                <c:pt idx="1">
                  <c:v>People without disabilities: 69%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20.9</c:v>
                </c:pt>
                <c:pt idx="1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3-4B46-91B2-22F264129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66-41CE-A47C-6A17DBA9086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E66-41CE-A47C-6A17DBA908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People with Disabilities</c:v>
                </c:pt>
                <c:pt idx="1">
                  <c:v>People without Disabilities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7.6999999999999999E-2</c:v>
                </c:pt>
                <c:pt idx="1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6-41CE-A47C-6A17DBA908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48271336"/>
        <c:axId val="748272320"/>
      </c:barChart>
      <c:catAx>
        <c:axId val="74827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272320"/>
        <c:crosses val="autoZero"/>
        <c:auto val="1"/>
        <c:lblAlgn val="ctr"/>
        <c:lblOffset val="100"/>
        <c:noMultiLvlLbl val="0"/>
      </c:catAx>
      <c:valAx>
        <c:axId val="7482723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4827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0225" cy="469900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90" y="2"/>
            <a:ext cx="3070225" cy="469900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/>
            </a:lvl1pPr>
          </a:lstStyle>
          <a:p>
            <a:fld id="{FA92008C-CEDD-4BF7-8026-9328F6F2340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02700"/>
            <a:ext cx="3070225" cy="469900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90" y="8902700"/>
            <a:ext cx="3070225" cy="469900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200"/>
            </a:lvl1pPr>
          </a:lstStyle>
          <a:p>
            <a:fld id="{5FE3809D-2C91-4E4F-94FA-6968269CD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68630"/>
          </a:xfrm>
          <a:prstGeom prst="rect">
            <a:avLst/>
          </a:prstGeom>
        </p:spPr>
        <p:txBody>
          <a:bodyPr vert="horz" lIns="94015" tIns="47007" rIns="94015" bIns="470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15" tIns="47007" rIns="94015" bIns="470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A1559B-0695-4083-8EC0-062B3B20DF4A}" type="datetimeFigureOut">
              <a:rPr lang="en-US"/>
              <a:pPr>
                <a:defRPr/>
              </a:pPr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4850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15" tIns="47007" rIns="94015" bIns="4700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15" tIns="47007" rIns="94015" bIns="4700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342"/>
            <a:ext cx="3070860" cy="468630"/>
          </a:xfrm>
          <a:prstGeom prst="rect">
            <a:avLst/>
          </a:prstGeom>
        </p:spPr>
        <p:txBody>
          <a:bodyPr vert="horz" lIns="94015" tIns="47007" rIns="94015" bIns="470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2"/>
            <a:ext cx="3070860" cy="468630"/>
          </a:xfrm>
          <a:prstGeom prst="rect">
            <a:avLst/>
          </a:prstGeom>
        </p:spPr>
        <p:txBody>
          <a:bodyPr vert="horz" lIns="94015" tIns="47007" rIns="94015" bIns="470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53B0A5-180C-493B-BE20-1E5DE6A1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5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492125"/>
            <a:ext cx="2595562" cy="19462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17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495425" cy="1122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8113" y="1997440"/>
            <a:ext cx="6393346" cy="5377721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38163"/>
            <a:ext cx="1806575" cy="1354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5141" y="1997439"/>
            <a:ext cx="6470374" cy="6904902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344612" cy="1008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20615"/>
            <a:ext cx="5669280" cy="674904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344612" cy="1008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669280" cy="6825865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6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265238" cy="94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669280" cy="68258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9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90625" cy="89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669280" cy="68258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0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1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006475" cy="75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170" y="1613316"/>
            <a:ext cx="6316317" cy="7144687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61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2651125" cy="198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692062"/>
            <a:ext cx="5669280" cy="5977593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50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315913"/>
            <a:ext cx="2033588" cy="1525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170" y="1842190"/>
            <a:ext cx="6239289" cy="7060152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09662" cy="83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766966"/>
            <a:ext cx="5669280" cy="6145967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95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265238" cy="94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170" y="1997439"/>
            <a:ext cx="6008204" cy="6672216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69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90625" cy="89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170" y="1920615"/>
            <a:ext cx="5915770" cy="6749040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2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2111375" cy="1584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765685"/>
            <a:ext cx="5669280" cy="590397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63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265238" cy="94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198" y="1843790"/>
            <a:ext cx="6085233" cy="6825865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38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417637" cy="106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669280" cy="6825865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2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419225" cy="1065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770167"/>
            <a:ext cx="5669280" cy="6899488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1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652587" cy="123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304738"/>
            <a:ext cx="5669280" cy="6069143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4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14425" cy="83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669280" cy="6145968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460375"/>
            <a:ext cx="1422400" cy="106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8113" y="1613316"/>
            <a:ext cx="6547402" cy="7067863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7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417637" cy="106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97439"/>
            <a:ext cx="5992799" cy="5300897"/>
          </a:xfrm>
        </p:spPr>
        <p:txBody>
          <a:bodyPr>
            <a:no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881188" cy="1411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381562"/>
            <a:ext cx="5669280" cy="6288093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87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806575" cy="135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304738"/>
            <a:ext cx="5669280" cy="6364917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79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419225" cy="1065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074264"/>
            <a:ext cx="5669280" cy="5608195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1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170" y="2151088"/>
            <a:ext cx="6316317" cy="6222793"/>
          </a:xfrm>
        </p:spPr>
        <p:txBody>
          <a:bodyPr>
            <a:noAutofit/>
          </a:bodyPr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5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576387" cy="118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227913"/>
            <a:ext cx="5669280" cy="6441742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417637" cy="106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20615"/>
            <a:ext cx="5669280" cy="5992318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576387" cy="118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85404"/>
            <a:ext cx="5669280" cy="6784252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728662" cy="54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690141"/>
            <a:ext cx="5669280" cy="6979514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586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006475" cy="75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766966"/>
            <a:ext cx="5669280" cy="6902689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76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704850"/>
            <a:ext cx="1538288" cy="1152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97439"/>
            <a:ext cx="5669280" cy="6672216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79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09662" cy="83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8113" y="1690141"/>
            <a:ext cx="6239289" cy="6979514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44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538163"/>
            <a:ext cx="1622425" cy="121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20615"/>
            <a:ext cx="5838742" cy="6749040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56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0963" y="384175"/>
            <a:ext cx="1498600" cy="112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5141" y="1613316"/>
            <a:ext cx="6393346" cy="7289025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27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806450" cy="604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5141" y="1382842"/>
            <a:ext cx="6239289" cy="7519499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32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006475" cy="75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170" y="1459666"/>
            <a:ext cx="6162261" cy="7442675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6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14425" cy="83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20615"/>
            <a:ext cx="5669280" cy="674904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233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652587" cy="123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227912"/>
            <a:ext cx="5669280" cy="6674429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4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294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0775" y="307975"/>
            <a:ext cx="1495425" cy="1122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536492"/>
            <a:ext cx="5992799" cy="7133163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8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722438" cy="129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227913"/>
            <a:ext cx="5669280" cy="6441742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771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419225" cy="1065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8113" y="2151089"/>
            <a:ext cx="6470374" cy="6518566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21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417637" cy="106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151089"/>
            <a:ext cx="5669280" cy="651856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10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036637" cy="77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690141"/>
            <a:ext cx="5669280" cy="697951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7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652462" cy="488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382843"/>
            <a:ext cx="5761714" cy="7144687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32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722438" cy="129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227913"/>
            <a:ext cx="5669280" cy="6441742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630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622425" cy="121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97439"/>
            <a:ext cx="5669280" cy="6672216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34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417637" cy="106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20615"/>
            <a:ext cx="5669280" cy="674904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3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35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09662" cy="83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690141"/>
            <a:ext cx="5669280" cy="6683739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266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344612" cy="1008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669280" cy="6825865"/>
          </a:xfrm>
        </p:spPr>
        <p:txBody>
          <a:bodyPr>
            <a:normAutofit/>
          </a:bodyPr>
          <a:lstStyle/>
          <a:p>
            <a:pPr fontAlgn="base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26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824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576387" cy="118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074264"/>
            <a:ext cx="5669280" cy="6595391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76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519237" cy="1138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151088"/>
            <a:ext cx="5669280" cy="6222792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512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09662" cy="83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766966"/>
            <a:ext cx="5669280" cy="6902689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273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960437" cy="719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613316"/>
            <a:ext cx="5684686" cy="7289025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62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93913" y="185738"/>
            <a:ext cx="3052762" cy="22891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65D0-6A45-4C61-913F-836445D6FAC4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8660" y="2765685"/>
            <a:ext cx="5669280" cy="590397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64573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14425" cy="83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198" y="1690141"/>
            <a:ext cx="5838742" cy="6979514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265238" cy="94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838742" cy="68258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0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519237" cy="1138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97439"/>
            <a:ext cx="5915770" cy="6672216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1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93411D-2F33-4CB4-B9A2-489131F25715}" type="datetime1">
              <a:rPr lang="en-US" smtClean="0"/>
              <a:t>8/12/2019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7705E5-7CC1-4E64-8BFC-34CB0589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A67C-9F75-4A9F-ADEA-D711E4ADFF73}" type="datetime1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D459-B71B-4E33-8313-581C9033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F4C5-A967-486A-8616-4B2A958BAF01}" type="datetime1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705D-0DA4-4851-8C16-2C0C485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DB20-8558-4563-BA5B-FAFFF784265D}" type="datetime1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196-C9DC-43C6-9AAA-CFA3479A1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36AB1E-E036-4033-813A-346B3C990DA9}" type="datetime1">
              <a:rPr lang="en-US" smtClean="0"/>
              <a:t>8/12/2019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FB2E0E-7565-48EC-8508-AC51DE3B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63826-D1F5-491F-BDDE-4F3ECF99DD46}" type="datetime1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97E4A-B346-4551-9E11-D73C42F2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AA660-A1C8-456F-8066-60C2A95F937A}" type="datetime1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8CB72-DD50-4570-B1B0-DF1E3A84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ABB5F-488B-478B-A3A0-4C5C84733F24}" type="datetime1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CC616-7FEA-44D4-8A87-02E7A3BE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98C7-3A19-4940-8B2D-FBC5D62DAD14}" type="datetime1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0A29-0854-4C60-82CF-96F9DB8EA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3A244-A998-4A8F-BBF8-8494151EB0F9}" type="datetime1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DE2BB6-C66A-4D14-A1C5-A41A197F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093AE1-52BF-4063-877D-632E86CA3506}" type="datetime1">
              <a:rPr lang="en-US" smtClean="0"/>
              <a:t>8/12/2019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F82B1C-5250-4E8F-B2CC-29F1E6FC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76600" y="6408738"/>
            <a:ext cx="5334001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4C1B9F-3FB2-4293-9364-398FE43A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Accessibility Partners 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0216"/>
            <a:ext cx="1237915" cy="42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.edu/OHR/disabled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nnedy-center.org/pages/accessibility" TargetMode="External"/><Relationship Id="rId5" Type="http://schemas.openxmlformats.org/officeDocument/2006/relationships/hyperlink" Target="https://abilitynet.org.uk/news-blogs/how-tech-making-theatre-accessible-all-techshare-pro-2018" TargetMode="External"/><Relationship Id="rId4" Type="http://schemas.openxmlformats.org/officeDocument/2006/relationships/hyperlink" Target="https://accessibilityforallc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in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odep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atworks.org/" TargetMode="External"/><Relationship Id="rId5" Type="http://schemas.openxmlformats.org/officeDocument/2006/relationships/hyperlink" Target="https://www.dol.gov/odep/resources/jan.htm" TargetMode="External"/><Relationship Id="rId4" Type="http://schemas.openxmlformats.org/officeDocument/2006/relationships/hyperlink" Target="https://www.dol.gov/odep/resources/EARN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ttinghired.com/" TargetMode="External"/><Relationship Id="rId13" Type="http://schemas.openxmlformats.org/officeDocument/2006/relationships/hyperlink" Target="http://thinkbeyondthelabel.com/" TargetMode="External"/><Relationship Id="rId3" Type="http://schemas.openxmlformats.org/officeDocument/2006/relationships/hyperlink" Target="https://jobs.aapd.org/" TargetMode="External"/><Relationship Id="rId7" Type="http://schemas.openxmlformats.org/officeDocument/2006/relationships/hyperlink" Target="https://www.enableamerica.org/" TargetMode="External"/><Relationship Id="rId12" Type="http://schemas.openxmlformats.org/officeDocument/2006/relationships/hyperlink" Target="http://onemoreway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abilityin.org/" TargetMode="External"/><Relationship Id="rId11" Type="http://schemas.openxmlformats.org/officeDocument/2006/relationships/hyperlink" Target="https://www.landajob.org/" TargetMode="External"/><Relationship Id="rId5" Type="http://schemas.openxmlformats.org/officeDocument/2006/relationships/hyperlink" Target="https://www.disabledperson.com/" TargetMode="External"/><Relationship Id="rId10" Type="http://schemas.openxmlformats.org/officeDocument/2006/relationships/hyperlink" Target="https://imdiversity.com/" TargetMode="External"/><Relationship Id="rId4" Type="http://schemas.openxmlformats.org/officeDocument/2006/relationships/hyperlink" Target="https://abilityjobs.com/" TargetMode="External"/><Relationship Id="rId9" Type="http://schemas.openxmlformats.org/officeDocument/2006/relationships/hyperlink" Target="https://www.disabilitysolutionstalent.org/" TargetMode="External"/><Relationship Id="rId14" Type="http://schemas.openxmlformats.org/officeDocument/2006/relationships/hyperlink" Target="https://www.usajobs.gov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isabilityin.org/what-we-do/nextgen-leaders-initiatives/" TargetMode="External"/><Relationship Id="rId3" Type="http://schemas.openxmlformats.org/officeDocument/2006/relationships/hyperlink" Target="https://www.wrp.gov/wrp" TargetMode="External"/><Relationship Id="rId7" Type="http://schemas.openxmlformats.org/officeDocument/2006/relationships/hyperlink" Target="http://www.askearn.org/topics/recruitment-hiring/apprenticeship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kearn.org/topics/recruitment-hiring/internships/" TargetMode="External"/><Relationship Id="rId5" Type="http://schemas.openxmlformats.org/officeDocument/2006/relationships/hyperlink" Target="https://www.limeconnect.com/" TargetMode="External"/><Relationship Id="rId4" Type="http://schemas.openxmlformats.org/officeDocument/2006/relationships/hyperlink" Target="http://www.cosdonline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tworks.org/techchec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GBB-4TW__k?feature=oembed" TargetMode="Externa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H5QDbLSaJE?feature=oembed" TargetMode="External"/><Relationship Id="rId4" Type="http://schemas.openxmlformats.org/officeDocument/2006/relationships/image" Target="../media/image4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ia.org/at-resources/what-is-at/resources-funding-guide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skearn.org/topics/laws-regulations/employer_financial_incentives/" TargetMode="External"/><Relationship Id="rId4" Type="http://schemas.openxmlformats.org/officeDocument/2006/relationships/hyperlink" Target="https://www.americansforthearts.org/by-topic/funding-resources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clutch.co/hr/recruiting/resources/how-people-find-jobs" TargetMode="External"/><Relationship Id="rId13" Type="http://schemas.openxmlformats.org/officeDocument/2006/relationships/hyperlink" Target="https://elearningindustry.com/designing-accessible-elearning-6-tips" TargetMode="External"/><Relationship Id="rId3" Type="http://schemas.openxmlformats.org/officeDocument/2006/relationships/hyperlink" Target="https://www.gettinghired.com/en/blog/2019/1/top-assistive-technology-trends-in-the-workplace-in-2019" TargetMode="External"/><Relationship Id="rId7" Type="http://schemas.openxmlformats.org/officeDocument/2006/relationships/hyperlink" Target="https://www.huffpost.com/entry/why-hire-disabled-workers_b_9292912" TargetMode="External"/><Relationship Id="rId12" Type="http://schemas.openxmlformats.org/officeDocument/2006/relationships/hyperlink" Target="https://www.section508.gov/sites/default/files/guidance-on-508-compliant-solicitations-20150921.docx" TargetMode="External"/><Relationship Id="rId2" Type="http://schemas.openxmlformats.org/officeDocument/2006/relationships/notesSlide" Target="../notesSlides/notesSlide66.xml"/><Relationship Id="rId16" Type="http://schemas.openxmlformats.org/officeDocument/2006/relationships/hyperlink" Target="https://www.youtube.com/watch?time_continue=20&amp;v=KNXOVpN8Wg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.org/WAI/standards-guidelines/wcag/#intro" TargetMode="External"/><Relationship Id="rId11" Type="http://schemas.openxmlformats.org/officeDocument/2006/relationships/hyperlink" Target="https://www.ada.gov/access-technology/guidance.html" TargetMode="External"/><Relationship Id="rId5" Type="http://schemas.openxmlformats.org/officeDocument/2006/relationships/hyperlink" Target="http://mandate376.standards.eu/standard" TargetMode="External"/><Relationship Id="rId15" Type="http://schemas.openxmlformats.org/officeDocument/2006/relationships/hyperlink" Target="https://trainingindustry.com/articles/workforce-development/training-employees-with-disabilities-creating-an-inclusive-workplace/" TargetMode="External"/><Relationship Id="rId10" Type="http://schemas.openxmlformats.org/officeDocument/2006/relationships/hyperlink" Target="https://digitalcommons.ilr.cornell.edu/cgi/viewcontent.cgi?article=1317&amp;context=edicollect" TargetMode="External"/><Relationship Id="rId4" Type="http://schemas.openxmlformats.org/officeDocument/2006/relationships/hyperlink" Target="https://www.access-board.gov/" TargetMode="External"/><Relationship Id="rId9" Type="http://schemas.openxmlformats.org/officeDocument/2006/relationships/hyperlink" Target="https://www.shrm.org/resourcesandtools/legal-and-compliance/employment-law/pages/can-people-with-disabilities-use-your-careers-website.aspx" TargetMode="External"/><Relationship Id="rId14" Type="http://schemas.openxmlformats.org/officeDocument/2006/relationships/hyperlink" Target="https://askjan.org/articles/Performance-Management-and-Employees-with-Disabilities.cf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82976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Inclusive Hiring for Professionals in the Arts</a:t>
            </a: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79135"/>
            <a:ext cx="7772400" cy="847725"/>
          </a:xfrm>
        </p:spPr>
        <p:txBody>
          <a:bodyPr/>
          <a:lstStyle/>
          <a:p>
            <a:pPr algn="ctr"/>
            <a:r>
              <a:rPr lang="en-US" sz="1800" dirty="0"/>
              <a:t>2019 LEAD Conference</a:t>
            </a:r>
            <a:br>
              <a:rPr lang="en-US" sz="1800" dirty="0"/>
            </a:br>
            <a:r>
              <a:rPr lang="en-US" sz="1800" dirty="0"/>
              <a:t>August 7, 2019</a:t>
            </a:r>
          </a:p>
          <a:p>
            <a:pPr algn="ctr"/>
            <a:r>
              <a:rPr lang="en-US" sz="1800" dirty="0"/>
              <a:t>Sharon Rosenblatt</a:t>
            </a:r>
          </a:p>
        </p:txBody>
      </p:sp>
      <p:pic>
        <p:nvPicPr>
          <p:cNvPr id="5" name="Picture 4" descr="Logo for Accessibility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4669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83F6FE-B937-47C3-A9DF-BC7EC557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Hesitation?</a:t>
            </a:r>
          </a:p>
        </p:txBody>
      </p:sp>
      <p:pic>
        <p:nvPicPr>
          <p:cNvPr id="1026" name="Picture 2" descr="Ummm speech bubble">
            <a:extLst>
              <a:ext uri="{FF2B5EF4-FFF2-40B4-BE49-F238E27FC236}">
                <a16:creationId xmlns:a16="http://schemas.microsoft.com/office/drawing/2014/main" id="{3BAE8A40-A6AE-4904-898A-C96183C8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18757" cy="4573318"/>
          </a:xfrm>
          <a:prstGeom prst="rect">
            <a:avLst/>
          </a:prstGeom>
          <a:noFill/>
          <a:ln w="34925"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645BE6EE-95CD-4206-9C42-B5EFAA7AF707}"/>
              </a:ext>
            </a:extLst>
          </p:cNvPr>
          <p:cNvSpPr/>
          <p:nvPr/>
        </p:nvSpPr>
        <p:spPr>
          <a:xfrm>
            <a:off x="6400800" y="1417638"/>
            <a:ext cx="1905000" cy="868362"/>
          </a:xfrm>
          <a:prstGeom prst="borderCallout1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Perceived liability/lawsuit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4B283E90-F7A0-4461-BC32-A84B962B91B8}"/>
              </a:ext>
            </a:extLst>
          </p:cNvPr>
          <p:cNvSpPr/>
          <p:nvPr/>
        </p:nvSpPr>
        <p:spPr>
          <a:xfrm>
            <a:off x="6477000" y="4694238"/>
            <a:ext cx="1905000" cy="868362"/>
          </a:xfrm>
          <a:prstGeom prst="borderCallout1">
            <a:avLst>
              <a:gd name="adj1" fmla="val 18750"/>
              <a:gd name="adj2" fmla="val -8333"/>
              <a:gd name="adj3" fmla="val -6842"/>
              <a:gd name="adj4" fmla="val -47133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Fear of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extra cost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DD528BBE-F89D-49CB-94FD-7654AA2F13CB}"/>
              </a:ext>
            </a:extLst>
          </p:cNvPr>
          <p:cNvSpPr/>
          <p:nvPr/>
        </p:nvSpPr>
        <p:spPr>
          <a:xfrm>
            <a:off x="990600" y="1554798"/>
            <a:ext cx="1905000" cy="868362"/>
          </a:xfrm>
          <a:prstGeom prst="borderCallout1">
            <a:avLst>
              <a:gd name="adj1" fmla="val 18750"/>
              <a:gd name="adj2" fmla="val -8333"/>
              <a:gd name="adj3" fmla="val 194986"/>
              <a:gd name="adj4" fmla="val 680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Disability stigma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921295A7-9355-48C0-90A2-100EE07F4D7F}"/>
              </a:ext>
            </a:extLst>
          </p:cNvPr>
          <p:cNvSpPr/>
          <p:nvPr/>
        </p:nvSpPr>
        <p:spPr>
          <a:xfrm>
            <a:off x="990600" y="4836185"/>
            <a:ext cx="1905000" cy="868362"/>
          </a:xfrm>
          <a:prstGeom prst="borderCallout1">
            <a:avLst>
              <a:gd name="adj1" fmla="val 18750"/>
              <a:gd name="adj2" fmla="val -8333"/>
              <a:gd name="adj3" fmla="val -57738"/>
              <a:gd name="adj4" fmla="val 928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Worries about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4031A-3EA3-465A-9D83-CA08D358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4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6E394A-DA51-4B6B-AB39-7D708F18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Some Reasons?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6263DC-8FD5-4FF3-B619-CCB2E6F78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your culture of inclusion </a:t>
            </a:r>
          </a:p>
          <a:p>
            <a:pPr lvl="1"/>
            <a:r>
              <a:rPr lang="en-US" dirty="0">
                <a:hlinkClick r:id="rId3"/>
              </a:rPr>
              <a:t>Smithsonian Institute</a:t>
            </a:r>
            <a:endParaRPr lang="en-US" dirty="0"/>
          </a:p>
          <a:p>
            <a:r>
              <a:rPr lang="en-US" dirty="0"/>
              <a:t>Stronger relationships </a:t>
            </a:r>
          </a:p>
          <a:p>
            <a:pPr lvl="1"/>
            <a:r>
              <a:rPr lang="en-US" dirty="0">
                <a:hlinkClick r:id="rId4"/>
              </a:rPr>
              <a:t>Accessibility for All</a:t>
            </a:r>
            <a:endParaRPr lang="en-US" dirty="0"/>
          </a:p>
          <a:p>
            <a:r>
              <a:rPr lang="en-US" dirty="0"/>
              <a:t>Stay ahead of technology trends </a:t>
            </a:r>
          </a:p>
          <a:p>
            <a:pPr lvl="1"/>
            <a:r>
              <a:rPr lang="en-US" dirty="0">
                <a:hlinkClick r:id="rId5"/>
              </a:rPr>
              <a:t>AbilityNet Theatre</a:t>
            </a:r>
            <a:endParaRPr lang="en-US" dirty="0"/>
          </a:p>
          <a:p>
            <a:r>
              <a:rPr lang="en-US" dirty="0"/>
              <a:t>Diverse solutions=better products </a:t>
            </a:r>
          </a:p>
          <a:p>
            <a:pPr lvl="1"/>
            <a:r>
              <a:rPr lang="en-US" dirty="0">
                <a:hlinkClick r:id="rId6"/>
              </a:rPr>
              <a:t>Kennedy Center LEAD</a:t>
            </a:r>
            <a:endParaRPr lang="en-US" dirty="0"/>
          </a:p>
        </p:txBody>
      </p:sp>
      <p:pic>
        <p:nvPicPr>
          <p:cNvPr id="2050" name="Picture 2" descr="Avengers cartoon">
            <a:extLst>
              <a:ext uri="{FF2B5EF4-FFF2-40B4-BE49-F238E27FC236}">
                <a16:creationId xmlns:a16="http://schemas.microsoft.com/office/drawing/2014/main" id="{5A5DD19C-AAA9-4A66-B3AC-23B8042B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58493"/>
            <a:ext cx="3061230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6065E-6F98-48AF-8D79-A776BC2D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2019 Accessibility Partners. Not to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400688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B17B60-A778-4979-918C-BD203B7C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457200"/>
            <a:ext cx="8229600" cy="5029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 anchorCtr="1"/>
          <a:lstStyle/>
          <a:p>
            <a:pPr marL="109537" indent="0" algn="ctr">
              <a:buNone/>
            </a:pPr>
            <a:r>
              <a:rPr lang="en-US" sz="3600" dirty="0"/>
              <a:t>“Businesses that </a:t>
            </a:r>
            <a:r>
              <a:rPr lang="en-US" sz="3600" b="1" dirty="0"/>
              <a:t>embrace disability inclusion </a:t>
            </a:r>
            <a:r>
              <a:rPr lang="en-US" sz="3600" dirty="0"/>
              <a:t>have found there is a positive correlation between their </a:t>
            </a:r>
            <a:r>
              <a:rPr lang="en-US" sz="3600" b="1" dirty="0"/>
              <a:t>profitability, employee morale </a:t>
            </a:r>
            <a:r>
              <a:rPr lang="en-US" sz="3600" dirty="0"/>
              <a:t>and</a:t>
            </a:r>
            <a:r>
              <a:rPr lang="en-US" sz="3600" b="1" dirty="0"/>
              <a:t> engagement. </a:t>
            </a:r>
          </a:p>
          <a:p>
            <a:pPr marL="109537" indent="0" algn="ctr">
              <a:buNone/>
            </a:pPr>
            <a:endParaRPr lang="en-US" sz="2400" b="1" i="1" dirty="0"/>
          </a:p>
          <a:p>
            <a:pPr marL="109537" indent="0" algn="ctr">
              <a:buNone/>
            </a:pPr>
            <a:endParaRPr lang="en-US" sz="1800" i="1" dirty="0"/>
          </a:p>
          <a:p>
            <a:pPr marL="109537" indent="0">
              <a:buNone/>
            </a:pPr>
            <a:r>
              <a:rPr lang="en-US" sz="1800" i="1" dirty="0"/>
              <a:t>Shawna Berger, previous Director of Marketing and Communications at </a:t>
            </a:r>
            <a:r>
              <a:rPr lang="en-US" sz="1800" i="1" dirty="0">
                <a:hlinkClick r:id="rId3"/>
              </a:rPr>
              <a:t>Disability:IN </a:t>
            </a:r>
            <a:r>
              <a:rPr lang="en-US" sz="1800" i="1" dirty="0"/>
              <a:t>(formerly USBLN). 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36BF-1C47-42EB-8F51-ECB7DB38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9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C372F-D78E-4B79-B0CE-2099B297C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Current Landscape of Hiring and Recruiting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8533B-05C2-4581-8367-5949DA12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B3D069-B7B4-4C86-8589-8861C3A6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ODEP?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F48FC7-B31D-470B-9B68-BB706ACD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Office of Disability Employment Policy </a:t>
            </a:r>
            <a:endParaRPr lang="en-US" dirty="0"/>
          </a:p>
          <a:p>
            <a:pPr lvl="1"/>
            <a:r>
              <a:rPr lang="en-US" dirty="0"/>
              <a:t>Non-regulatory federal agency </a:t>
            </a:r>
          </a:p>
          <a:p>
            <a:pPr lvl="1"/>
            <a:r>
              <a:rPr lang="en-US" dirty="0"/>
              <a:t>Promotes policies </a:t>
            </a:r>
          </a:p>
          <a:p>
            <a:pPr lvl="1"/>
            <a:r>
              <a:rPr lang="en-US" dirty="0"/>
              <a:t>Coordinates with employers </a:t>
            </a:r>
          </a:p>
          <a:p>
            <a:r>
              <a:rPr lang="en-US" dirty="0"/>
              <a:t>Increase workplace success via:</a:t>
            </a:r>
          </a:p>
          <a:p>
            <a:pPr lvl="1"/>
            <a:r>
              <a:rPr lang="en-US" dirty="0">
                <a:hlinkClick r:id="rId4"/>
              </a:rPr>
              <a:t>Employer Assistance and Resource Network on Disability Inclusion (EARN)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Job Accommodation Network (JAN)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Partnership on Employment and Accessible Technology (PEAT)</a:t>
            </a:r>
            <a:endParaRPr lang="en-US" dirty="0"/>
          </a:p>
        </p:txBody>
      </p:sp>
      <p:pic>
        <p:nvPicPr>
          <p:cNvPr id="5" name="Picture 2" descr="Logo for ODEP. ">
            <a:extLst>
              <a:ext uri="{FF2B5EF4-FFF2-40B4-BE49-F238E27FC236}">
                <a16:creationId xmlns:a16="http://schemas.microsoft.com/office/drawing/2014/main" id="{B70C692E-84E3-4200-B61E-9625FB845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3"/>
          <a:stretch/>
        </p:blipFill>
        <p:spPr bwMode="auto">
          <a:xfrm>
            <a:off x="6571883" y="2145982"/>
            <a:ext cx="21383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564D7-4B92-488C-8027-DE36D4FB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0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5EFA65-8B9D-4028-8178-0FFD471D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Current Statistics: June 2019</a:t>
            </a:r>
          </a:p>
        </p:txBody>
      </p:sp>
      <p:graphicFrame>
        <p:nvGraphicFramePr>
          <p:cNvPr id="7" name="Content Placeholder 6" descr="Infographic of Labor Force participation. 21% people with disabilities, and 69% people without disabilities. Statistics are from June 2019. ">
            <a:extLst>
              <a:ext uri="{FF2B5EF4-FFF2-40B4-BE49-F238E27FC236}">
                <a16:creationId xmlns:a16="http://schemas.microsoft.com/office/drawing/2014/main" id="{751C76A8-3E90-4D3D-AD2D-687036C1D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1229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3BC1F-49C6-4438-8800-7CCC662E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7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022AFD-304A-4298-B599-959BEB86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</a:t>
            </a:r>
          </a:p>
        </p:txBody>
      </p:sp>
      <p:graphicFrame>
        <p:nvGraphicFramePr>
          <p:cNvPr id="7" name="Content Placeholder 6" descr="Unemployment rate of people with disabilities in June 2019. People with disabilities are 7.7% and People without Disabilities are 3.7%">
            <a:extLst>
              <a:ext uri="{FF2B5EF4-FFF2-40B4-BE49-F238E27FC236}">
                <a16:creationId xmlns:a16="http://schemas.microsoft.com/office/drawing/2014/main" id="{B0EF5527-8DC1-4E49-9775-12E657D9E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25736"/>
              </p:ext>
            </p:extLst>
          </p:nvPr>
        </p:nvGraphicFramePr>
        <p:xfrm>
          <a:off x="411481" y="1166019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AD866-718C-4C69-AC35-46FDB681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7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EDD5F-9D67-4BF7-89EF-D0DD2077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pic>
        <p:nvPicPr>
          <p:cNvPr id="1026" name="Picture 2" descr="Infographic called &quot;The Job search&quot; where a woman is looking online for a job">
            <a:extLst>
              <a:ext uri="{FF2B5EF4-FFF2-40B4-BE49-F238E27FC236}">
                <a16:creationId xmlns:a16="http://schemas.microsoft.com/office/drawing/2014/main" id="{8EA6BA7D-86EA-487F-9489-DA05E166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5" y="762000"/>
            <a:ext cx="8524309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7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D0E5A-8B63-4EA0-A7A3-56B66600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 Search Trends: Recent Hires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D910B6-2D03-4F2D-B7CA-3F2DC1C7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41% online job board</a:t>
            </a:r>
          </a:p>
          <a:p>
            <a:pPr lvl="1"/>
            <a:r>
              <a:rPr lang="en-US" dirty="0"/>
              <a:t>Women are more likely to find a job through an online job board (44%) than men (33%)</a:t>
            </a:r>
          </a:p>
          <a:p>
            <a:r>
              <a:rPr lang="en-US" dirty="0"/>
              <a:t>61% automatic job alerts </a:t>
            </a:r>
          </a:p>
          <a:p>
            <a:r>
              <a:rPr lang="en-US" dirty="0"/>
              <a:t>25% networking</a:t>
            </a:r>
          </a:p>
          <a:p>
            <a:r>
              <a:rPr lang="en-US" b="1" dirty="0"/>
              <a:t>Men and women are equally likely to find a job through networking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22E41-5501-4D96-9E09-45616289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8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nk Facebook dialog to update your status/post">
            <a:extLst>
              <a:ext uri="{FF2B5EF4-FFF2-40B4-BE49-F238E27FC236}">
                <a16:creationId xmlns:a16="http://schemas.microsoft.com/office/drawing/2014/main" id="{923D0A2C-8982-456B-B2D8-97EFDC63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043"/>
            <a:ext cx="9144000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1D2AB-CFEB-41E9-B3A8-67FC1488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1" y="2988786"/>
            <a:ext cx="8229600" cy="4525962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3000" dirty="0"/>
              <a:t>More than 1 in 10 recent hires (14%) found their current role through social media!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DCC43-C0AE-47A1-98A3-6DCA4245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3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ado flag with a panoramic image of Denver">
            <a:extLst>
              <a:ext uri="{FF2B5EF4-FFF2-40B4-BE49-F238E27FC236}">
                <a16:creationId xmlns:a16="http://schemas.microsoft.com/office/drawing/2014/main" id="{72697852-FAAF-48C6-BF96-5489BD25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85800"/>
            <a:ext cx="75628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FD6AE-7EC0-45E8-8CF1-49872417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0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975FBB-179D-4637-B46E-8FEA9958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Search Trends for PWD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999A2-8F3C-4183-BC76-338F04F5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87317"/>
            <a:ext cx="8686800" cy="5006181"/>
          </a:xfrm>
        </p:spPr>
        <p:txBody>
          <a:bodyPr numCol="2"/>
          <a:lstStyle/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AAPD Career Center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abilityJOBS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disABLED Person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Disability:IN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Enable America.org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Hired</a:t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Hire Disability Solutions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IMDiversity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LandAJob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More Way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 Beyond the Label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USAJobs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11AB3-28BC-4189-A05C-41072725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7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8E55A-1A63-4595-BD62-05AEC2C7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Students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1A32E0-A612-412B-A98C-63ECA5907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17638"/>
            <a:ext cx="8229600" cy="4525962"/>
          </a:xfrm>
        </p:spPr>
        <p:txBody>
          <a:bodyPr/>
          <a:lstStyle/>
          <a:p>
            <a:r>
              <a:rPr lang="en-US" dirty="0">
                <a:hlinkClick r:id="rId3"/>
              </a:rPr>
              <a:t>Workforce Recruitment Program</a:t>
            </a:r>
            <a:endParaRPr lang="en-US" dirty="0"/>
          </a:p>
          <a:p>
            <a:r>
              <a:rPr lang="en-US" dirty="0">
                <a:hlinkClick r:id="rId4"/>
              </a:rPr>
              <a:t>Career Opportunities for Students with Disabilities</a:t>
            </a:r>
            <a:endParaRPr lang="en-US" dirty="0"/>
          </a:p>
          <a:p>
            <a:r>
              <a:rPr lang="en-US" dirty="0">
                <a:hlinkClick r:id="rId5"/>
              </a:rPr>
              <a:t>Lime Connect</a:t>
            </a:r>
            <a:endParaRPr lang="en-US" dirty="0"/>
          </a:p>
          <a:p>
            <a:r>
              <a:rPr lang="en-US" dirty="0"/>
              <a:t>EARN </a:t>
            </a:r>
            <a:r>
              <a:rPr lang="en-US" dirty="0">
                <a:hlinkClick r:id="rId6"/>
              </a:rPr>
              <a:t>Internships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Apprenticeships</a:t>
            </a:r>
            <a:endParaRPr lang="en-US" dirty="0"/>
          </a:p>
          <a:p>
            <a:r>
              <a:rPr lang="en-US" dirty="0">
                <a:hlinkClick r:id="rId8"/>
              </a:rPr>
              <a:t>Disability:IN NextGen Leaders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7EB2E-8E84-4CA7-8602-2D8FC7C5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2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BCD2AD-6BA3-42A2-845D-7BB50EB5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Apprenticeships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E32265-3B1B-4196-B6E7-F92A0BE02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Classroom instruction with job training</a:t>
            </a:r>
          </a:p>
          <a:p>
            <a:r>
              <a:rPr lang="en-US" dirty="0"/>
              <a:t>Bridge skills gaps</a:t>
            </a:r>
          </a:p>
          <a:p>
            <a:r>
              <a:rPr lang="en-US" dirty="0"/>
              <a:t>Diverse talent in the workplace</a:t>
            </a:r>
          </a:p>
          <a:p>
            <a:r>
              <a:rPr lang="en-US" dirty="0"/>
              <a:t>Various industries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ApprenticeshipWorks</a:t>
            </a:r>
            <a:endParaRPr lang="en-US" dirty="0"/>
          </a:p>
        </p:txBody>
      </p:sp>
      <p:pic>
        <p:nvPicPr>
          <p:cNvPr id="2050" name="Picture 2" descr="ApprenticeshipUSA logo with the seal for the Department of Labor">
            <a:extLst>
              <a:ext uri="{FF2B5EF4-FFF2-40B4-BE49-F238E27FC236}">
                <a16:creationId xmlns:a16="http://schemas.microsoft.com/office/drawing/2014/main" id="{3DBF2C9C-3A0F-42B4-86E4-F269DEE3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6013">
            <a:off x="4554415" y="3048000"/>
            <a:ext cx="38766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BB49E-EFDE-482C-8A9D-D60D459B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63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295BA7-88D1-4A5C-95D8-42C8E160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Details from DOL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B25DD7-AA8E-445D-BDF8-24063000B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involvement tailors training</a:t>
            </a:r>
          </a:p>
          <a:p>
            <a:r>
              <a:rPr lang="en-US" dirty="0"/>
              <a:t>Structured, hands-on training in a workplace</a:t>
            </a:r>
          </a:p>
          <a:p>
            <a:pPr lvl="1"/>
            <a:r>
              <a:rPr lang="en-US" dirty="0"/>
              <a:t>Overseen by an experienced mentor</a:t>
            </a:r>
          </a:p>
          <a:p>
            <a:r>
              <a:rPr lang="en-US" dirty="0"/>
              <a:t>Job-related instruction</a:t>
            </a:r>
          </a:p>
          <a:p>
            <a:pPr lvl="1"/>
            <a:r>
              <a:rPr lang="en-US" dirty="0"/>
              <a:t>Collaboration with education partners</a:t>
            </a:r>
          </a:p>
          <a:p>
            <a:r>
              <a:rPr lang="en-US" dirty="0"/>
              <a:t>Rewards for skill gains, with pay from day one</a:t>
            </a:r>
          </a:p>
          <a:p>
            <a:pPr lvl="1"/>
            <a:r>
              <a:rPr lang="en-US" dirty="0"/>
              <a:t>Increases as apprentices gain higher skill levels </a:t>
            </a:r>
          </a:p>
          <a:p>
            <a:r>
              <a:rPr lang="en-US" dirty="0"/>
              <a:t>A nationally recognized credential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293DA-F4D7-49EE-81A9-59B9C041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4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38872-6841-48F3-8F03-24E41627A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I’m In! What’s Next?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1A7-4AC5-4677-976E-C0CA14CA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43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55908-CAB0-433D-BCEC-58E7A20C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Your Commitment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503573-CECC-46C3-AA49-3D258D9C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state and local service providers</a:t>
            </a:r>
          </a:p>
          <a:p>
            <a:pPr lvl="1"/>
            <a:r>
              <a:rPr lang="en-US" dirty="0"/>
              <a:t>Rehab facilities, American Job Centers, Centers for Independent Living, community orgs.</a:t>
            </a:r>
          </a:p>
          <a:p>
            <a:r>
              <a:rPr lang="en-US" dirty="0"/>
              <a:t>Use the job boards and veterans recruitment</a:t>
            </a:r>
          </a:p>
        </p:txBody>
      </p:sp>
      <p:pic>
        <p:nvPicPr>
          <p:cNvPr id="2050" name="Picture 2" descr="A variety of hands holding up speech bubbles with happy faces, lightbulbs, wifi symbol signs, monitors and more, showing the theme of advertising.">
            <a:extLst>
              <a:ext uri="{FF2B5EF4-FFF2-40B4-BE49-F238E27FC236}">
                <a16:creationId xmlns:a16="http://schemas.microsoft.com/office/drawing/2014/main" id="{4078E6A7-7342-4CE8-968A-95AB9D61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87" y="3405554"/>
            <a:ext cx="5117625" cy="2525051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522D0-D10E-4871-B97B-2D9F4CFB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7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067938-DC19-456D-8EFA-98E6AA0D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Posting Online…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838F17-2ED7-4B74-BF55-73C885AA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accessibility of the website</a:t>
            </a:r>
          </a:p>
          <a:p>
            <a:r>
              <a:rPr lang="en-US" dirty="0"/>
              <a:t>Does the host have an accessibility statement or commitment?</a:t>
            </a:r>
          </a:p>
          <a:p>
            <a:r>
              <a:rPr lang="en-US" dirty="0"/>
              <a:t>How inclusive is your language?</a:t>
            </a:r>
          </a:p>
          <a:p>
            <a:r>
              <a:rPr lang="en-US" dirty="0"/>
              <a:t>Consider job requirements</a:t>
            </a:r>
          </a:p>
          <a:p>
            <a:pPr lvl="1"/>
            <a:r>
              <a:rPr lang="en-US" dirty="0"/>
              <a:t>Ticketing scenario</a:t>
            </a:r>
          </a:p>
          <a:p>
            <a:pPr lvl="1"/>
            <a:r>
              <a:rPr lang="en-US" dirty="0"/>
              <a:t>Is what you’re asking of applicants necessary?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2869D-3776-41E1-B617-D629914D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62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E498BD-4241-4193-9979-2134214D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Question/Answer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675EA-9A52-4020-97AC-726DE9B2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essential functions?</a:t>
            </a:r>
          </a:p>
          <a:p>
            <a:r>
              <a:rPr lang="en-US" dirty="0"/>
              <a:t>Employer requirements</a:t>
            </a:r>
          </a:p>
          <a:p>
            <a:r>
              <a:rPr lang="en-US" dirty="0"/>
              <a:t>What are reasonable accommodations?</a:t>
            </a:r>
          </a:p>
          <a:p>
            <a:pPr lvl="1"/>
            <a:r>
              <a:rPr lang="en-US" dirty="0"/>
              <a:t>What is considered reasonable?</a:t>
            </a:r>
          </a:p>
        </p:txBody>
      </p:sp>
      <p:pic>
        <p:nvPicPr>
          <p:cNvPr id="4098" name="Picture 2" descr="Question and Answer speech bubbles">
            <a:extLst>
              <a:ext uri="{FF2B5EF4-FFF2-40B4-BE49-F238E27FC236}">
                <a16:creationId xmlns:a16="http://schemas.microsoft.com/office/drawing/2014/main" id="{6E6ED595-9326-45FF-A59B-5392682C3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15217" r="12204" b="13706"/>
          <a:stretch/>
        </p:blipFill>
        <p:spPr bwMode="auto">
          <a:xfrm>
            <a:off x="2438400" y="3228181"/>
            <a:ext cx="3740522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C2F03-DBB5-4A6F-BA1C-1A5FF58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50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D1A002-427C-4B84-83E7-6E9124FF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Barriers: Recruiting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8E01E1-F572-4694-9CA4-6658EAC3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305800" cy="4525962"/>
          </a:xfrm>
        </p:spPr>
        <p:txBody>
          <a:bodyPr/>
          <a:lstStyle/>
          <a:p>
            <a:r>
              <a:rPr lang="en-US" dirty="0"/>
              <a:t>Nearly </a:t>
            </a:r>
            <a:r>
              <a:rPr lang="en-US" u="sng" dirty="0"/>
              <a:t>half</a:t>
            </a:r>
            <a:r>
              <a:rPr lang="en-US" dirty="0"/>
              <a:t> of job seekers report online application process is: “</a:t>
            </a:r>
            <a:r>
              <a:rPr lang="en-US" b="1" dirty="0"/>
              <a:t>difficult to impossible</a:t>
            </a:r>
            <a:r>
              <a:rPr lang="en-US" dirty="0"/>
              <a:t>” for these reasons:</a:t>
            </a:r>
          </a:p>
          <a:p>
            <a:pPr lvl="1"/>
            <a:r>
              <a:rPr lang="en-US" dirty="0"/>
              <a:t>Cannot be navigated with screen readers</a:t>
            </a:r>
          </a:p>
          <a:p>
            <a:pPr lvl="1"/>
            <a:r>
              <a:rPr lang="en-US" dirty="0"/>
              <a:t>No keyboard navigation</a:t>
            </a:r>
          </a:p>
          <a:p>
            <a:pPr lvl="1"/>
            <a:r>
              <a:rPr lang="en-US" dirty="0"/>
              <a:t>Applications rely on color</a:t>
            </a:r>
          </a:p>
          <a:p>
            <a:pPr lvl="1"/>
            <a:r>
              <a:rPr lang="en-US" dirty="0"/>
              <a:t>Images without alternative text</a:t>
            </a:r>
          </a:p>
          <a:p>
            <a:pPr lvl="1"/>
            <a:r>
              <a:rPr lang="en-US" dirty="0"/>
              <a:t>Videos lack captions</a:t>
            </a:r>
          </a:p>
          <a:p>
            <a:pPr lvl="1"/>
            <a:r>
              <a:rPr lang="en-US" dirty="0"/>
              <a:t>Time assessments</a:t>
            </a:r>
          </a:p>
          <a:p>
            <a:pPr lvl="1"/>
            <a:r>
              <a:rPr lang="en-US" dirty="0"/>
              <a:t>No contact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34CC9-7CF1-4328-9AB4-5C647146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97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C2C737-4FEA-46BC-8E7E-68443CB7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Panic!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9E43C-AFFB-43A0-A037-DFFD3925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86" y="1997868"/>
            <a:ext cx="5038725" cy="2862262"/>
          </a:xfrm>
        </p:spPr>
        <p:txBody>
          <a:bodyPr/>
          <a:lstStyle/>
          <a:p>
            <a:r>
              <a:rPr lang="en-US" dirty="0"/>
              <a:t>Little steps at once</a:t>
            </a:r>
          </a:p>
          <a:p>
            <a:r>
              <a:rPr lang="en-US" dirty="0"/>
              <a:t>Work with an accessibility company</a:t>
            </a:r>
          </a:p>
          <a:p>
            <a:r>
              <a:rPr lang="en-US" dirty="0"/>
              <a:t>Feedback from people with disabilities</a:t>
            </a:r>
          </a:p>
          <a:p>
            <a:r>
              <a:rPr lang="en-US" dirty="0"/>
              <a:t>Good communication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6C572-7B11-4D6C-98B2-A0104803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pic>
        <p:nvPicPr>
          <p:cNvPr id="6" name="Picture 5" descr="Gif of a waving yellow and black sign that says &quot;Under construction&quot;">
            <a:extLst>
              <a:ext uri="{FF2B5EF4-FFF2-40B4-BE49-F238E27FC236}">
                <a16:creationId xmlns:a16="http://schemas.microsoft.com/office/drawing/2014/main" id="{136AAA1E-03B1-4563-A154-38AC407A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16918"/>
            <a:ext cx="2857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2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A0E5F-6125-485B-B9C6-A231BCD8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Goals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8A4CC-616B-4552-B501-06FEC2733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Go beyond the </a:t>
            </a:r>
            <a:r>
              <a:rPr lang="en-US" b="1" dirty="0"/>
              <a:t>feel-good factor </a:t>
            </a:r>
          </a:p>
          <a:p>
            <a:pPr lvl="0"/>
            <a:r>
              <a:rPr lang="en-US" dirty="0"/>
              <a:t>Learn how to </a:t>
            </a:r>
            <a:r>
              <a:rPr lang="en-US" b="1" dirty="0"/>
              <a:t>market</a:t>
            </a:r>
            <a:r>
              <a:rPr lang="en-US" dirty="0"/>
              <a:t> job listings </a:t>
            </a:r>
            <a:r>
              <a:rPr lang="en-US" b="1" dirty="0"/>
              <a:t>accessibly</a:t>
            </a:r>
          </a:p>
          <a:p>
            <a:pPr lvl="0"/>
            <a:r>
              <a:rPr lang="en-US" dirty="0"/>
              <a:t>Have a greater understanding of the role of </a:t>
            </a:r>
            <a:r>
              <a:rPr lang="en-US" b="1" dirty="0"/>
              <a:t>accessible and assistive technology </a:t>
            </a:r>
            <a:r>
              <a:rPr lang="en-US" dirty="0"/>
              <a:t>in:</a:t>
            </a:r>
          </a:p>
          <a:p>
            <a:pPr lvl="1"/>
            <a:r>
              <a:rPr lang="en-US" dirty="0"/>
              <a:t>Hiring, training, management, and retention</a:t>
            </a:r>
          </a:p>
          <a:p>
            <a:pPr lvl="0"/>
            <a:r>
              <a:rPr lang="en-US" dirty="0"/>
              <a:t>Support employees with </a:t>
            </a:r>
            <a:r>
              <a:rPr lang="en-US" b="1" dirty="0"/>
              <a:t>accommodations</a:t>
            </a:r>
          </a:p>
          <a:p>
            <a:pPr lvl="0"/>
            <a:r>
              <a:rPr lang="en-US" dirty="0"/>
              <a:t>Find innovative/out-of-the-box solutions to support your 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14243-A569-446A-A954-2084F7F2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23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543C91-BBB9-4240-A57D-A30072FB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Job Interview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4EDE89-BE21-4867-BB93-5DDE48AB2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reasonable accommodations</a:t>
            </a:r>
          </a:p>
          <a:p>
            <a:r>
              <a:rPr lang="en-US" dirty="0"/>
              <a:t>Be transparent with expectations</a:t>
            </a:r>
          </a:p>
          <a:p>
            <a:r>
              <a:rPr lang="en-US" dirty="0"/>
              <a:t>Ask about skills, abilities, training, credentials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Two individuals sitting at a table having a conversation. It is a graphic, not a photograph. ">
            <a:extLst>
              <a:ext uri="{FF2B5EF4-FFF2-40B4-BE49-F238E27FC236}">
                <a16:creationId xmlns:a16="http://schemas.microsoft.com/office/drawing/2014/main" id="{88C389A3-034A-4EBD-98BC-F85E2ED7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40917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3994F-0918-4807-886D-96AAABFC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20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82F82-666F-4A8E-9CC9-B7517619CC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 on Your Hiring: Recruiting Applicants with Disabilities Online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10F3-8781-414A-B161-E53FACFF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63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1C6223-BCD5-4A84-8A8A-50C9C897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TechCheck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99EE47-F0C0-40C9-909C-54109D4C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benchmark!</a:t>
            </a:r>
          </a:p>
          <a:p>
            <a:pPr lvl="1"/>
            <a:r>
              <a:rPr lang="en-US" dirty="0">
                <a:hlinkClick r:id="rId3"/>
              </a:rPr>
              <a:t>https://www.peatworks.org/techcheck</a:t>
            </a:r>
            <a:endParaRPr lang="en-US" dirty="0"/>
          </a:p>
        </p:txBody>
      </p:sp>
      <p:pic>
        <p:nvPicPr>
          <p:cNvPr id="1026" name="Picture 2" descr="PEAT - Partnership on Employment and Accessible Technology Logo">
            <a:extLst>
              <a:ext uri="{FF2B5EF4-FFF2-40B4-BE49-F238E27FC236}">
                <a16:creationId xmlns:a16="http://schemas.microsoft.com/office/drawing/2014/main" id="{5D777C3D-B0E9-407C-8B8A-46808B92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59" y="2971800"/>
            <a:ext cx="498148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DB061-B176-4868-8BEA-260C7254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15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941E0B-262A-4BE0-8B56-E73DE5EC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Your Access to Accessibility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E9BEE-6BDF-4AFB-9338-892F78E7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6679"/>
            <a:ext cx="8229600" cy="4525962"/>
          </a:xfrm>
        </p:spPr>
        <p:txBody>
          <a:bodyPr/>
          <a:lstStyle/>
          <a:p>
            <a:r>
              <a:rPr lang="en-US" dirty="0"/>
              <a:t>Committing to an accessibility mindset</a:t>
            </a:r>
          </a:p>
          <a:p>
            <a:r>
              <a:rPr lang="en-US" dirty="0"/>
              <a:t>Who are your top leaders?</a:t>
            </a:r>
          </a:p>
          <a:p>
            <a:r>
              <a:rPr lang="en-US" dirty="0"/>
              <a:t>Find your applicable standards</a:t>
            </a:r>
          </a:p>
          <a:p>
            <a:r>
              <a:rPr lang="en-US" dirty="0"/>
              <a:t>Create your business case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F1EBE-4E9F-4B21-8BF5-356A8B4E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67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84DC09-E150-4C83-8980-426BF3AA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 Your Business Case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496A0-33F7-421E-AF4D-A3A5A759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applicable—these are most cited:</a:t>
            </a:r>
          </a:p>
          <a:p>
            <a:pPr lvl="1"/>
            <a:r>
              <a:rPr lang="en-US" dirty="0"/>
              <a:t>Accessibility fuels productivity</a:t>
            </a:r>
          </a:p>
          <a:p>
            <a:pPr lvl="1"/>
            <a:r>
              <a:rPr lang="en-US" dirty="0"/>
              <a:t>Less expensive to do it right the first time</a:t>
            </a:r>
          </a:p>
          <a:p>
            <a:pPr lvl="1"/>
            <a:r>
              <a:rPr lang="en-US" dirty="0"/>
              <a:t>Mitigate legal risk</a:t>
            </a:r>
          </a:p>
          <a:p>
            <a:pPr lvl="1"/>
            <a:r>
              <a:rPr lang="en-US" dirty="0"/>
              <a:t>Improved and expanded recruitment</a:t>
            </a:r>
          </a:p>
          <a:p>
            <a:pPr lvl="1"/>
            <a:r>
              <a:rPr lang="en-US" dirty="0"/>
              <a:t>Boosts employee retention</a:t>
            </a:r>
          </a:p>
          <a:p>
            <a:pPr lvl="1"/>
            <a:r>
              <a:rPr lang="en-US" dirty="0"/>
              <a:t>Workplace diversity</a:t>
            </a:r>
          </a:p>
        </p:txBody>
      </p:sp>
      <p:pic>
        <p:nvPicPr>
          <p:cNvPr id="2050" name="Picture 2" descr="Brown briefcase">
            <a:extLst>
              <a:ext uri="{FF2B5EF4-FFF2-40B4-BE49-F238E27FC236}">
                <a16:creationId xmlns:a16="http://schemas.microsoft.com/office/drawing/2014/main" id="{49F0CF81-807C-4625-83B0-D694E0B1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70275"/>
            <a:ext cx="2600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F1A60-4B86-4596-8621-77D68FB0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56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20EF75-4668-42E5-A34A-ED6F522A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Your Staff…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115927-A358-4475-898B-34474C79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2669"/>
            <a:ext cx="8229600" cy="22526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Determine your employees and staff</a:t>
            </a:r>
          </a:p>
          <a:p>
            <a:pPr lvl="1"/>
            <a:r>
              <a:rPr lang="en-US" dirty="0"/>
              <a:t>Ability to customize for individual needs</a:t>
            </a:r>
          </a:p>
          <a:p>
            <a:pPr lvl="1"/>
            <a:r>
              <a:rPr lang="en-US" dirty="0"/>
              <a:t>Harder to retrofit: costly and inefficient</a:t>
            </a:r>
          </a:p>
          <a:p>
            <a:r>
              <a:rPr lang="en-US" dirty="0"/>
              <a:t>Consider </a:t>
            </a:r>
            <a:r>
              <a:rPr lang="en-US" b="1" dirty="0"/>
              <a:t>universal design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Widest possible user base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A1827-A528-4BC0-984D-6BBF7FB6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64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C40A72-9541-43DE-BF41-52CE9EA0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Standard Applies to You?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EC434-2CF3-453A-8C78-79C16284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Americans with Disabilities Act</a:t>
            </a:r>
          </a:p>
          <a:p>
            <a:r>
              <a:rPr lang="en-US" dirty="0"/>
              <a:t>Web Content Accessibility Guidelines (WCAG)</a:t>
            </a:r>
          </a:p>
          <a:p>
            <a:r>
              <a:rPr lang="en-US" dirty="0"/>
              <a:t>Section 508</a:t>
            </a:r>
          </a:p>
          <a:p>
            <a:r>
              <a:rPr lang="en-US" dirty="0"/>
              <a:t>Europe: EN 301 549</a:t>
            </a:r>
          </a:p>
          <a:p>
            <a:r>
              <a:rPr lang="en-US" dirty="0"/>
              <a:t>Japanese Industrial Standard (JIS) X 8341-3 </a:t>
            </a:r>
          </a:p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CVAA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9FE09-3240-4CCC-B724-13CCAECE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48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36E84F-2284-47E8-844D-FD56AC2B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ADA?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B761B4-52F7-4B0A-8B0D-097944905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American with Disabilities Act applies to technology:</a:t>
            </a:r>
          </a:p>
          <a:p>
            <a:pPr lvl="1"/>
            <a:r>
              <a:rPr lang="en-US" dirty="0"/>
              <a:t>Helped to ensure that people with disabilities can access Web sites, electronic book readers, online courses, and point-of-sale devices.</a:t>
            </a:r>
          </a:p>
          <a:p>
            <a:r>
              <a:rPr lang="en-US" dirty="0"/>
              <a:t>Title I: Employment</a:t>
            </a:r>
          </a:p>
          <a:p>
            <a:r>
              <a:rPr lang="en-US" dirty="0"/>
              <a:t>Title II: State and Local Governments</a:t>
            </a:r>
          </a:p>
          <a:p>
            <a:r>
              <a:rPr lang="en-US" dirty="0"/>
              <a:t>Title III: Business and Non-Profit Orgs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238BD-23AB-4E70-BABE-CEE58D56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48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E6CF0-8669-410A-82E6-1F7981E9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WCAG 2.0/2.1?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B3FF6-6D96-48D2-9234-949128B9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Content Accessibility Guidelines</a:t>
            </a:r>
          </a:p>
          <a:p>
            <a:pPr lvl="1"/>
            <a:r>
              <a:rPr lang="en-US" dirty="0"/>
              <a:t>Via the World Wide Web Consortium (W3C)</a:t>
            </a:r>
          </a:p>
          <a:p>
            <a:r>
              <a:rPr lang="en-US" dirty="0"/>
              <a:t>Cooperate of individuals and organizations</a:t>
            </a:r>
          </a:p>
          <a:p>
            <a:r>
              <a:rPr lang="en-US" dirty="0"/>
              <a:t>Single shared standard for web accessibility</a:t>
            </a:r>
          </a:p>
          <a:p>
            <a:r>
              <a:rPr lang="en-US" dirty="0"/>
              <a:t>Designed for:</a:t>
            </a:r>
          </a:p>
          <a:p>
            <a:pPr lvl="1"/>
            <a:r>
              <a:rPr lang="en-US" dirty="0"/>
              <a:t>Individuals</a:t>
            </a:r>
          </a:p>
          <a:p>
            <a:pPr lvl="1"/>
            <a:r>
              <a:rPr lang="en-US" dirty="0"/>
              <a:t>Organizations</a:t>
            </a:r>
          </a:p>
          <a:p>
            <a:pPr lvl="1"/>
            <a:r>
              <a:rPr lang="en-US" dirty="0"/>
              <a:t>Governments</a:t>
            </a:r>
          </a:p>
          <a:p>
            <a:r>
              <a:rPr lang="en-US" dirty="0"/>
              <a:t>An international best practice</a:t>
            </a:r>
          </a:p>
        </p:txBody>
      </p:sp>
      <p:pic>
        <p:nvPicPr>
          <p:cNvPr id="5" name="Picture 4" descr="logo for W3C WCAG 2.1 Web content accessibility guidelines">
            <a:extLst>
              <a:ext uri="{FF2B5EF4-FFF2-40B4-BE49-F238E27FC236}">
                <a16:creationId xmlns:a16="http://schemas.microsoft.com/office/drawing/2014/main" id="{BD8345F9-8052-4633-A452-C2F9252B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77" y="3200400"/>
            <a:ext cx="3490913" cy="174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9DD23-E94B-4442-B5BA-80959D7F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57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A1216F-EBD6-47CE-8A8B-CBE35F5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Section 508?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8FE804-41A8-4C87-A000-EA41ECBD8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to Federal departments and agencies</a:t>
            </a:r>
          </a:p>
          <a:p>
            <a:r>
              <a:rPr lang="en-US" dirty="0"/>
              <a:t>Does not apply to private sector</a:t>
            </a:r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Develop, procure, maintain, or use accessible tech</a:t>
            </a:r>
          </a:p>
          <a:p>
            <a:pPr lvl="1"/>
            <a:r>
              <a:rPr lang="en-US" dirty="0"/>
              <a:t>Unless it poses an undue burden</a:t>
            </a:r>
          </a:p>
          <a:p>
            <a:pPr lvl="1"/>
            <a:r>
              <a:rPr lang="en-US" dirty="0"/>
              <a:t>Comparable access to people without disabilities</a:t>
            </a:r>
          </a:p>
        </p:txBody>
      </p:sp>
      <p:pic>
        <p:nvPicPr>
          <p:cNvPr id="5" name="Picture 2" descr="Logo for the GSA section 508">
            <a:extLst>
              <a:ext uri="{FF2B5EF4-FFF2-40B4-BE49-F238E27FC236}">
                <a16:creationId xmlns:a16="http://schemas.microsoft.com/office/drawing/2014/main" id="{4EA913B6-7114-41C4-AD67-66125147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4427485"/>
            <a:ext cx="50006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4AEBB-BD65-45FB-A079-3350E8D6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6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nger painting with primary colors">
            <a:extLst>
              <a:ext uri="{FF2B5EF4-FFF2-40B4-BE49-F238E27FC236}">
                <a16:creationId xmlns:a16="http://schemas.microsoft.com/office/drawing/2014/main" id="{94DA23FC-3387-47C3-B8CE-5FFDB7B7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71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4701E4-9F00-43D3-901C-EFBB35C22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266239"/>
            <a:ext cx="3505200" cy="18297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quick refresh or intro….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0938E-FE16-41F7-B4CA-C1F64C60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45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9C6F0-62D1-403B-AAD2-D190E984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 301 549?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24294-5FA1-40E2-A414-F571F78F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procurement of products and services in Europe</a:t>
            </a:r>
          </a:p>
          <a:p>
            <a:r>
              <a:rPr lang="en-US" dirty="0"/>
              <a:t>Digital accessibility consistency</a:t>
            </a:r>
          </a:p>
          <a:p>
            <a:r>
              <a:rPr lang="en-US" dirty="0"/>
              <a:t>Published in 2014</a:t>
            </a:r>
          </a:p>
          <a:p>
            <a:r>
              <a:rPr lang="en-US" dirty="0"/>
              <a:t>EU members incorporate in 2018</a:t>
            </a:r>
          </a:p>
          <a:p>
            <a:endParaRPr lang="en-US" dirty="0"/>
          </a:p>
        </p:txBody>
      </p:sp>
      <p:pic>
        <p:nvPicPr>
          <p:cNvPr id="5" name="Picture 6" descr="Flag for the E.U. ">
            <a:extLst>
              <a:ext uri="{FF2B5EF4-FFF2-40B4-BE49-F238E27FC236}">
                <a16:creationId xmlns:a16="http://schemas.microsoft.com/office/drawing/2014/main" id="{F0B7485E-C6CD-4218-8390-27BEA3A3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3505200" cy="20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1D231-306A-4E65-A9C9-2BC35F87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7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336E5B-2E65-4D57-9BE4-093B1A90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Controls the Wallet?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C55CF-C8B1-454C-BD70-653272D66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requirements and your needs</a:t>
            </a:r>
          </a:p>
          <a:p>
            <a:r>
              <a:rPr lang="en-US" dirty="0"/>
              <a:t>Identify your team of stakeholders</a:t>
            </a:r>
          </a:p>
          <a:p>
            <a:r>
              <a:rPr lang="en-US" dirty="0"/>
              <a:t>Define your scope:</a:t>
            </a:r>
          </a:p>
          <a:p>
            <a:pPr lvl="1"/>
            <a:r>
              <a:rPr lang="en-US" dirty="0"/>
              <a:t>Whether for 1 or 100 products</a:t>
            </a:r>
          </a:p>
          <a:p>
            <a:pPr lvl="1"/>
            <a:r>
              <a:rPr lang="en-US" dirty="0"/>
              <a:t>Do you solicit and evaluate?</a:t>
            </a:r>
          </a:p>
          <a:p>
            <a:pPr lvl="1"/>
            <a:r>
              <a:rPr lang="en-US" dirty="0"/>
              <a:t>Include more people! Leads to positive outcome</a:t>
            </a:r>
          </a:p>
        </p:txBody>
      </p:sp>
      <p:pic>
        <p:nvPicPr>
          <p:cNvPr id="3074" name="Picture 2" descr="Wallet with cash">
            <a:extLst>
              <a:ext uri="{FF2B5EF4-FFF2-40B4-BE49-F238E27FC236}">
                <a16:creationId xmlns:a16="http://schemas.microsoft.com/office/drawing/2014/main" id="{C916BCE1-BD86-4074-AFD9-26A974CD1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3735"/>
            <a:ext cx="2438400" cy="18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33CE-47F8-487F-8BF3-2F471B02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74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AA2FDE-885B-4DD0-A0DA-14F051D9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Bringing it All Together!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8E3B6-0ACA-44AA-A75F-0F13F3F4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expect:</a:t>
            </a:r>
          </a:p>
          <a:p>
            <a:pPr lvl="1"/>
            <a:r>
              <a:rPr lang="en-US" dirty="0"/>
              <a:t>If applicable: Contracting/solicitation language</a:t>
            </a:r>
          </a:p>
          <a:p>
            <a:pPr lvl="1"/>
            <a:r>
              <a:rPr lang="en-US" dirty="0"/>
              <a:t>Do you have a formal accessibility process?</a:t>
            </a:r>
          </a:p>
          <a:p>
            <a:r>
              <a:rPr lang="en-US" dirty="0"/>
              <a:t>Are you looking at support documentation:</a:t>
            </a:r>
          </a:p>
          <a:p>
            <a:pPr lvl="2"/>
            <a:r>
              <a:rPr lang="en-US" dirty="0"/>
              <a:t>Market research</a:t>
            </a:r>
          </a:p>
          <a:p>
            <a:pPr lvl="2"/>
            <a:r>
              <a:rPr lang="en-US" dirty="0"/>
              <a:t>VPATs</a:t>
            </a:r>
          </a:p>
          <a:p>
            <a:pPr lvl="2"/>
            <a:r>
              <a:rPr lang="en-US" dirty="0"/>
              <a:t>Test results</a:t>
            </a:r>
          </a:p>
          <a:p>
            <a:pPr lvl="2"/>
            <a:r>
              <a:rPr lang="en-US" dirty="0"/>
              <a:t>Real-life feedback</a:t>
            </a:r>
          </a:p>
          <a:p>
            <a:r>
              <a:rPr lang="en-US" dirty="0"/>
              <a:t>How do you ensure? Testing?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69679-69C6-456B-A0B6-6034286C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32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8511A-0FAE-4A25-A0D6-5DF9F170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Solicitation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F0A0FC-2472-432F-A91D-329693902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RFI, RFP, or RFQ?</a:t>
            </a:r>
          </a:p>
          <a:p>
            <a:r>
              <a:rPr lang="en-US" dirty="0"/>
              <a:t>Specify your needs</a:t>
            </a:r>
          </a:p>
          <a:p>
            <a:r>
              <a:rPr lang="en-US" dirty="0"/>
              <a:t>Product demands/requirements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DE2EC-FEFD-459F-BFA3-7D76FC21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9D0A1-E290-4552-B48E-90CDF3828692}"/>
              </a:ext>
            </a:extLst>
          </p:cNvPr>
          <p:cNvSpPr/>
          <p:nvPr/>
        </p:nvSpPr>
        <p:spPr>
          <a:xfrm>
            <a:off x="914400" y="3124201"/>
            <a:ext cx="6438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According to GSA’s Guidance on Creating 508 Compliant IT Solicitations: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highlight>
                  <a:srgbClr val="FFFF00"/>
                </a:highlight>
                <a:latin typeface="+mj-lt"/>
              </a:rPr>
              <a:t>“a well-written solicitation goes a long way toward ensuring agency compliance and accessible IT.”</a:t>
            </a:r>
          </a:p>
        </p:txBody>
      </p:sp>
    </p:spTree>
    <p:extLst>
      <p:ext uri="{BB962C8B-B14F-4D97-AF65-F5344CB8AC3E}">
        <p14:creationId xmlns:p14="http://schemas.microsoft.com/office/powerpoint/2010/main" val="432495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026CBE-C8D5-44DF-B2D7-262B6B55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Responses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DFD44-A2B2-45AE-A276-9981E418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Assemble your experts</a:t>
            </a:r>
          </a:p>
          <a:p>
            <a:r>
              <a:rPr lang="en-US" dirty="0"/>
              <a:t>Accessibility is a key consideration</a:t>
            </a:r>
          </a:p>
          <a:p>
            <a:pPr lvl="1"/>
            <a:r>
              <a:rPr lang="en-US" dirty="0"/>
              <a:t>Understand your standards and requirements</a:t>
            </a:r>
          </a:p>
          <a:p>
            <a:pPr lvl="1"/>
            <a:r>
              <a:rPr lang="en-US" dirty="0"/>
              <a:t>Include people with disabilities</a:t>
            </a:r>
          </a:p>
          <a:p>
            <a:r>
              <a:rPr lang="en-US" dirty="0"/>
              <a:t>Look for support/proof:</a:t>
            </a:r>
          </a:p>
          <a:p>
            <a:pPr lvl="1"/>
            <a:r>
              <a:rPr lang="en-US" dirty="0"/>
              <a:t>Accessibility Conformance Report</a:t>
            </a:r>
          </a:p>
          <a:p>
            <a:pPr lvl="2"/>
            <a:r>
              <a:rPr lang="en-US" dirty="0"/>
              <a:t>https://www.section508.gov/buy/request-accessibility-information</a:t>
            </a:r>
          </a:p>
          <a:p>
            <a:pPr lvl="1"/>
            <a:r>
              <a:rPr lang="en-US" dirty="0"/>
              <a:t>VPAT 2.3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C5418-7A38-4C8A-BA80-1336BBAB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57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5AA938-38B1-4D2B-89E5-1BAA14D7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VPAT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0F306E-7EF4-4B0A-82D5-48BCA46F4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“Voluntary” </a:t>
            </a:r>
            <a:r>
              <a:rPr lang="en-US" dirty="0"/>
              <a:t> Product Accessibility Template</a:t>
            </a:r>
          </a:p>
          <a:p>
            <a:r>
              <a:rPr lang="en-US" dirty="0"/>
              <a:t>Section 508, WCAG 2.0/2.1, and EN 301 549</a:t>
            </a:r>
          </a:p>
          <a:p>
            <a:r>
              <a:rPr lang="en-US" dirty="0"/>
              <a:t>Comprehensive analysis of key accessibility requirements</a:t>
            </a:r>
          </a:p>
          <a:p>
            <a:r>
              <a:rPr lang="en-US" dirty="0"/>
              <a:t>Outline level with explanation</a:t>
            </a:r>
          </a:p>
          <a:p>
            <a:r>
              <a:rPr lang="en-US" dirty="0"/>
              <a:t>Created by ITIC</a:t>
            </a:r>
          </a:p>
          <a:p>
            <a:r>
              <a:rPr lang="en-US" dirty="0"/>
              <a:t>Make equal assessments for buyers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9D5C8-83AB-4CFD-AEB8-F14A7920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47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BC7D5-393B-430B-812C-2376E5C2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VPAT</a:t>
            </a:r>
          </a:p>
        </p:txBody>
      </p:sp>
      <p:pic>
        <p:nvPicPr>
          <p:cNvPr id="5" name="Picture 4" descr="Screenshot of Table 1: Success Criteria, Level A">
            <a:extLst>
              <a:ext uri="{FF2B5EF4-FFF2-40B4-BE49-F238E27FC236}">
                <a16:creationId xmlns:a16="http://schemas.microsoft.com/office/drawing/2014/main" id="{15DD3D60-E6C4-4A9E-B675-701A3858F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17638"/>
            <a:ext cx="6252482" cy="42185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4BF52-429A-42A9-BDB9-3BFC4349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35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97FDF-4557-452F-A4D5-F48D69E2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What We Bought Accessible?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15C908-FE40-4F8B-B61B-612195D4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if you have options </a:t>
            </a:r>
            <a:r>
              <a:rPr lang="en-US" i="1" dirty="0"/>
              <a:t>just in case</a:t>
            </a:r>
          </a:p>
          <a:p>
            <a:r>
              <a:rPr lang="en-US" dirty="0"/>
              <a:t>Some suggestions:</a:t>
            </a:r>
          </a:p>
          <a:p>
            <a:pPr lvl="1"/>
            <a:r>
              <a:rPr lang="en-US" dirty="0"/>
              <a:t>Comprehensive testing (automated)</a:t>
            </a:r>
          </a:p>
          <a:p>
            <a:pPr lvl="1"/>
            <a:r>
              <a:rPr lang="en-US" dirty="0"/>
              <a:t>Check compatibility with AT types (screen readers)</a:t>
            </a:r>
          </a:p>
          <a:p>
            <a:pPr lvl="1"/>
            <a:r>
              <a:rPr lang="en-US" dirty="0"/>
              <a:t>Product documentation</a:t>
            </a:r>
          </a:p>
          <a:p>
            <a:pPr lvl="1"/>
            <a:r>
              <a:rPr lang="en-US" dirty="0"/>
              <a:t>Share results with the vendor: apply pressure</a:t>
            </a:r>
          </a:p>
          <a:p>
            <a:endParaRPr lang="en-US" dirty="0"/>
          </a:p>
        </p:txBody>
      </p:sp>
      <p:pic>
        <p:nvPicPr>
          <p:cNvPr id="5122" name="Picture 2" descr="Rainbow coming out of storm clouds">
            <a:extLst>
              <a:ext uri="{FF2B5EF4-FFF2-40B4-BE49-F238E27FC236}">
                <a16:creationId xmlns:a16="http://schemas.microsoft.com/office/drawing/2014/main" id="{7F4F74EC-41B7-482D-9500-78CBFDB4C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4572000" y="4800599"/>
            <a:ext cx="2617535" cy="140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A7E6F-60C0-44D8-9F11-2FCEA7C6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92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3DC9C-DFDF-403E-8F61-373D03C8D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Accessible Technology and Your Workplace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13A71-372B-4847-AD4B-ADE6825A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73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11C3E-3DED-44F0-9A97-BE183300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You Bought Accessible IT…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2721C-FCF6-4C7C-8ED3-21C53AD23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everyone wants to be inclusive, but how do you implement?</a:t>
            </a:r>
          </a:p>
          <a:p>
            <a:r>
              <a:rPr lang="en-US" dirty="0"/>
              <a:t>Focus on </a:t>
            </a:r>
            <a:r>
              <a:rPr lang="en-US" b="1" dirty="0"/>
              <a:t>understanding:</a:t>
            </a:r>
          </a:p>
          <a:p>
            <a:pPr lvl="1"/>
            <a:r>
              <a:rPr lang="en-US" dirty="0"/>
              <a:t>Do you need more training?</a:t>
            </a:r>
          </a:p>
          <a:p>
            <a:pPr lvl="1"/>
            <a:r>
              <a:rPr lang="en-US" dirty="0"/>
              <a:t>Do we need professional development?</a:t>
            </a:r>
          </a:p>
          <a:p>
            <a:pPr lvl="1"/>
            <a:r>
              <a:rPr lang="en-US" dirty="0"/>
              <a:t>How is this playing out for our staff?</a:t>
            </a:r>
          </a:p>
          <a:p>
            <a:pPr lvl="2"/>
            <a:r>
              <a:rPr lang="en-US" dirty="0"/>
              <a:t>Attitudes and responses</a:t>
            </a:r>
          </a:p>
        </p:txBody>
      </p:sp>
      <p:pic>
        <p:nvPicPr>
          <p:cNvPr id="4098" name="Picture 2" descr="Now What? sign">
            <a:extLst>
              <a:ext uri="{FF2B5EF4-FFF2-40B4-BE49-F238E27FC236}">
                <a16:creationId xmlns:a16="http://schemas.microsoft.com/office/drawing/2014/main" id="{C1E49D7D-9DE5-4140-AB1E-9BC19E183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529013"/>
            <a:ext cx="2286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64D6D-6917-440E-87DD-34C4E928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1FC9F-60CB-465D-B2CE-A0F9453C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Assistive Technology?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4ABCE-5D1A-4B45-9539-4445AB8F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Increase, maintain, or improve</a:t>
            </a:r>
          </a:p>
          <a:p>
            <a:r>
              <a:rPr lang="en-US" dirty="0"/>
              <a:t>Creates a diverse/inclusive workplace</a:t>
            </a:r>
          </a:p>
          <a:p>
            <a:r>
              <a:rPr lang="en-US" dirty="0"/>
              <a:t>Essential to support job functions</a:t>
            </a:r>
          </a:p>
          <a:p>
            <a:pPr lvl="1"/>
            <a:r>
              <a:rPr lang="en-US" dirty="0"/>
              <a:t>Communication and organization</a:t>
            </a:r>
          </a:p>
          <a:p>
            <a:r>
              <a:rPr lang="en-US" dirty="0"/>
              <a:t>Promotes independence</a:t>
            </a:r>
          </a:p>
        </p:txBody>
      </p:sp>
      <p:pic>
        <p:nvPicPr>
          <p:cNvPr id="5122" name="Picture 2" descr="Mounted tablet with zoom">
            <a:extLst>
              <a:ext uri="{FF2B5EF4-FFF2-40B4-BE49-F238E27FC236}">
                <a16:creationId xmlns:a16="http://schemas.microsoft.com/office/drawing/2014/main" id="{4F73FAA3-495E-4F0C-8777-432B9150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61409"/>
            <a:ext cx="3429001" cy="2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D9436-62F2-4A8C-B91F-74C98445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23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574A1-5A6E-4AC2-9A55-8310EC2D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Goals and Subjects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7AAC76-EBAD-4A7A-9CD2-D9AAE51F6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Disability basics</a:t>
            </a:r>
          </a:p>
          <a:p>
            <a:r>
              <a:rPr lang="en-US" dirty="0"/>
              <a:t>Typical barriers: simulations and solutions</a:t>
            </a:r>
          </a:p>
          <a:p>
            <a:r>
              <a:rPr lang="en-US" dirty="0"/>
              <a:t>Advantages for inclusion</a:t>
            </a:r>
          </a:p>
          <a:p>
            <a:r>
              <a:rPr lang="en-US" b="1" dirty="0"/>
              <a:t>Value of accessibility solutions</a:t>
            </a:r>
          </a:p>
          <a:p>
            <a:r>
              <a:rPr lang="en-US" b="1" dirty="0"/>
              <a:t>Commitment to preventing inaccessibility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59115-ECC9-4D98-8207-D642D138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83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B3100E-16AF-4AF8-9AAE-8D73C595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Becoming an Accessibility Expert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DFAC5C-8D73-4367-A649-01AB74B4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8985"/>
            <a:ext cx="8229600" cy="4525962"/>
          </a:xfrm>
        </p:spPr>
        <p:txBody>
          <a:bodyPr/>
          <a:lstStyle/>
          <a:p>
            <a:r>
              <a:rPr lang="en-US" dirty="0"/>
              <a:t>Assistive technology compatibility</a:t>
            </a:r>
          </a:p>
          <a:p>
            <a:r>
              <a:rPr lang="en-US" dirty="0"/>
              <a:t>Alternative text</a:t>
            </a:r>
          </a:p>
          <a:p>
            <a:r>
              <a:rPr lang="en-US" dirty="0"/>
              <a:t>Keyboard accessibility</a:t>
            </a:r>
          </a:p>
          <a:p>
            <a:r>
              <a:rPr lang="en-US" dirty="0"/>
              <a:t>Controls for moving content</a:t>
            </a:r>
          </a:p>
          <a:p>
            <a:r>
              <a:rPr lang="en-US" dirty="0"/>
              <a:t>Timed content</a:t>
            </a:r>
          </a:p>
        </p:txBody>
      </p:sp>
      <p:pic>
        <p:nvPicPr>
          <p:cNvPr id="2050" name="Picture 2" descr="Your session is about to expire, timeout notification">
            <a:extLst>
              <a:ext uri="{FF2B5EF4-FFF2-40B4-BE49-F238E27FC236}">
                <a16:creationId xmlns:a16="http://schemas.microsoft.com/office/drawing/2014/main" id="{D47F29E6-CF87-4CAB-8DCB-B2A3465E9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33701" r="29556" b="29016"/>
          <a:stretch/>
        </p:blipFill>
        <p:spPr bwMode="auto">
          <a:xfrm>
            <a:off x="4610101" y="3698732"/>
            <a:ext cx="4038600" cy="21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uter keyboard">
            <a:extLst>
              <a:ext uri="{FF2B5EF4-FFF2-40B4-BE49-F238E27FC236}">
                <a16:creationId xmlns:a16="http://schemas.microsoft.com/office/drawing/2014/main" id="{CE8D9337-48D0-42EC-B51E-75537E6C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61429"/>
            <a:ext cx="19431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ousel of images">
            <a:extLst>
              <a:ext uri="{FF2B5EF4-FFF2-40B4-BE49-F238E27FC236}">
                <a16:creationId xmlns:a16="http://schemas.microsoft.com/office/drawing/2014/main" id="{89C3B1EE-91C6-4A4E-A90F-65E366C1C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6" b="17198"/>
          <a:stretch/>
        </p:blipFill>
        <p:spPr bwMode="auto">
          <a:xfrm>
            <a:off x="495299" y="4104988"/>
            <a:ext cx="3382813" cy="17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7810E-E96A-48A4-B7FA-E8AFF55A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5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8777E6-5FE5-4C07-B528-7134F533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Becoming an Accessibility Expert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65F04F-D4BB-4E3F-9039-EA4EEF415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Labeled forms</a:t>
            </a:r>
          </a:p>
          <a:p>
            <a:r>
              <a:rPr lang="en-US" dirty="0"/>
              <a:t>Color contrast/usage</a:t>
            </a:r>
          </a:p>
          <a:p>
            <a:r>
              <a:rPr lang="en-US" dirty="0"/>
              <a:t>Downloadable files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Captions</a:t>
            </a:r>
          </a:p>
          <a:p>
            <a:pPr marL="109537" indent="0">
              <a:buNone/>
            </a:pPr>
            <a:endParaRPr lang="en-US" dirty="0"/>
          </a:p>
        </p:txBody>
      </p:sp>
      <p:pic>
        <p:nvPicPr>
          <p:cNvPr id="1026" name="Picture 2" descr="Form fields with check boxes">
            <a:extLst>
              <a:ext uri="{FF2B5EF4-FFF2-40B4-BE49-F238E27FC236}">
                <a16:creationId xmlns:a16="http://schemas.microsoft.com/office/drawing/2014/main" id="{6E0EBF23-73F2-4669-9322-3FA5609BF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79863"/>
            <a:ext cx="2505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amples of good and bad color contrast with visibility ">
            <a:extLst>
              <a:ext uri="{FF2B5EF4-FFF2-40B4-BE49-F238E27FC236}">
                <a16:creationId xmlns:a16="http://schemas.microsoft.com/office/drawing/2014/main" id="{60AD67C7-4474-4327-8692-AD79446A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45" y="3881438"/>
            <a:ext cx="3646583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ube video with captions">
            <a:extLst>
              <a:ext uri="{FF2B5EF4-FFF2-40B4-BE49-F238E27FC236}">
                <a16:creationId xmlns:a16="http://schemas.microsoft.com/office/drawing/2014/main" id="{F7326E4E-FA71-49EE-B897-EC4B4998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45" y="1186657"/>
            <a:ext cx="3345417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F045A-7DFC-47DA-9156-8800CDC5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18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862754-8726-46E9-B9D1-9267A150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Staff Training and Development: eLearning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885D1-C2CA-4AA1-BE4E-142D47CB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dirty="0"/>
              <a:t>Vision Loss</a:t>
            </a:r>
          </a:p>
          <a:p>
            <a:pPr lvl="1"/>
            <a:r>
              <a:rPr lang="en-US" dirty="0"/>
              <a:t>Zoom, screen readers, </a:t>
            </a:r>
            <a:r>
              <a:rPr lang="en-US" b="1" dirty="0"/>
              <a:t>keyboard accessibility</a:t>
            </a:r>
          </a:p>
          <a:p>
            <a:r>
              <a:rPr lang="en-US" dirty="0"/>
              <a:t>Hearing loss</a:t>
            </a:r>
          </a:p>
          <a:p>
            <a:pPr lvl="1"/>
            <a:r>
              <a:rPr lang="en-US" dirty="0"/>
              <a:t>Captions and transcripts</a:t>
            </a:r>
          </a:p>
          <a:p>
            <a:r>
              <a:rPr lang="en-US" dirty="0"/>
              <a:t>Cognitive/Learning Disabilities</a:t>
            </a:r>
          </a:p>
          <a:p>
            <a:pPr lvl="1"/>
            <a:r>
              <a:rPr lang="en-US" dirty="0"/>
              <a:t>Understand/comprehend content, recognize information, time restrictions</a:t>
            </a:r>
          </a:p>
          <a:p>
            <a:r>
              <a:rPr lang="en-US" dirty="0"/>
              <a:t>Color and fonts</a:t>
            </a:r>
          </a:p>
          <a:p>
            <a:r>
              <a:rPr lang="en-US" dirty="0"/>
              <a:t>Clear navigation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C03B2-E960-4F36-826A-CC31239A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18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A2118B-DB16-45DF-858E-01DEFE4E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Training</a:t>
            </a:r>
          </a:p>
        </p:txBody>
      </p:sp>
      <p:pic>
        <p:nvPicPr>
          <p:cNvPr id="6146" name="Picture 2" descr="Portable screen for presentations">
            <a:extLst>
              <a:ext uri="{FF2B5EF4-FFF2-40B4-BE49-F238E27FC236}">
                <a16:creationId xmlns:a16="http://schemas.microsoft.com/office/drawing/2014/main" id="{2866110B-739D-4701-B2CD-DCE6BB824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9083" r="5832" b="34523"/>
          <a:stretch/>
        </p:blipFill>
        <p:spPr bwMode="auto">
          <a:xfrm>
            <a:off x="348763" y="1084171"/>
            <a:ext cx="8771791" cy="46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4BCE5A-BA9A-49CC-8EDA-38B2FD14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200"/>
            <a:ext cx="6781800" cy="3124200"/>
          </a:xfrm>
        </p:spPr>
        <p:txBody>
          <a:bodyPr/>
          <a:lstStyle/>
          <a:p>
            <a:r>
              <a:rPr lang="en-US" dirty="0"/>
              <a:t>Variety of formats: Braille, Large Print, captions, transcripts, ASL</a:t>
            </a:r>
          </a:p>
          <a:p>
            <a:r>
              <a:rPr lang="en-US" dirty="0"/>
              <a:t>Universal Design Language: UDL</a:t>
            </a:r>
          </a:p>
          <a:p>
            <a:pPr lvl="1"/>
            <a:r>
              <a:rPr lang="en-US" dirty="0"/>
              <a:t>Equal opportunities to succeed, no matter how your participants learn</a:t>
            </a:r>
          </a:p>
          <a:p>
            <a:r>
              <a:rPr lang="en-US" dirty="0"/>
              <a:t>Use inclusive images</a:t>
            </a:r>
          </a:p>
          <a:p>
            <a:r>
              <a:rPr lang="en-US" dirty="0"/>
              <a:t>Language/identification of attendees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18766-E3E5-4018-A0E8-63CF3442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998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32B594-4DE1-464B-B3BF-BE11E072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Accessible Solutions: Productivity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214684-BEAE-4A8E-8D16-8835589F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4953000" cy="4525962"/>
          </a:xfrm>
        </p:spPr>
        <p:txBody>
          <a:bodyPr/>
          <a:lstStyle/>
          <a:p>
            <a:r>
              <a:rPr lang="en-US" dirty="0"/>
              <a:t>Focus on digital content</a:t>
            </a:r>
          </a:p>
          <a:p>
            <a:pPr lvl="1"/>
            <a:r>
              <a:rPr lang="en-US" dirty="0"/>
              <a:t>E-mail</a:t>
            </a:r>
          </a:p>
          <a:p>
            <a:pPr lvl="1"/>
            <a:r>
              <a:rPr lang="en-US" dirty="0"/>
              <a:t>Documents (Word/Excel/PDFs)</a:t>
            </a:r>
          </a:p>
          <a:p>
            <a:pPr lvl="1"/>
            <a:r>
              <a:rPr lang="en-US" dirty="0"/>
              <a:t>Presentations </a:t>
            </a:r>
            <a:br>
              <a:rPr lang="en-US" dirty="0"/>
            </a:br>
            <a:r>
              <a:rPr lang="en-US" dirty="0"/>
              <a:t>(PowerPoint, Google)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Social media (Tweets/Facebook)</a:t>
            </a:r>
          </a:p>
          <a:p>
            <a:pPr lvl="1"/>
            <a:r>
              <a:rPr lang="en-US" dirty="0"/>
              <a:t>Multimedia (YouTube)</a:t>
            </a:r>
          </a:p>
          <a:p>
            <a:pPr lvl="1"/>
            <a:r>
              <a:rPr lang="en-US" dirty="0"/>
              <a:t>Content management systems (web updates)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0FFD9-17A6-4C8F-B234-0763B025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pic>
        <p:nvPicPr>
          <p:cNvPr id="2050" name="Picture 2" descr="Still of Milton from Office Space">
            <a:extLst>
              <a:ext uri="{FF2B5EF4-FFF2-40B4-BE49-F238E27FC236}">
                <a16:creationId xmlns:a16="http://schemas.microsoft.com/office/drawing/2014/main" id="{FF897A95-AB03-48D3-8C66-22D59EF6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24150"/>
            <a:ext cx="3238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66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A8BE6-79A5-4A06-AD24-8615B17D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Reviews</a:t>
            </a:r>
          </a:p>
        </p:txBody>
      </p:sp>
      <p:pic>
        <p:nvPicPr>
          <p:cNvPr id="3074" name="Picture 2" descr="Time for Review notepads on a wooden desk">
            <a:extLst>
              <a:ext uri="{FF2B5EF4-FFF2-40B4-BE49-F238E27FC236}">
                <a16:creationId xmlns:a16="http://schemas.microsoft.com/office/drawing/2014/main" id="{875329FB-6901-4857-B54E-DEDF9CE40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 r="8333" b="19859"/>
          <a:stretch/>
        </p:blipFill>
        <p:spPr bwMode="auto">
          <a:xfrm>
            <a:off x="0" y="1231899"/>
            <a:ext cx="9144000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58B95D-1F74-4DA3-9686-0543861F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8229600" cy="45259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Written performance expectations</a:t>
            </a:r>
          </a:p>
          <a:p>
            <a:r>
              <a:rPr lang="en-US" b="1" dirty="0">
                <a:solidFill>
                  <a:schemeClr val="bg1"/>
                </a:solidFill>
              </a:rPr>
              <a:t>Apply standards uniformly</a:t>
            </a:r>
          </a:p>
          <a:p>
            <a:r>
              <a:rPr lang="en-US" b="1" dirty="0">
                <a:solidFill>
                  <a:schemeClr val="bg1"/>
                </a:solidFill>
              </a:rPr>
              <a:t>Recognize disclosure</a:t>
            </a:r>
          </a:p>
          <a:p>
            <a:r>
              <a:rPr lang="en-US" b="1" dirty="0">
                <a:solidFill>
                  <a:schemeClr val="bg1"/>
                </a:solidFill>
              </a:rPr>
              <a:t>See how accommodations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are implemented</a:t>
            </a:r>
          </a:p>
          <a:p>
            <a:r>
              <a:rPr lang="en-US" b="1" dirty="0">
                <a:solidFill>
                  <a:schemeClr val="bg1"/>
                </a:solidFill>
              </a:rPr>
              <a:t>Document the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B32AD-A37A-43B6-9BC8-E4017D85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693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59A40A-4796-41B0-A243-7FE2CB5584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Accommodation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8E469-11D2-4A5A-A3FE-7DB45189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79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6754C2-72FB-4D12-831A-E6C2C3A4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Workplace Trends in AT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3CC557-E046-4142-9484-CEB122C60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  <a:p>
            <a:pPr lvl="1"/>
            <a:r>
              <a:rPr lang="en-US" dirty="0"/>
              <a:t>Predictive text</a:t>
            </a:r>
          </a:p>
          <a:p>
            <a:pPr lvl="1"/>
            <a:r>
              <a:rPr lang="en-US" dirty="0"/>
              <a:t>Visual recognition</a:t>
            </a:r>
          </a:p>
          <a:p>
            <a:pPr lvl="1"/>
            <a:r>
              <a:rPr lang="en-US" dirty="0"/>
              <a:t>Speech-to-text transcription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Seeing AI </a:t>
            </a:r>
          </a:p>
          <a:p>
            <a:pPr lvl="1"/>
            <a:r>
              <a:rPr lang="en-US" dirty="0"/>
              <a:t>Prologuo2Go app</a:t>
            </a:r>
          </a:p>
          <a:p>
            <a:pPr lvl="1"/>
            <a:r>
              <a:rPr lang="en-US" dirty="0" err="1"/>
              <a:t>IntelliGaze</a:t>
            </a:r>
            <a:endParaRPr lang="en-US" dirty="0"/>
          </a:p>
          <a:p>
            <a:pPr lvl="1"/>
            <a:r>
              <a:rPr lang="en-US" dirty="0"/>
              <a:t>AI for Accessibility</a:t>
            </a:r>
          </a:p>
        </p:txBody>
      </p:sp>
      <p:pic>
        <p:nvPicPr>
          <p:cNvPr id="5" name="Picture 4" descr="Roger Ebert Ted Talk">
            <a:extLst>
              <a:ext uri="{FF2B5EF4-FFF2-40B4-BE49-F238E27FC236}">
                <a16:creationId xmlns:a16="http://schemas.microsoft.com/office/drawing/2014/main" id="{7198CB5B-A972-4796-982D-4FC09490A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723" y="3529012"/>
            <a:ext cx="4023077" cy="226298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DD790-0284-4688-A9E4-5DE29113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1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06DE71-AFD9-4319-A0C9-2231340B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Seeing AI</a:t>
            </a:r>
          </a:p>
        </p:txBody>
      </p:sp>
      <p:pic>
        <p:nvPicPr>
          <p:cNvPr id="5" name="Online Media 4" descr="How Seeing AI narrates the world--Seeing AI video">
            <a:hlinkClick r:id="" action="ppaction://media"/>
            <a:extLst>
              <a:ext uri="{FF2B5EF4-FFF2-40B4-BE49-F238E27FC236}">
                <a16:creationId xmlns:a16="http://schemas.microsoft.com/office/drawing/2014/main" id="{FDAC4C8E-0595-42CE-AE91-467B90BB206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9275" y="1481138"/>
            <a:ext cx="8045450" cy="45259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94BEE-66B6-4CA4-9C46-0BCF9950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C5D93E-3534-49B3-B51D-4FE85A64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Assistive Technology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5D4D3-506C-45FA-8637-C283E98FA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 readers</a:t>
            </a:r>
          </a:p>
          <a:p>
            <a:r>
              <a:rPr lang="en-US" dirty="0"/>
              <a:t>Voice recognition</a:t>
            </a:r>
          </a:p>
          <a:p>
            <a:r>
              <a:rPr lang="en-US" dirty="0"/>
              <a:t>Hearing aids</a:t>
            </a:r>
          </a:p>
          <a:p>
            <a:r>
              <a:rPr lang="en-US" dirty="0"/>
              <a:t>Reading assistants</a:t>
            </a:r>
          </a:p>
          <a:p>
            <a:r>
              <a:rPr lang="en-US" dirty="0"/>
              <a:t>Closed captioning/subtitles</a:t>
            </a:r>
          </a:p>
          <a:p>
            <a:r>
              <a:rPr lang="en-US" dirty="0"/>
              <a:t>Motion or eye tracking</a:t>
            </a:r>
          </a:p>
          <a:p>
            <a:r>
              <a:rPr lang="en-US" dirty="0"/>
              <a:t>Refreshable Braille displays</a:t>
            </a:r>
          </a:p>
        </p:txBody>
      </p:sp>
      <p:pic>
        <p:nvPicPr>
          <p:cNvPr id="5122" name="Picture 2" descr="Refreshable Braille display">
            <a:extLst>
              <a:ext uri="{FF2B5EF4-FFF2-40B4-BE49-F238E27FC236}">
                <a16:creationId xmlns:a16="http://schemas.microsoft.com/office/drawing/2014/main" id="{7A0F5163-5CCA-4212-A4CB-ADB7710AD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7665" r="16667" b="21574"/>
          <a:stretch/>
        </p:blipFill>
        <p:spPr bwMode="auto">
          <a:xfrm>
            <a:off x="5927271" y="4891564"/>
            <a:ext cx="2732314" cy="13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ring aids">
            <a:extLst>
              <a:ext uri="{FF2B5EF4-FFF2-40B4-BE49-F238E27FC236}">
                <a16:creationId xmlns:a16="http://schemas.microsoft.com/office/drawing/2014/main" id="{D29C1058-90BF-4D18-B609-52B1CE7C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03" y="1230516"/>
            <a:ext cx="1695450" cy="1695450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ye gaze tracking">
            <a:extLst>
              <a:ext uri="{FF2B5EF4-FFF2-40B4-BE49-F238E27FC236}">
                <a16:creationId xmlns:a16="http://schemas.microsoft.com/office/drawing/2014/main" id="{91ACD815-E82A-4E7B-81A5-20199E62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48980"/>
            <a:ext cx="2236187" cy="1491568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97A4D-8A80-4367-9CFC-B5F22D34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6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043D25-3E07-40E1-977D-3F0FC63B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Chair: Promoting Dance</a:t>
            </a:r>
          </a:p>
        </p:txBody>
      </p:sp>
      <p:pic>
        <p:nvPicPr>
          <p:cNvPr id="5" name="Online Media 4" descr="Rolling Chair YouTube Video">
            <a:hlinkClick r:id="" action="ppaction://media"/>
            <a:extLst>
              <a:ext uri="{FF2B5EF4-FFF2-40B4-BE49-F238E27FC236}">
                <a16:creationId xmlns:a16="http://schemas.microsoft.com/office/drawing/2014/main" id="{93064846-92B6-460A-AB81-04E5B4A467F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9275" y="1481138"/>
            <a:ext cx="8045450" cy="45259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8E45D-DF3C-4499-8954-DB9DE158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5EF220-610C-4DE4-83B7-4A5F8FFC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Assistive Technology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F8C0AF-0E71-4AD8-B039-A354EAE2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Intelligent Voice Assistants</a:t>
            </a:r>
          </a:p>
          <a:p>
            <a:pPr lvl="1"/>
            <a:r>
              <a:rPr lang="en-US" dirty="0"/>
              <a:t>Amazon Echo</a:t>
            </a:r>
          </a:p>
          <a:p>
            <a:pPr lvl="1"/>
            <a:r>
              <a:rPr lang="en-US" dirty="0"/>
              <a:t>Google Home</a:t>
            </a:r>
          </a:p>
          <a:p>
            <a:pPr lvl="1"/>
            <a:r>
              <a:rPr lang="en-US" dirty="0"/>
              <a:t>Connect workplace to make environment accessible</a:t>
            </a:r>
          </a:p>
          <a:p>
            <a:pPr lvl="1"/>
            <a:r>
              <a:rPr lang="en-US" dirty="0"/>
              <a:t>Simulate conversation and integration of apps</a:t>
            </a:r>
          </a:p>
          <a:p>
            <a:pPr lvl="1"/>
            <a:r>
              <a:rPr lang="en-US" dirty="0"/>
              <a:t>Make calls, schedule appointments</a:t>
            </a:r>
          </a:p>
          <a:p>
            <a:pPr lvl="1"/>
            <a:r>
              <a:rPr lang="en-US" dirty="0"/>
              <a:t>Adjust other devices</a:t>
            </a:r>
          </a:p>
        </p:txBody>
      </p:sp>
      <p:pic>
        <p:nvPicPr>
          <p:cNvPr id="6146" name="Picture 2" descr="Amazon echo">
            <a:extLst>
              <a:ext uri="{FF2B5EF4-FFF2-40B4-BE49-F238E27FC236}">
                <a16:creationId xmlns:a16="http://schemas.microsoft.com/office/drawing/2014/main" id="{65EFE449-0C09-4145-B722-9D75D33D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29062"/>
            <a:ext cx="216058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1678E-119B-472F-B2BB-6E698886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31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3A601D-2665-4EDB-ACFD-00A077A0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Next? Events and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8C57F-FBB6-4F50-98F5-3535B64DA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8" y="1166018"/>
            <a:ext cx="8229600" cy="5006181"/>
          </a:xfrm>
        </p:spPr>
        <p:txBody>
          <a:bodyPr/>
          <a:lstStyle/>
          <a:p>
            <a:r>
              <a:rPr lang="en-US" b="1" dirty="0"/>
              <a:t>Events:</a:t>
            </a:r>
          </a:p>
          <a:p>
            <a:pPr lvl="1"/>
            <a:r>
              <a:rPr lang="en-US" dirty="0"/>
              <a:t>AccessU (Austin, TX)</a:t>
            </a:r>
          </a:p>
          <a:p>
            <a:pPr lvl="1"/>
            <a:r>
              <a:rPr lang="en-US" dirty="0"/>
              <a:t>Accessing Higher Ground (Denver)</a:t>
            </a:r>
          </a:p>
          <a:p>
            <a:pPr lvl="1"/>
            <a:r>
              <a:rPr lang="en-US" dirty="0"/>
              <a:t>CSUN Assistive Technology Showcase (California)</a:t>
            </a:r>
          </a:p>
          <a:p>
            <a:pPr lvl="1"/>
            <a:r>
              <a:rPr lang="en-US" dirty="0"/>
              <a:t>mEnabling (Washington, DC)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Organizations:</a:t>
            </a:r>
          </a:p>
          <a:p>
            <a:pPr lvl="1"/>
            <a:r>
              <a:rPr lang="en-US" dirty="0"/>
              <a:t>Intl. Association of Accessibility Professionals</a:t>
            </a:r>
          </a:p>
          <a:p>
            <a:pPr lvl="1"/>
            <a:r>
              <a:rPr lang="en-US" dirty="0"/>
              <a:t>Society of Human Resources Management</a:t>
            </a:r>
          </a:p>
          <a:p>
            <a:pPr lvl="1"/>
            <a:r>
              <a:rPr lang="en-US" dirty="0"/>
              <a:t>TeachAccess</a:t>
            </a:r>
          </a:p>
          <a:p>
            <a:pPr lvl="1"/>
            <a:r>
              <a:rPr lang="en-US" dirty="0"/>
              <a:t>Disability:IN</a:t>
            </a:r>
          </a:p>
          <a:p>
            <a:pPr lvl="1"/>
            <a:r>
              <a:rPr lang="en-US" dirty="0"/>
              <a:t>G3ICT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DE44E-5E14-424A-B80E-F45E6361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602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112E-7150-4423-8C3A-A63A30E9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I Make This Happen?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2F8755-658B-48B1-872B-D263BB0BF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available: public and private</a:t>
            </a:r>
          </a:p>
          <a:p>
            <a:r>
              <a:rPr lang="en-US" dirty="0"/>
              <a:t>Tax incentives for hiring and retaining</a:t>
            </a:r>
          </a:p>
          <a:p>
            <a:r>
              <a:rPr lang="en-US" dirty="0"/>
              <a:t>States and university lending library</a:t>
            </a:r>
          </a:p>
          <a:p>
            <a:pPr lvl="1"/>
            <a:r>
              <a:rPr lang="en-US" dirty="0"/>
              <a:t>Try before you buy!</a:t>
            </a:r>
          </a:p>
          <a:p>
            <a:r>
              <a:rPr lang="en-US" dirty="0">
                <a:hlinkClick r:id="rId3"/>
              </a:rPr>
              <a:t>ATIA: Resources Funding Guide</a:t>
            </a:r>
            <a:endParaRPr lang="en-US" dirty="0"/>
          </a:p>
          <a:p>
            <a:r>
              <a:rPr lang="en-US" dirty="0">
                <a:hlinkClick r:id="rId4"/>
              </a:rPr>
              <a:t>Americans for the Arts Funding Resources</a:t>
            </a:r>
            <a:endParaRPr lang="en-US" dirty="0"/>
          </a:p>
          <a:p>
            <a:r>
              <a:rPr lang="en-US" dirty="0">
                <a:hlinkClick r:id="rId5"/>
              </a:rPr>
              <a:t>EARN: Employer Financial Incentives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C9D43-B1F9-40A2-A80F-DC6C9785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37287"/>
            <a:ext cx="5334001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375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5D077-D0EE-4516-83AD-BFFC1794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455678-5C23-4997-B5F2-9A7DCBD3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9038"/>
            <a:ext cx="4876800" cy="4525962"/>
          </a:xfrm>
        </p:spPr>
        <p:txBody>
          <a:bodyPr/>
          <a:lstStyle/>
          <a:p>
            <a:r>
              <a:rPr lang="en-US" dirty="0"/>
              <a:t>Hiring people with disabilities </a:t>
            </a:r>
            <a:r>
              <a:rPr lang="en-US" b="1" dirty="0"/>
              <a:t>works!</a:t>
            </a:r>
          </a:p>
          <a:p>
            <a:r>
              <a:rPr lang="en-US" dirty="0"/>
              <a:t>Positive experience</a:t>
            </a:r>
          </a:p>
          <a:p>
            <a:r>
              <a:rPr lang="en-US" dirty="0"/>
              <a:t>Accessibility for procurement and productivity</a:t>
            </a:r>
          </a:p>
          <a:p>
            <a:r>
              <a:rPr lang="en-US" dirty="0"/>
              <a:t>Always include people with disabilities</a:t>
            </a:r>
          </a:p>
          <a:p>
            <a:r>
              <a:rPr lang="en-US" dirty="0"/>
              <a:t>Stay ‘in the know’: new things always developed and talked about</a:t>
            </a:r>
          </a:p>
        </p:txBody>
      </p:sp>
      <p:pic>
        <p:nvPicPr>
          <p:cNvPr id="5122" name="Picture 2" descr="Egyptian mummy">
            <a:extLst>
              <a:ext uri="{FF2B5EF4-FFF2-40B4-BE49-F238E27FC236}">
                <a16:creationId xmlns:a16="http://schemas.microsoft.com/office/drawing/2014/main" id="{AD1D8D19-1B0C-412F-B1F9-39EDAFBB8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4"/>
          <a:stretch/>
        </p:blipFill>
        <p:spPr bwMode="auto">
          <a:xfrm>
            <a:off x="5562600" y="1436688"/>
            <a:ext cx="2895600" cy="35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4DE01-3DE1-445B-9082-2EB3678F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578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400" y="94821"/>
            <a:ext cx="9169400" cy="1143000"/>
          </a:xfrm>
        </p:spPr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54" y="1237821"/>
            <a:ext cx="9169400" cy="515874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Sharon Rosenblatt: </a:t>
            </a:r>
            <a:r>
              <a:rPr lang="en-US" dirty="0"/>
              <a:t>SRosenblatt@AccessibilityPartners.com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/>
              <a:t>www.AccessibilityPartners.com</a:t>
            </a:r>
            <a:br>
              <a:rPr lang="en-US" b="1" dirty="0"/>
            </a:br>
            <a:r>
              <a:rPr lang="en-US" b="1" dirty="0"/>
              <a:t>301-717-7177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1" algn="ctr"/>
            <a:r>
              <a:rPr lang="en-US" dirty="0"/>
              <a:t>www.facebook.com/AccessibilityPartners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@Access_Partners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Facebook logo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572357" cy="5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78" y="4973336"/>
            <a:ext cx="646843" cy="6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41261981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161367-906A-433B-B044-9405663D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254BC6-9E05-4ABC-A7AF-486DE9F8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17638"/>
            <a:ext cx="8915400" cy="4525962"/>
          </a:xfrm>
        </p:spPr>
        <p:txBody>
          <a:bodyPr/>
          <a:lstStyle/>
          <a:p>
            <a:r>
              <a:rPr lang="en-US" sz="1400" dirty="0">
                <a:hlinkClick r:id="rId3" tooltip="Getting Hired: Top Assistive Technology Trends in the Workplace in 2019"/>
              </a:rPr>
              <a:t>Getting Hired: Top Assistive Technology Trends in the Workplace in 2019</a:t>
            </a:r>
            <a:endParaRPr lang="en-US" sz="1400" dirty="0"/>
          </a:p>
          <a:p>
            <a:r>
              <a:rPr lang="en-US" sz="1400" dirty="0">
                <a:hlinkClick r:id="rId4" tooltip="U.S. Access Board"/>
              </a:rPr>
              <a:t>U.S. Access Board</a:t>
            </a:r>
            <a:endParaRPr lang="en-US" sz="1400" dirty="0"/>
          </a:p>
          <a:p>
            <a:r>
              <a:rPr lang="en-US" sz="1400" dirty="0">
                <a:hlinkClick r:id="rId5" tooltip="Mandate 376: Accessible ICT Procurement Toolkit"/>
              </a:rPr>
              <a:t>Mandate 376: Accessible ICT Procurement Toolkit</a:t>
            </a:r>
            <a:endParaRPr lang="en-US" sz="1400" dirty="0"/>
          </a:p>
          <a:p>
            <a:r>
              <a:rPr lang="en-US" sz="1400" dirty="0">
                <a:hlinkClick r:id="rId6" tooltip="W3C Introduction to WCAG"/>
              </a:rPr>
              <a:t>W3C Introduction to WCAG</a:t>
            </a:r>
            <a:endParaRPr lang="en-US" sz="1400" dirty="0"/>
          </a:p>
          <a:p>
            <a:r>
              <a:rPr lang="en-US" sz="1400" dirty="0">
                <a:hlinkClick r:id="rId7" tooltip="Huffington Post: Why Hire Disabled Workers? 4 Powerful (and Inclusive) Companies Answer"/>
              </a:rPr>
              <a:t>Huffington Post: Why Hire Disabled Workers? 4 Powerful (and Inclusive) Companies Answer</a:t>
            </a:r>
            <a:endParaRPr lang="en-US" sz="1400" dirty="0"/>
          </a:p>
          <a:p>
            <a:r>
              <a:rPr lang="en-US" sz="1400" dirty="0">
                <a:hlinkClick r:id="rId8" tooltip="Clutch: How Do People Find Jobs?"/>
              </a:rPr>
              <a:t>Clutch: How Do People Find Jobs?</a:t>
            </a:r>
            <a:endParaRPr lang="en-US" sz="1400" dirty="0"/>
          </a:p>
          <a:p>
            <a:r>
              <a:rPr lang="en-US" sz="1400" dirty="0">
                <a:hlinkClick r:id="rId9" tooltip="SHRM: Can People with Disabilities Use Your Careers Website?"/>
              </a:rPr>
              <a:t>SHRM: Can People with Disabilities Use Your Careers Website?</a:t>
            </a:r>
            <a:endParaRPr lang="en-US" sz="1400" dirty="0"/>
          </a:p>
          <a:p>
            <a:r>
              <a:rPr lang="en-US" sz="1400" dirty="0">
                <a:hlinkClick r:id="rId10" tooltip="PDF: Pre-Employment Screening Considerations and the ADA from Cornell Unversity ILR School"/>
              </a:rPr>
              <a:t>PDF: Pre-Employment Screening Considerations and the ADA from Cornell </a:t>
            </a:r>
            <a:r>
              <a:rPr lang="en-US" sz="1400" dirty="0" err="1">
                <a:hlinkClick r:id="rId10" tooltip="PDF: Pre-Employment Screening Considerations and the ADA from Cornell Unversity ILR School"/>
              </a:rPr>
              <a:t>Unversity</a:t>
            </a:r>
            <a:r>
              <a:rPr lang="en-US" sz="1400" dirty="0">
                <a:hlinkClick r:id="rId10" tooltip="PDF: Pre-Employment Screening Considerations and the ADA from Cornell Unversity ILR School"/>
              </a:rPr>
              <a:t> ILR School</a:t>
            </a:r>
            <a:endParaRPr lang="en-US" sz="1400" dirty="0"/>
          </a:p>
          <a:p>
            <a:r>
              <a:rPr lang="en-US" sz="1400" dirty="0">
                <a:hlinkClick r:id="rId11" tooltip="ADA.gov Technical Assistance and Guidance"/>
              </a:rPr>
              <a:t>ADA.gov Technical Assistance and Guidance</a:t>
            </a:r>
            <a:endParaRPr lang="en-US" sz="1400" dirty="0"/>
          </a:p>
          <a:p>
            <a:r>
              <a:rPr lang="en-US" sz="1300" dirty="0">
                <a:hlinkClick r:id="rId12" tooltip="Section 508.gov Guidance on Solicitations"/>
              </a:rPr>
              <a:t>Section 508.gov Guidance on Solicitations</a:t>
            </a:r>
            <a:endParaRPr lang="en-US" sz="1300" dirty="0"/>
          </a:p>
          <a:p>
            <a:r>
              <a:rPr lang="en-US" sz="1400" dirty="0">
                <a:hlinkClick r:id="rId13" tooltip="6 Tips For Designing Accessible eLearning"/>
              </a:rPr>
              <a:t>6 Tips For Designing Accessible eLearning</a:t>
            </a:r>
            <a:endParaRPr lang="en-US" sz="1400" dirty="0"/>
          </a:p>
          <a:p>
            <a:r>
              <a:rPr lang="en-US" sz="1400" dirty="0" err="1">
                <a:hlinkClick r:id="rId14" tooltip="AskJAN: Performance Management and Employees with Disabilities"/>
              </a:rPr>
              <a:t>AskJAN</a:t>
            </a:r>
            <a:r>
              <a:rPr lang="en-US" sz="1400" dirty="0">
                <a:hlinkClick r:id="rId14" tooltip="AskJAN: Performance Management and Employees with Disabilities"/>
              </a:rPr>
              <a:t>: Performance Management and Employees with Disabilities</a:t>
            </a:r>
            <a:endParaRPr lang="en-US" sz="1400" dirty="0"/>
          </a:p>
          <a:p>
            <a:r>
              <a:rPr lang="en-US" sz="1400" dirty="0">
                <a:hlinkClick r:id="rId15" tooltip="Training Employees With Disabilities: Creating an Inclusive Workplace"/>
              </a:rPr>
              <a:t>Training Employees With Disabilities: Creating an Inclusive Workplace</a:t>
            </a:r>
            <a:endParaRPr lang="en-US" sz="1400" dirty="0"/>
          </a:p>
          <a:p>
            <a:r>
              <a:rPr lang="en-US" sz="1400" dirty="0">
                <a:hlinkClick r:id="rId16" tooltip="Roger Ebert: Remaking my voice"/>
              </a:rPr>
              <a:t>Roger Ebert: Remaking my voice</a:t>
            </a:r>
            <a:endParaRPr lang="en-US" sz="1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BD6BB-2284-4297-B952-514D8108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8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1B144-8CD1-4C83-B37B-3EC7E7BB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Accessible Technology?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3963E-9D75-443F-ADFE-304B752A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designed to meet needs of users</a:t>
            </a:r>
          </a:p>
          <a:p>
            <a:r>
              <a:rPr lang="en-US" dirty="0"/>
              <a:t>Incorporates assistive technology</a:t>
            </a:r>
          </a:p>
          <a:p>
            <a:r>
              <a:rPr lang="en-US" dirty="0"/>
              <a:t>Customizable tools:</a:t>
            </a:r>
          </a:p>
          <a:p>
            <a:pPr lvl="1"/>
            <a:r>
              <a:rPr lang="en-US" dirty="0"/>
              <a:t>VoiceOver, Narrator, Magnifier</a:t>
            </a:r>
          </a:p>
          <a:p>
            <a:pPr lvl="1"/>
            <a:r>
              <a:rPr lang="en-US" dirty="0"/>
              <a:t>Browser support</a:t>
            </a:r>
          </a:p>
          <a:p>
            <a:r>
              <a:rPr lang="en-US" dirty="0"/>
              <a:t>Benefit people with disabilities, but universal design can benefit </a:t>
            </a:r>
            <a:r>
              <a:rPr lang="en-US" b="1" dirty="0"/>
              <a:t>anyone!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CBCEA-50F1-4CFD-8032-69CF2209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7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F06BA5-58CC-4B25-9FF2-7CC115AB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Danger of Inspiration</a:t>
            </a:r>
          </a:p>
        </p:txBody>
      </p:sp>
      <p:pic>
        <p:nvPicPr>
          <p:cNvPr id="5" name="Picture 4" descr="Screenshot of an article entitled &quot;The Internet is Having a Collective sob fest after a video of a young disabled man’s reaction to getting his first job goes viral”.&#10;">
            <a:extLst>
              <a:ext uri="{FF2B5EF4-FFF2-40B4-BE49-F238E27FC236}">
                <a16:creationId xmlns:a16="http://schemas.microsoft.com/office/drawing/2014/main" id="{A1981FCA-3E53-4D75-A48D-09D36403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979"/>
            <a:ext cx="9144000" cy="22800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579B1-377C-4939-A13E-F4F466BF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9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BB072D-8905-46DD-B6FF-B8D1A838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137319"/>
            <a:ext cx="8229600" cy="1143000"/>
          </a:xfrm>
        </p:spPr>
        <p:txBody>
          <a:bodyPr/>
          <a:lstStyle/>
          <a:p>
            <a:r>
              <a:rPr lang="en-US" dirty="0"/>
              <a:t>Reframing the Narrative</a:t>
            </a:r>
          </a:p>
        </p:txBody>
      </p:sp>
      <p:pic>
        <p:nvPicPr>
          <p:cNvPr id="5" name="Picture 4" descr="headline from Inc. Magazine: 11 Great reasons to hire developmentally disabled employees">
            <a:extLst>
              <a:ext uri="{FF2B5EF4-FFF2-40B4-BE49-F238E27FC236}">
                <a16:creationId xmlns:a16="http://schemas.microsoft.com/office/drawing/2014/main" id="{3F95D9A9-62D5-49C1-93FB-CDF4BA92F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56"/>
          <a:stretch/>
        </p:blipFill>
        <p:spPr>
          <a:xfrm>
            <a:off x="12526" y="1481138"/>
            <a:ext cx="9144000" cy="1705643"/>
          </a:xfrm>
          <a:prstGeom prst="rect">
            <a:avLst/>
          </a:prstGeom>
        </p:spPr>
      </p:pic>
      <p:pic>
        <p:nvPicPr>
          <p:cNvPr id="1026" name="Picture 2" descr="Logo for Inc. Magazine">
            <a:extLst>
              <a:ext uri="{FF2B5EF4-FFF2-40B4-BE49-F238E27FC236}">
                <a16:creationId xmlns:a16="http://schemas.microsoft.com/office/drawing/2014/main" id="{F088B31F-9A14-4D2B-A153-B37DA8A6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79500"/>
            <a:ext cx="2651982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shot of headline: Employing Individuals with Disabilities May Solve Your Talent Crisis">
            <a:extLst>
              <a:ext uri="{FF2B5EF4-FFF2-40B4-BE49-F238E27FC236}">
                <a16:creationId xmlns:a16="http://schemas.microsoft.com/office/drawing/2014/main" id="{0562A06E-649C-477E-A4BD-56DCFAC82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6" y="3588419"/>
            <a:ext cx="9144000" cy="1823058"/>
          </a:xfrm>
          <a:prstGeom prst="rect">
            <a:avLst/>
          </a:prstGeom>
        </p:spPr>
      </p:pic>
      <p:pic>
        <p:nvPicPr>
          <p:cNvPr id="1028" name="Picture 4" descr="Bloomberg logo">
            <a:extLst>
              <a:ext uri="{FF2B5EF4-FFF2-40B4-BE49-F238E27FC236}">
                <a16:creationId xmlns:a16="http://schemas.microsoft.com/office/drawing/2014/main" id="{F07269E9-A1C6-4D0A-8562-F94AF6D0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32" y="2636044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E8045-D70A-4507-A589-31CC7401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79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1.2.0.27"/>
  <p:tag name="TPOS" val="2"/>
  <p:tag name="TPLASTSAVEVERSION" val="6.2 PC"/>
  <p:tag name="TPLASTSAVEPRODUCT" val="TurningPoint web for PowerPoin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 Museum CSUN 2017 draft" id="{5A5B4933-A137-489F-B8B9-6DA65703C5A2}" vid="{4F73C2D6-5108-41F7-BA23-B38A7E75D0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Accessible Museum CSUN 2017 draft</Template>
  <TotalTime>18150</TotalTime>
  <Words>2583</Words>
  <Application>Microsoft Office PowerPoint</Application>
  <PresentationFormat>On-screen Show (4:3)</PresentationFormat>
  <Paragraphs>506</Paragraphs>
  <Slides>66</Slides>
  <Notes>66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Inclusive Hiring for Professionals in the Arts</vt:lpstr>
      <vt:lpstr>PowerPoint Presentation</vt:lpstr>
      <vt:lpstr>Session Goals</vt:lpstr>
      <vt:lpstr>A quick refresh or intro…. </vt:lpstr>
      <vt:lpstr>What is Assistive Technology?</vt:lpstr>
      <vt:lpstr>Types of Assistive Technology</vt:lpstr>
      <vt:lpstr>What is Accessible Technology?</vt:lpstr>
      <vt:lpstr>The Danger of Inspiration</vt:lpstr>
      <vt:lpstr>Reframing the Narrative</vt:lpstr>
      <vt:lpstr>Why the Hesitation?</vt:lpstr>
      <vt:lpstr>Need Some Reasons? </vt:lpstr>
      <vt:lpstr>PowerPoint Presentation</vt:lpstr>
      <vt:lpstr>The Current Landscape of Hiring and Recruiting</vt:lpstr>
      <vt:lpstr>What is ODEP?</vt:lpstr>
      <vt:lpstr>Current Statistics: June 2019</vt:lpstr>
      <vt:lpstr>Unemployment Rate</vt:lpstr>
      <vt:lpstr>PowerPoint Presentation</vt:lpstr>
      <vt:lpstr>Job Search Trends: Recent Hires</vt:lpstr>
      <vt:lpstr>PowerPoint Presentation</vt:lpstr>
      <vt:lpstr>Job Search Trends for PWD</vt:lpstr>
      <vt:lpstr>College Students</vt:lpstr>
      <vt:lpstr>The Power of Apprenticeships</vt:lpstr>
      <vt:lpstr>The Details from DOL</vt:lpstr>
      <vt:lpstr>I’m In! What’s Next?</vt:lpstr>
      <vt:lpstr>Advertising Your Commitment</vt:lpstr>
      <vt:lpstr>When Posting Online…</vt:lpstr>
      <vt:lpstr>Quick Question/Answer</vt:lpstr>
      <vt:lpstr>Common Barriers: Recruiting</vt:lpstr>
      <vt:lpstr>Don’t Panic! </vt:lpstr>
      <vt:lpstr>The Job Interview</vt:lpstr>
      <vt:lpstr>Focus on Your Hiring: Recruiting Applicants with Disabilities Online</vt:lpstr>
      <vt:lpstr>TechCheck</vt:lpstr>
      <vt:lpstr>Your Access to Accessibility</vt:lpstr>
      <vt:lpstr>Packing Your Business Case</vt:lpstr>
      <vt:lpstr>Considerations for Your Staff…</vt:lpstr>
      <vt:lpstr>What Standard Applies to You?</vt:lpstr>
      <vt:lpstr>What about the ADA?</vt:lpstr>
      <vt:lpstr>What is WCAG 2.0/2.1?</vt:lpstr>
      <vt:lpstr>What is Section 508?</vt:lpstr>
      <vt:lpstr>What is EN 301 549?</vt:lpstr>
      <vt:lpstr>Who Controls the Wallet?</vt:lpstr>
      <vt:lpstr>Bringing it All Together!</vt:lpstr>
      <vt:lpstr>Your Solicitation</vt:lpstr>
      <vt:lpstr>Evaluating Responses</vt:lpstr>
      <vt:lpstr>The VPAT</vt:lpstr>
      <vt:lpstr>The VPAT</vt:lpstr>
      <vt:lpstr>Is What We Bought Accessible?</vt:lpstr>
      <vt:lpstr>Accessible Technology and Your Workplace</vt:lpstr>
      <vt:lpstr>So, You Bought Accessible IT…</vt:lpstr>
      <vt:lpstr>Training Goals and Subjects</vt:lpstr>
      <vt:lpstr>Becoming an Accessibility Expert</vt:lpstr>
      <vt:lpstr>Becoming an Accessibility Expert</vt:lpstr>
      <vt:lpstr>Staff Training and Development: eLearning</vt:lpstr>
      <vt:lpstr>Accessible Training</vt:lpstr>
      <vt:lpstr>Accessible Solutions: Productivity</vt:lpstr>
      <vt:lpstr>Performance Reviews</vt:lpstr>
      <vt:lpstr>Accommodation Types</vt:lpstr>
      <vt:lpstr>Workplace Trends in AT</vt:lpstr>
      <vt:lpstr>Example: Seeing AI</vt:lpstr>
      <vt:lpstr>Rolling Chair: Promoting Dance</vt:lpstr>
      <vt:lpstr>Trends in Assistive Technology </vt:lpstr>
      <vt:lpstr>What’s Next? Events and Resources</vt:lpstr>
      <vt:lpstr>How Can I Make This Happen?</vt:lpstr>
      <vt:lpstr>Wrapping Up</vt:lpstr>
      <vt:lpstr>Contact Information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Exhibiting Accessibility:  Making Museums More Inclusive</dc:title>
  <dc:creator>Sharon Rosenblatt</dc:creator>
  <cp:lastModifiedBy>Sharon Rosenblatt</cp:lastModifiedBy>
  <cp:revision>535</cp:revision>
  <cp:lastPrinted>2019-08-02T13:53:47Z</cp:lastPrinted>
  <dcterms:created xsi:type="dcterms:W3CDTF">2017-02-10T19:42:30Z</dcterms:created>
  <dcterms:modified xsi:type="dcterms:W3CDTF">2019-08-12T13:46:51Z</dcterms:modified>
</cp:coreProperties>
</file>